
<file path=[Content_Types].xml><?xml version="1.0" encoding="utf-8"?>
<Types xmlns="http://schemas.openxmlformats.org/package/2006/content-types">
  <Default Extension="jpeg" ContentType="image/jpeg"/>
  <Default Extension="jpg" ContentType="image/jp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147481477" r:id="rId2"/>
    <p:sldId id="444" r:id="rId3"/>
    <p:sldId id="448" r:id="rId4"/>
    <p:sldId id="449" r:id="rId5"/>
    <p:sldId id="453" r:id="rId6"/>
    <p:sldId id="457" r:id="rId7"/>
    <p:sldId id="458" r:id="rId8"/>
    <p:sldId id="473" r:id="rId9"/>
    <p:sldId id="476" r:id="rId10"/>
    <p:sldId id="478" r:id="rId11"/>
    <p:sldId id="462" r:id="rId12"/>
    <p:sldId id="2147481352" r:id="rId13"/>
    <p:sldId id="2147481354" r:id="rId14"/>
    <p:sldId id="2147481356" r:id="rId15"/>
    <p:sldId id="2147481363" r:id="rId16"/>
    <p:sldId id="2147481361" r:id="rId17"/>
    <p:sldId id="2147481362" r:id="rId18"/>
    <p:sldId id="383" r:id="rId19"/>
    <p:sldId id="2147481344" r:id="rId20"/>
    <p:sldId id="2147481375" r:id="rId21"/>
    <p:sldId id="2147481376" r:id="rId22"/>
    <p:sldId id="2147481382" r:id="rId23"/>
    <p:sldId id="464" r:id="rId24"/>
    <p:sldId id="2147481387" r:id="rId25"/>
    <p:sldId id="2147481394" r:id="rId26"/>
    <p:sldId id="2147481395" r:id="rId27"/>
    <p:sldId id="2147481369" r:id="rId28"/>
    <p:sldId id="2147483645" r:id="rId29"/>
    <p:sldId id="2147481443" r:id="rId30"/>
    <p:sldId id="2147481445" r:id="rId31"/>
    <p:sldId id="2147481446" r:id="rId32"/>
    <p:sldId id="2147481371" r:id="rId33"/>
    <p:sldId id="2147481397" r:id="rId34"/>
    <p:sldId id="2147481398" r:id="rId35"/>
    <p:sldId id="2147481406" r:id="rId36"/>
    <p:sldId id="2147481399" r:id="rId37"/>
    <p:sldId id="2147481411" r:id="rId38"/>
    <p:sldId id="2147481370" r:id="rId39"/>
    <p:sldId id="2147481418" r:id="rId40"/>
    <p:sldId id="2147481422" r:id="rId41"/>
    <p:sldId id="2147481426" r:id="rId42"/>
    <p:sldId id="2147481431" r:id="rId43"/>
    <p:sldId id="2147481433" r:id="rId44"/>
    <p:sldId id="2147481434" r:id="rId45"/>
    <p:sldId id="2147481436" r:id="rId46"/>
    <p:sldId id="2147481372" r:id="rId47"/>
    <p:sldId id="2147481449" r:id="rId48"/>
    <p:sldId id="2147481460" r:id="rId49"/>
    <p:sldId id="2147481451" r:id="rId50"/>
    <p:sldId id="2147481450" r:id="rId51"/>
    <p:sldId id="214748145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190D746-4A3E-4872-9525-214502974EEB}">
          <p14:sldIdLst>
            <p14:sldId id="2147481477"/>
          </p14:sldIdLst>
        </p14:section>
        <p14:section name="True Access" id="{41C4574A-FBFB-4556-AE61-ECEDCD089434}">
          <p14:sldIdLst>
            <p14:sldId id="444"/>
            <p14:sldId id="448"/>
            <p14:sldId id="449"/>
            <p14:sldId id="453"/>
          </p14:sldIdLst>
        </p14:section>
        <p14:section name="Intake &amp; Access Combined" id="{9281095C-4B04-4692-B9EA-0771812EA641}">
          <p14:sldIdLst>
            <p14:sldId id="457"/>
          </p14:sldIdLst>
        </p14:section>
        <p14:section name="Arrived - Patient Intake" id="{712ADCF3-F974-4B19-9EE7-EC3418733717}">
          <p14:sldIdLst>
            <p14:sldId id="458"/>
            <p14:sldId id="473"/>
            <p14:sldId id="476"/>
            <p14:sldId id="478"/>
          </p14:sldIdLst>
        </p14:section>
        <p14:section name="Forms Blast" id="{81C4E5FD-3538-46DC-A5ED-35DC2DED16A3}">
          <p14:sldIdLst>
            <p14:sldId id="462"/>
            <p14:sldId id="2147481352"/>
            <p14:sldId id="2147481354"/>
            <p14:sldId id="2147481356"/>
          </p14:sldIdLst>
        </p14:section>
        <p14:section name="Digital First" id="{9263B95C-7C3D-47C4-86CF-132269A96333}">
          <p14:sldIdLst>
            <p14:sldId id="2147481363"/>
            <p14:sldId id="2147481361"/>
            <p14:sldId id="2147481362"/>
            <p14:sldId id="383"/>
          </p14:sldIdLst>
        </p14:section>
        <p14:section name="Voice Solutions" id="{15A71E07-1AED-49E4-9F2F-D2BD15537DD1}">
          <p14:sldIdLst>
            <p14:sldId id="2147481344"/>
            <p14:sldId id="2147481375"/>
            <p14:sldId id="2147481376"/>
            <p14:sldId id="2147481382"/>
          </p14:sldIdLst>
        </p14:section>
        <p14:section name="PersonaPay" id="{888E56BF-9E3E-4516-9217-DBCF0DF29A53}">
          <p14:sldIdLst>
            <p14:sldId id="464"/>
            <p14:sldId id="2147481387"/>
            <p14:sldId id="2147481394"/>
            <p14:sldId id="2147481395"/>
          </p14:sldIdLst>
        </p14:section>
        <p14:section name="Merchant Services" id="{A0DC3403-4442-43AB-B263-EFA3351EC700}">
          <p14:sldIdLst>
            <p14:sldId id="2147481369"/>
            <p14:sldId id="2147483645"/>
            <p14:sldId id="2147481443"/>
            <p14:sldId id="2147481445"/>
            <p14:sldId id="2147481446"/>
          </p14:sldIdLst>
        </p14:section>
        <p14:section name="Analytics" id="{9B31EDF7-93B6-4296-9A93-3AC9C7000B63}">
          <p14:sldIdLst>
            <p14:sldId id="2147481371"/>
            <p14:sldId id="2147481397"/>
            <p14:sldId id="2147481398"/>
            <p14:sldId id="2147481406"/>
            <p14:sldId id="2147481399"/>
            <p14:sldId id="2147481411"/>
          </p14:sldIdLst>
        </p14:section>
        <p14:section name="Print" id="{3387F6D3-6836-4180-9139-6D59186FB40D}">
          <p14:sldIdLst>
            <p14:sldId id="2147481370"/>
            <p14:sldId id="2147481418"/>
            <p14:sldId id="2147481422"/>
            <p14:sldId id="2147481426"/>
            <p14:sldId id="2147481431"/>
            <p14:sldId id="2147481433"/>
            <p14:sldId id="2147481434"/>
            <p14:sldId id="2147481436"/>
          </p14:sldIdLst>
        </p14:section>
        <p14:section name="The Omni Brain" id="{63A0744B-A882-412B-9F61-46DFE51457FA}">
          <p14:sldIdLst>
            <p14:sldId id="2147481372"/>
            <p14:sldId id="2147481449"/>
            <p14:sldId id="2147481460"/>
            <p14:sldId id="2147481451"/>
            <p14:sldId id="2147481450"/>
            <p14:sldId id="21474814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AD2059-1AD8-459A-9CB6-E7D0BBAD1234}" v="1" dt="2026-05-15T14:06:58.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7" d="100"/>
          <a:sy n="97" d="100"/>
        </p:scale>
        <p:origin x="7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FAA5AC-085C-4570-ABE8-431BDA215C43}"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08B6B-C038-43F4-AED8-333CA3ABCAE7}" type="slidenum">
              <a:rPr lang="en-US" smtClean="0"/>
              <a:t>‹#›</a:t>
            </a:fld>
            <a:endParaRPr lang="en-US"/>
          </a:p>
        </p:txBody>
      </p:sp>
    </p:spTree>
    <p:extLst>
      <p:ext uri="{BB962C8B-B14F-4D97-AF65-F5344CB8AC3E}">
        <p14:creationId xmlns:p14="http://schemas.microsoft.com/office/powerpoint/2010/main" val="2772810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a:t>(Accurate data, trusted estimates, and a streamlined workflow.)</a:t>
            </a:r>
            <a:endParaRPr lang="en-US"/>
          </a:p>
          <a:p>
            <a:r>
              <a:rPr lang="en-US" b="1"/>
              <a:t>Ensure data accuracy from the start</a:t>
            </a:r>
            <a:r>
              <a:rPr lang="en-US"/>
              <a:t>: Our automated QA process catches errors before they lead to denials, so you get cleaner submissions and faster reimbursement.</a:t>
            </a:r>
          </a:p>
          <a:p>
            <a:r>
              <a:rPr lang="en-US" b="1"/>
              <a:t>Build patient trust with accurate estimates</a:t>
            </a:r>
            <a:r>
              <a:rPr lang="en-US"/>
              <a:t>: By providing reliable cost estimates up front, you help patients feel more confident about their care decisions.</a:t>
            </a:r>
          </a:p>
          <a:p>
            <a:r>
              <a:rPr lang="en-US" b="1"/>
              <a:t>Streamline staff workflows and reduce workload</a:t>
            </a:r>
            <a:r>
              <a:rPr lang="en-US"/>
              <a:t>: Digital automation tools free up your team to focus on patient care instead of paperwork.</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4024002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a:t>(Streamline workflows, enhance accuracy, and improve the patient experience.)</a:t>
            </a:r>
            <a:endParaRPr lang="en-US"/>
          </a:p>
          <a:p>
            <a:r>
              <a:rPr lang="en-US" b="1"/>
              <a:t>Patient Estimator</a:t>
            </a:r>
            <a:r>
              <a:rPr lang="en-US"/>
              <a:t>: Provide patients with clear, accurate cost estimates to build trust and reduce financial confusion.</a:t>
            </a:r>
          </a:p>
          <a:p>
            <a:r>
              <a:rPr lang="en-US" b="1"/>
              <a:t>Patient Financial Clearance</a:t>
            </a:r>
            <a:r>
              <a:rPr lang="en-US"/>
              <a:t>: Quickly verify insurance eligibility and coverage, minimizing delays and denials.</a:t>
            </a:r>
          </a:p>
          <a:p>
            <a:r>
              <a:rPr lang="en-US" b="1"/>
              <a:t>Digital Registration Portal</a:t>
            </a:r>
            <a:r>
              <a:rPr lang="en-US"/>
              <a:t>: Let patients complete paperwork online, reducing manual data entry and improving accuracy.</a:t>
            </a:r>
          </a:p>
          <a:p>
            <a:r>
              <a:rPr lang="en-US" b="1"/>
              <a:t>Automation and Workflow Integration</a:t>
            </a:r>
            <a:r>
              <a:rPr lang="en-US"/>
              <a:t>: Seamlessly connect these tools to your existing systems to streamline staff workflows and improve overall efficiency.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057428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2BA0B-5F6D-7672-29D6-E13ABF676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CDA66-9DC0-9E01-A1B0-1EBE1BEDBD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79350D-9EE7-46E2-D89E-2137FCC0C4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venir Black"/>
              </a:rPr>
              <a:t>Now, let’s look at the real impact. With our Patient Access solution, our clients have seen an average of a 26% reduction in denials, thanks to the automated quality assurance we’ve built in. They’ve also experienced a 40% reduction in staff workload by eliminating the need for manual follow-up. Finally, we’ve increased upfront collections by 5% by providing patients with reliable estimates and convenient digital payment options. This is how we turn access challenges into measurable success</a:t>
            </a:r>
            <a:endParaRPr lang="en-US">
              <a:solidFill>
                <a:srgbClr val="000000"/>
              </a:solidFill>
              <a:latin typeface="Avenir Black"/>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3BD77357-1B2E-A36D-F8B1-AD516C318F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33DBA-37EF-0C47-93E7-CBC01300CC94}" type="slidenum">
              <a:rPr kumimoji="0" lang="en-US" sz="1200" b="0" i="0" u="none" strike="noStrike" kern="1200" cap="none" spc="0" normalizeH="0" baseline="0" noProof="0" smtClean="0">
                <a:ln>
                  <a:noFill/>
                </a:ln>
                <a:solidFill>
                  <a:prstClr val="black"/>
                </a:solidFill>
                <a:effectLst/>
                <a:uLnTx/>
                <a:uFillTx/>
                <a:latin typeface="Avenir Next"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1309013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Our solution isn’t just about individual tools—it’s about bringing everything together. By combining patient intake and access with integrated payment solutions, we streamline the entire pre-service journey for both patients and staff. This means fewer handoffs, reduced administrative burden, and a more efficient process from start to finish. In short, it’s a holistic approach that turns fragmented steps into a single, smooth experience.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614683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Our digital check-in experience gives patients easy self-service scheduling, a pre-service portal to track their check-in, and </a:t>
            </a:r>
            <a:r>
              <a:rPr lang="en-US" b="0" i="1"/>
              <a:t>Best in KLAS</a:t>
            </a:r>
            <a:r>
              <a:rPr lang="en-US" b="0"/>
              <a:t> Talksoft appointment reminders to drive adherence. By putting patients in control before they arrive, we reduce front-desk workload and streamline intake and check-in for staff.</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688007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venir Black"/>
              </a:rPr>
              <a:t>Our AI-powered digital forms make it easy for patients to enter their information accurately from the start. The system intelligently verifies and standardizes the data, reducing the risk of errors and minimizing the need for manual corrections. This not only saves time for your staff but also ensures that all information is complete and ready at the field level before the visit, creating a smoother experience for everyone.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041725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venir Black"/>
              </a:rPr>
              <a:t>One of the biggest pain points in a waiting room is not knowing how long you’ll be there. With our virtual waiting room, patients can see exactly where they stand in line. They get real-time updates on their place in the queue, so they feel more informed and less anxious about wait times. It’s a simple but powerful way to enhance their experience, keep them engaged, and make the waiting room feel a lot more transparent.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4287431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Forms Blast transforms the way healthcare organizations collect information by replacing manual, repetitive processes with intelligent automation.</a:t>
            </a:r>
          </a:p>
          <a:p>
            <a:r>
              <a:rPr lang="en-US"/>
              <a:t>Through automated digital campaigns, Forms Blast sends the right forms to the right patients at the right time — simplifying data collection and improving engagement and response rates.</a:t>
            </a:r>
          </a:p>
          <a:p>
            <a:r>
              <a:rPr lang="en-US"/>
              <a:t>You can tailor campaigns to fit specific points in the patient journey, creating personalized experiences that drive better outcomes. And with detailed reporting and analytics, you can measure performance, identify trends, and continuously optimize your approach.</a:t>
            </a:r>
          </a:p>
          <a:p>
            <a:r>
              <a:rPr lang="en-US"/>
              <a:t>It’s a smarter, more efficient way to capture complete, accurate information — while freeing staff to focus on care, not paperwork</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610144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Forms Blast supports a wide range of use cases across the patient journey — from intake to follow-up — and is fully customizable to fit any workflow.</a:t>
            </a:r>
          </a:p>
          <a:p>
            <a:r>
              <a:rPr lang="en-US"/>
              <a:t>It uses OCR technology for accurate data capture and supports both field-level and PDF document return. Forms can be delivered through multiple channels like text or email, with personalized journeys, pre-populated fields, autosaved progress, and secure eSignatures.</a:t>
            </a:r>
          </a:p>
          <a:p>
            <a:r>
              <a:rPr lang="en-US"/>
              <a:t>And with HIPAA-compliant security built in, you can collect data confidently while giving patients a seamless, digital experience</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911417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With Forms Blast, organizations are seeing real, measurable results.</a:t>
            </a:r>
          </a:p>
          <a:p>
            <a:r>
              <a:rPr lang="en-US"/>
              <a:t>On average, forms are completed within just two days — and 35% of patients complete them without any manual outreach from staff. That means faster data collection, less administrative effort, and more time focused on care.</a:t>
            </a:r>
          </a:p>
          <a:p>
            <a:r>
              <a:rPr lang="en-US"/>
              <a:t>At the same time, the intuitive, digital experience enhances patient satisfaction, making it easier and more convenient to engage at every step.</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048154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With a Digital First strategy, providers can finally balance cost savings with better patient engagement.</a:t>
            </a:r>
          </a:p>
          <a:p>
            <a:r>
              <a:rPr lang="en-US"/>
              <a:t>By prioritizing digital statement delivery, organizations can significantly reduce postage spend while improving communication and convenience for patients. The result is faster payments, higher response rates, and a more modern billing experience that strengthens loyalty and improves overall financial performance.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4027003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Digital First starts with a simple principle — send communications digitally first, and only print when there’s no engagement.</a:t>
            </a:r>
          </a:p>
          <a:p>
            <a:r>
              <a:rPr lang="en-US"/>
              <a:t>AI and intelligent scoring models analyze patient behavior to adapt each journey, ensuring messages are sent through the channels that work best for every individual.</a:t>
            </a:r>
          </a:p>
          <a:p>
            <a:r>
              <a:rPr lang="en-US"/>
              <a:t>Patients are then directed to a personalized payment portal, where they can easily view their statements, explore tailored payment options, and complete payments in just a few clicks.</a:t>
            </a:r>
          </a:p>
          <a:p>
            <a:r>
              <a:rPr lang="en-US"/>
              <a:t>It’s a smarter, data-driven approach that meets patients where they are — and accelerates revenue collection without sacrificing experience.</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664347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Organizations that have adopted a Digital First approach are seeing measurable results across every key metric.</a:t>
            </a:r>
          </a:p>
          <a:p>
            <a:r>
              <a:rPr lang="en-US"/>
              <a:t>They’ve achieved significant reductions in postage costs while accelerating payment speed and increasing overall yield. Patients are engaging more — with a major increase in self-service payments and faster digital responses.</a:t>
            </a:r>
          </a:p>
          <a:p>
            <a:r>
              <a:rPr lang="en-US"/>
              <a:t>It’s proof that when you prioritize convenience and intelligence in communication, you don’t just save money — you improve both patient satisfaction and financial outcomes.</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4000167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Conversational AI is the next evolution of patient communication — designed to </a:t>
            </a:r>
            <a:r>
              <a:rPr lang="en-US" b="1"/>
              <a:t>enhance staff performance</a:t>
            </a:r>
            <a:r>
              <a:rPr lang="en-US"/>
              <a:t>, not replace it.</a:t>
            </a:r>
          </a:p>
          <a:p>
            <a:r>
              <a:rPr lang="en-US"/>
              <a:t>It goes far beyond traditional IVR or basic automation by using natural language understanding to handle a wide range of inquiries — from common FAQs to payments, appointment scheduling, prescription refills, and more.</a:t>
            </a:r>
          </a:p>
          <a:p>
            <a:r>
              <a:rPr lang="en-US"/>
              <a:t>Patients get fast, accurate, and personalized responses 24/7, while staff are freed from repetitive calls so they can focus on higher-value, complex interactions.</a:t>
            </a:r>
          </a:p>
          <a:p>
            <a:r>
              <a:rPr lang="en-US"/>
              <a:t>It’s intelligent automation that improves efficiency, boosts satisfaction, and ensures every patient gets the help they need — anytime, from anywhere.</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509476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F465D-B7D8-AB7B-E80D-5861AC940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0EB1E-9092-84FD-93A2-05C8C59427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4177822-5C13-0F68-9992-3429DAF89991}"/>
              </a:ext>
            </a:extLst>
          </p:cNvPr>
          <p:cNvSpPr>
            <a:spLocks noGrp="1"/>
          </p:cNvSpPr>
          <p:nvPr>
            <p:ph type="body" idx="1"/>
          </p:nvPr>
        </p:nvSpPr>
        <p:spPr/>
        <p:txBody>
          <a:bodyPr/>
          <a:lstStyle/>
          <a:p>
            <a:r>
              <a:rPr lang="en-US"/>
              <a:t>Conversational AI is the next evolution of patient communication — designed to </a:t>
            </a:r>
            <a:r>
              <a:rPr lang="en-US" b="1"/>
              <a:t>enhance staff performance</a:t>
            </a:r>
            <a:r>
              <a:rPr lang="en-US"/>
              <a:t>, not replace it.</a:t>
            </a:r>
          </a:p>
          <a:p>
            <a:r>
              <a:rPr lang="en-US"/>
              <a:t>It goes far beyond traditional IVR or basic automation by using natural language understanding to handle a wide range of inquiries — from common FAQs to payments, appointment scheduling, prescription refills, and more.</a:t>
            </a:r>
          </a:p>
          <a:p>
            <a:r>
              <a:rPr lang="en-US"/>
              <a:t>Patients get fast, accurate, and personalized responses 24/7, while staff are freed from repetitive calls so they can focus on higher-value, complex interactions.</a:t>
            </a:r>
          </a:p>
          <a:p>
            <a:r>
              <a:rPr lang="en-US"/>
              <a:t>It’s intelligent automation that improves efficiency, boosts satisfaction, and ensures every patient gets the help they need — anytime, from anywhere.</a:t>
            </a:r>
          </a:p>
          <a:p>
            <a:endParaRPr lang="en-US"/>
          </a:p>
          <a:p>
            <a:endParaRPr lang="en-US"/>
          </a:p>
        </p:txBody>
      </p:sp>
      <p:sp>
        <p:nvSpPr>
          <p:cNvPr id="4" name="Slide Number Placeholder 3">
            <a:extLst>
              <a:ext uri="{FF2B5EF4-FFF2-40B4-BE49-F238E27FC236}">
                <a16:creationId xmlns:a16="http://schemas.microsoft.com/office/drawing/2014/main" id="{692580B2-6F6F-C170-B114-2B04289568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709267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For organizations not quite ready for Conversational AI, our </a:t>
            </a:r>
            <a:r>
              <a:rPr lang="en-US" b="1"/>
              <a:t>inbound and outbound IVR solutions</a:t>
            </a:r>
            <a:r>
              <a:rPr lang="en-US"/>
              <a:t> offer a reliable, cost-effective way to streamline patient communication.</a:t>
            </a:r>
          </a:p>
          <a:p>
            <a:r>
              <a:rPr lang="en-US" b="1"/>
              <a:t>Outbound IVR</a:t>
            </a:r>
            <a:r>
              <a:rPr lang="en-US"/>
              <a:t> can automatically send reminders for payments, appointments, or important updates — reducing missed opportunities and manual outreach. When a patient receives a message and calls back, the </a:t>
            </a:r>
            <a:r>
              <a:rPr lang="en-US" b="1"/>
              <a:t>inbound IVR</a:t>
            </a:r>
            <a:r>
              <a:rPr lang="en-US"/>
              <a:t> takes over, guiding them through an easy, menu-based experience to make payments, confirm appointments, or get the information they need.</a:t>
            </a:r>
          </a:p>
          <a:p>
            <a:r>
              <a:rPr lang="en-US"/>
              <a:t>Together, inbound and outbound IVR create a </a:t>
            </a:r>
            <a:r>
              <a:rPr lang="en-US" b="1"/>
              <a:t>closed-loop experience</a:t>
            </a:r>
            <a:r>
              <a:rPr lang="en-US"/>
              <a:t> — automating communication from start to finish, improving response rates, and freeing staff to focus on higher-priority calls. It’s the foundation for efficient, patient-friendly voice engagement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333609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latin typeface="Avenir Black"/>
              </a:rPr>
              <a:t>Healthcare payment complexity is no longer a back-office issue—it’s a patient experience and financial performance issue. Patients are taking on more responsibility, but the systems designed to collect those payments haven’t kept pace. As a result, organizations are seeing slower cash flow, rising bad debt, and frustrated patients who don’t understand what they owe or how to pay.</a:t>
            </a:r>
            <a:endParaRPr lang="en-US">
              <a:latin typeface="Avenir Black"/>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551283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latin typeface="Avenir Black"/>
              </a:rPr>
              <a:t>PersonaPay closes the gap between what patients expect and what healthcare delivers. Instead of a one-size-fits-all approach, we tailor the payment experience to each patient—how they want to pay, when they’re most likely to act, and what option is most realistic for them. PersonaPay isn't just a portal, it is an experience that meets the needs of each patient. </a:t>
            </a:r>
          </a:p>
          <a:p>
            <a:endParaRPr lang="en-US" b="0"/>
          </a:p>
          <a:p>
            <a:r>
              <a:rPr lang="en-US" b="0">
                <a:latin typeface="Avenir Black"/>
              </a:rPr>
              <a:t>What percentage of your payments are handled fully self-serve versus requiring staff involvement?</a:t>
            </a:r>
            <a:endParaRPr lang="en-US">
              <a:latin typeface="Avenir Black"/>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482054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latin typeface="Avenir Black"/>
              </a:rPr>
              <a:t>RevSpring can offer devices where needed, however, with PersonaPay payments are completely deviceless. There’s no hardware to deploy, no devices to sunset, and no card data ever touching your environment. Everything happens in our PCI Level 1 hosted platform. That means CSRs can accept payments securely over the phone or via text or email links, patients can pay online or mobile, and your organization dramatically reduces PCI scope — without slowing down the payment experience.</a:t>
            </a:r>
            <a:endParaRPr lang="en-US">
              <a:latin typeface="Avenir Black"/>
            </a:endParaRPr>
          </a:p>
          <a:p>
            <a:r>
              <a:rPr lang="en-US" b="0">
                <a:latin typeface="Avenir Black"/>
              </a:rPr>
              <a:t>The result is a faster, more familiar, consumer-grade transaction for patients, while IT and finance teams eliminate hardware spend, reduce compliance burden, and remove a major operational risk.</a:t>
            </a:r>
            <a:endParaRPr lang="en-US">
              <a:latin typeface="Avenir Black"/>
            </a:endParaRPr>
          </a:p>
          <a:p>
            <a:endParaRPr lang="en-US">
              <a:latin typeface="Calibri"/>
              <a:ea typeface="Calibri"/>
              <a:cs typeface="Calibri"/>
            </a:endParaRPr>
          </a:p>
          <a:p>
            <a:r>
              <a:rPr lang="en-US" b="0">
                <a:latin typeface="Avenir Black"/>
              </a:rPr>
              <a:t>How many different vendors or systems are involved today when a patient pays — portal, IVR, devices, reconciliation?</a:t>
            </a:r>
          </a:p>
          <a:p>
            <a:r>
              <a:rPr lang="en-US" b="0">
                <a:latin typeface="Avenir Black"/>
              </a:rPr>
              <a:t>Do those systems talk to each other in real time, or is reconciliation still manual?</a:t>
            </a:r>
            <a:endParaRPr lang="en-US">
              <a:latin typeface="Avenir Black"/>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129899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latin typeface="Avenir Black"/>
              </a:rPr>
              <a:t>Across our client base, PersonaPay delivers measurable financial lift—205k-2.3M in additional revenue, faster payments by nearly two weeks, and significant reductions in print and call center costs.</a:t>
            </a:r>
          </a:p>
          <a:p>
            <a:endParaRPr lang="en-US" b="0">
              <a:latin typeface="Avenir Black"/>
            </a:endParaRPr>
          </a:p>
          <a:p>
            <a:r>
              <a:rPr lang="en-US" b="0">
                <a:latin typeface="Avenir Black"/>
              </a:rPr>
              <a:t>PersonaPay is an important piece of the puzzle—RevSpring brings everything together—payments, merchant services, analytics, and communication—into one coordinated experience. </a:t>
            </a:r>
            <a:endParaRPr lang="en-US">
              <a:latin typeface="Avenir Black"/>
            </a:endParaRPr>
          </a:p>
          <a:p>
            <a:r>
              <a:rPr lang="en-US" b="0">
                <a:latin typeface="Avenir Black"/>
              </a:rPr>
              <a:t>We simplify complexity, reduce risk, and help healthcare organizations collect more while treating patients better.  </a:t>
            </a:r>
            <a:endParaRPr lang="en-US">
              <a:latin typeface="Avenir Black"/>
            </a:endParaRPr>
          </a:p>
          <a:p>
            <a:endParaRPr lang="en-US" b="0">
              <a:latin typeface="Avenir Black"/>
            </a:endParaRPr>
          </a:p>
          <a:p>
            <a:r>
              <a:rPr lang="en-US" b="0">
                <a:latin typeface="Avenir Black"/>
              </a:rPr>
              <a:t>Do you want to learn how analytics or merchant dives deeper into personalized outcomes to drive even more yield?</a:t>
            </a:r>
            <a:endParaRPr lang="en-US">
              <a:latin typeface="Avenir Black"/>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718513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5F2FC-FBE3-1D36-4B89-0C8310262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0F165-FF54-9E04-8FEA-045724F117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2E992DA-C4B5-9046-E377-A3A72D8C5198}"/>
              </a:ext>
            </a:extLst>
          </p:cNvPr>
          <p:cNvSpPr>
            <a:spLocks noGrp="1"/>
          </p:cNvSpPr>
          <p:nvPr>
            <p:ph type="body" idx="1"/>
          </p:nvPr>
        </p:nvSpPr>
        <p:spPr/>
        <p:txBody>
          <a:bodyPr/>
          <a:lstStyle/>
          <a:p>
            <a:endParaRPr lang="en-US"/>
          </a:p>
          <a:p>
            <a:r>
              <a:rPr lang="en-US" b="0" err="1"/>
              <a:t>RevSpring</a:t>
            </a:r>
            <a:r>
              <a:rPr lang="en-US" b="0"/>
              <a:t> enables payments across </a:t>
            </a:r>
            <a:r>
              <a:rPr lang="en-US" b="0" i="1"/>
              <a:t>every</a:t>
            </a:r>
            <a:r>
              <a:rPr lang="en-US" b="0"/>
              <a:t> step—portal, text-to-pay, IVR, devices, and lockbox—so you don’t stitch together point tools. We process ~$15B annually through our technology, with 25% YoY growth; $5.5B+ now runs on our own merchant services, growing 50% YoY. Our buying power lets us offer competitive rates without extra gateway fees, while keeping sensitive data out of your environment.</a:t>
            </a:r>
          </a:p>
          <a:p>
            <a:br>
              <a:rPr lang="en-US"/>
            </a:br>
            <a:r>
              <a:rPr lang="en-US"/>
              <a:t>Where do you see the most payment leakage today—digital, front desk, or back office?</a:t>
            </a:r>
          </a:p>
          <a:p>
            <a:endParaRPr lang="en-US"/>
          </a:p>
        </p:txBody>
      </p:sp>
      <p:sp>
        <p:nvSpPr>
          <p:cNvPr id="4" name="Slide Number Placeholder 3">
            <a:extLst>
              <a:ext uri="{FF2B5EF4-FFF2-40B4-BE49-F238E27FC236}">
                <a16:creationId xmlns:a16="http://schemas.microsoft.com/office/drawing/2014/main" id="{5353B9FF-8AA8-70BD-061F-96348661D8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014963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Our SBR tool lives in the PersonaPay CSR portal and ships with four reports designed for daily balancing and fast research. The promise is simple: payments taken through RevSpring equate to the dollars deposited—visible, traceable, and explainable from one screen.</a:t>
            </a:r>
          </a:p>
          <a:p>
            <a:br>
              <a:rPr lang="en-US"/>
            </a:br>
            <a:r>
              <a:rPr lang="en-US"/>
              <a:t>Would a daily ‘funds vs. settlements’ snapshot reduce the end-of-day scramble?</a:t>
            </a:r>
          </a:p>
          <a:p>
            <a:endParaRPr lang="en-US"/>
          </a:p>
          <a:p>
            <a:pPr marL="60958" marR="0" lvl="0" indent="0" algn="l" defTabSz="914330" rtl="0" eaLnBrk="1" fontAlgn="auto" latinLnBrk="0" hangingPunct="1">
              <a:lnSpc>
                <a:spcPct val="100000"/>
              </a:lnSpc>
              <a:spcBef>
                <a:spcPts val="0"/>
              </a:spcBef>
              <a:spcAft>
                <a:spcPts val="800"/>
              </a:spcAft>
              <a:buClrTx/>
              <a:buSzTx/>
              <a:buFontTx/>
              <a:buNone/>
              <a:tabLst/>
              <a:defRPr/>
            </a:pPr>
            <a:r>
              <a:rPr kumimoji="0" lang="en-US" sz="1800" b="1" i="0" u="none" strike="noStrike" kern="1200" cap="none" spc="0" normalizeH="0" baseline="0" noProof="0">
                <a:ln>
                  <a:noFill/>
                </a:ln>
                <a:solidFill>
                  <a:schemeClr val="accent6"/>
                </a:solidFill>
                <a:effectLst/>
                <a:uLnTx/>
                <a:uFillTx/>
                <a:latin typeface="Verdana" panose="020B0604030504040204" pitchFamily="34" charset="0"/>
                <a:ea typeface="Verdana" panose="020B0604030504040204" pitchFamily="34" charset="0"/>
                <a:cs typeface="Times New Roman" panose="02020603050405020304" pitchFamily="18" charset="0"/>
              </a:rPr>
              <a:t>Why SBR?</a:t>
            </a:r>
          </a:p>
          <a:p>
            <a:pPr marL="60958" marR="0" lvl="0" indent="0" algn="l" defTabSz="914330" rtl="0" eaLnBrk="1" fontAlgn="auto" latinLnBrk="0" hangingPunct="1">
              <a:lnSpc>
                <a:spcPct val="100000"/>
              </a:lnSpc>
              <a:spcBef>
                <a:spcPts val="0"/>
              </a:spcBef>
              <a:spcAft>
                <a:spcPts val="800"/>
              </a:spcAft>
              <a:buClrTx/>
              <a:buSzTx/>
              <a:buFontTx/>
              <a:buNone/>
              <a:tabLst/>
              <a:defRPr/>
            </a:pPr>
            <a:r>
              <a:rPr kumimoji="0" lang="en-US" sz="1200" b="1" i="0" u="none" strike="noStrike" kern="1200" cap="none" spc="0" normalizeH="0" baseline="0" noProof="0">
                <a:ln>
                  <a:noFill/>
                </a:ln>
                <a:solidFill>
                  <a:srgbClr val="F2C146"/>
                </a:solidFill>
                <a:effectLst/>
                <a:uLnTx/>
                <a:uFillTx/>
                <a:latin typeface="Verdana" panose="020B0604030504040204" pitchFamily="34" charset="0"/>
                <a:ea typeface="Verdana" panose="020B0604030504040204" pitchFamily="34" charset="0"/>
                <a:cs typeface="Times New Roman" panose="02020603050405020304" pitchFamily="18" charset="0"/>
              </a:rPr>
              <a:t>Ensure payments taken by your RevSpring technologies </a:t>
            </a:r>
            <a:r>
              <a:rPr kumimoji="0" lang="en-US" sz="1200" b="0" i="0" u="none" strike="noStrike" kern="1200" cap="none" spc="0" normalizeH="0" baseline="0" noProof="0">
                <a:ln>
                  <a:noFill/>
                </a:ln>
                <a:solidFill>
                  <a:schemeClr val="accent6"/>
                </a:solidFill>
                <a:effectLst/>
                <a:uLnTx/>
                <a:uFillTx/>
                <a:latin typeface="Verdana" panose="020B0604030504040204" pitchFamily="34" charset="0"/>
                <a:ea typeface="Verdana" panose="020B0604030504040204" pitchFamily="34" charset="0"/>
                <a:cs typeface="Times New Roman" panose="02020603050405020304" pitchFamily="18" charset="0"/>
              </a:rPr>
              <a:t>(portal, IVR, devices, text-to-pay) </a:t>
            </a:r>
            <a:r>
              <a:rPr kumimoji="0" lang="en-US" sz="1200" b="1" i="0" u="none" strike="noStrike" kern="1200" cap="none" spc="0" normalizeH="0" baseline="0" noProof="0">
                <a:ln>
                  <a:noFill/>
                </a:ln>
                <a:solidFill>
                  <a:srgbClr val="F2C146"/>
                </a:solidFill>
                <a:effectLst/>
                <a:uLnTx/>
                <a:uFillTx/>
                <a:latin typeface="Verdana" panose="020B0604030504040204" pitchFamily="34" charset="0"/>
                <a:ea typeface="Verdana" panose="020B0604030504040204" pitchFamily="34" charset="0"/>
                <a:cs typeface="Times New Roman" panose="02020603050405020304" pitchFamily="18" charset="0"/>
              </a:rPr>
              <a:t>equate to the dollar amounts deposited in your bank.</a:t>
            </a:r>
          </a:p>
          <a:p>
            <a:pPr marL="60958" marR="0" lvl="0" indent="0" algn="l" defTabSz="914330"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a:ln>
                  <a:noFill/>
                </a:ln>
                <a:solidFill>
                  <a:schemeClr val="accent6"/>
                </a:solidFill>
                <a:effectLst/>
                <a:uLnTx/>
                <a:uFillTx/>
                <a:latin typeface="Verdana" panose="020B0604030504040204" pitchFamily="34" charset="0"/>
                <a:ea typeface="Verdana" panose="020B0604030504040204" pitchFamily="34" charset="0"/>
                <a:cs typeface="Times New Roman" panose="02020603050405020304" pitchFamily="18" charset="0"/>
              </a:rPr>
              <a:t>SBR automates this process by displaying all the information you need to balance (and research imbalances) in one place.</a:t>
            </a:r>
          </a:p>
          <a:p>
            <a:endParaRPr lang="en-US"/>
          </a:p>
          <a:p>
            <a:endParaRPr lang="en-US"/>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2C146"/>
                </a:solidFill>
                <a:effectLst/>
                <a:uLnTx/>
                <a:uFillTx/>
                <a:latin typeface="Verdana" panose="020B0604030504040204" pitchFamily="34" charset="0"/>
                <a:ea typeface="+mn-ea"/>
                <a:cs typeface="Times New Roman" panose="02020603050405020304" pitchFamily="18" charset="0"/>
              </a:rPr>
              <a:t>Payment Summary: Real-time</a:t>
            </a:r>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50000"/>
                  </a:schemeClr>
                </a:solidFill>
                <a:effectLst/>
                <a:uLnTx/>
                <a:uFillTx/>
                <a:latin typeface="Verdana" panose="020B0604030504040204" pitchFamily="34" charset="0"/>
                <a:ea typeface="+mn-ea"/>
                <a:cs typeface="Times New Roman" panose="02020603050405020304" pitchFamily="18" charset="0"/>
              </a:rPr>
              <a:t>Transactional level detail</a:t>
            </a:r>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50000"/>
                  </a:schemeClr>
                </a:solidFill>
                <a:effectLst/>
                <a:uLnTx/>
                <a:uFillTx/>
                <a:latin typeface="Verdana" panose="020B0604030504040204" pitchFamily="34" charset="0"/>
                <a:ea typeface="+mn-ea"/>
                <a:cs typeface="Times New Roman" panose="02020603050405020304" pitchFamily="18" charset="0"/>
              </a:rPr>
              <a:t>This report shows ALL transactions (attempted, declined, approved, etc.) made at the technology/portal level.</a:t>
            </a:r>
          </a:p>
          <a:p>
            <a:pPr marL="0" marR="0" lvl="0" indent="0" algn="l" defTabSz="91433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a:ln>
                <a:noFill/>
              </a:ln>
              <a:solidFill>
                <a:srgbClr val="77C5D5"/>
              </a:solidFill>
              <a:effectLst/>
              <a:uLnTx/>
              <a:uFillTx/>
              <a:latin typeface="Verdana" panose="020B0604030504040204" pitchFamily="34" charset="0"/>
              <a:ea typeface="+mn-ea"/>
              <a:cs typeface="Times New Roman" panose="02020603050405020304" pitchFamily="18" charset="0"/>
            </a:endParaRPr>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77C5D5"/>
                </a:solidFill>
                <a:effectLst/>
                <a:uLnTx/>
                <a:uFillTx/>
                <a:latin typeface="Verdana" panose="020B0604030504040204" pitchFamily="34" charset="0"/>
                <a:ea typeface="+mn-ea"/>
                <a:cs typeface="Times New Roman" panose="02020603050405020304" pitchFamily="18" charset="0"/>
              </a:rPr>
              <a:t>Remittance File: Daily </a:t>
            </a:r>
            <a:br>
              <a:rPr kumimoji="0" lang="en-US" sz="1200" b="1" i="0" u="none" strike="noStrike" kern="1200" cap="none" spc="0" normalizeH="0" baseline="0" noProof="0">
                <a:ln>
                  <a:noFill/>
                </a:ln>
                <a:solidFill>
                  <a:srgbClr val="77C5D5"/>
                </a:solidFill>
                <a:effectLst/>
                <a:uLnTx/>
                <a:uFillTx/>
                <a:latin typeface="Verdana" panose="020B0604030504040204" pitchFamily="34" charset="0"/>
                <a:ea typeface="+mn-ea"/>
                <a:cs typeface="Times New Roman" panose="02020603050405020304" pitchFamily="18" charset="0"/>
              </a:rPr>
            </a:br>
            <a:r>
              <a:rPr kumimoji="0" lang="en-US" sz="1200" b="1" i="0" u="none" strike="noStrike" kern="1200" cap="none" spc="0" normalizeH="0" baseline="0" noProof="0">
                <a:ln>
                  <a:noFill/>
                </a:ln>
                <a:solidFill>
                  <a:srgbClr val="77C5D5"/>
                </a:solidFill>
                <a:effectLst/>
                <a:uLnTx/>
                <a:uFillTx/>
                <a:latin typeface="Verdana" panose="020B0604030504040204" pitchFamily="34" charset="0"/>
                <a:ea typeface="+mn-ea"/>
                <a:cs typeface="Times New Roman" panose="02020603050405020304" pitchFamily="18" charset="0"/>
              </a:rPr>
              <a:t>(Automated File Transfer)</a:t>
            </a:r>
            <a:endParaRPr kumimoji="0" lang="en-US" sz="1200" b="1" i="0" u="none" strike="noStrike" kern="1200" cap="none" spc="0" normalizeH="0" baseline="0" noProof="0">
              <a:ln>
                <a:noFill/>
              </a:ln>
              <a:solidFill>
                <a:srgbClr val="FFA300"/>
              </a:solidFill>
              <a:effectLst/>
              <a:uLnTx/>
              <a:uFillTx/>
              <a:latin typeface="Verdana" panose="020B0604030504040204" pitchFamily="34" charset="0"/>
              <a:ea typeface="+mn-ea"/>
              <a:cs typeface="Times New Roman" panose="02020603050405020304" pitchFamily="18" charset="0"/>
            </a:endParaRPr>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50000"/>
                  </a:schemeClr>
                </a:solidFill>
                <a:effectLst/>
                <a:uLnTx/>
                <a:uFillTx/>
                <a:latin typeface="Verdana" panose="020B0604030504040204" pitchFamily="34" charset="0"/>
                <a:ea typeface="+mn-ea"/>
                <a:cs typeface="Times New Roman" panose="02020603050405020304" pitchFamily="18" charset="0"/>
              </a:rPr>
              <a:t>Factual listing of all payment transactions that have happened.</a:t>
            </a:r>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50000"/>
                  </a:schemeClr>
                </a:solidFill>
                <a:effectLst/>
                <a:uLnTx/>
                <a:uFillTx/>
                <a:latin typeface="Verdana" panose="020B0604030504040204" pitchFamily="34" charset="0"/>
                <a:ea typeface="+mn-ea"/>
                <a:cs typeface="Times New Roman" panose="02020603050405020304" pitchFamily="18" charset="0"/>
              </a:rPr>
              <a:t>This file contains ALL transactions that occurred each day across our payment channels (23:59:59)</a:t>
            </a:r>
          </a:p>
          <a:p>
            <a:pPr marL="0" marR="0" lvl="0" indent="0" algn="l" defTabSz="91433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a:ln>
                <a:noFill/>
              </a:ln>
              <a:solidFill>
                <a:schemeClr val="accent6"/>
              </a:solidFill>
              <a:effectLst/>
              <a:uLnTx/>
              <a:uFillTx/>
              <a:latin typeface="Verdana" panose="020B0604030504040204" pitchFamily="34" charset="0"/>
              <a:ea typeface="+mn-ea"/>
              <a:cs typeface="Times New Roman" panose="02020603050405020304" pitchFamily="18" charset="0"/>
            </a:endParaRPr>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chemeClr val="accent6"/>
                </a:solidFill>
                <a:effectLst/>
                <a:uLnTx/>
                <a:uFillTx/>
                <a:latin typeface="Verdana" panose="020B0604030504040204" pitchFamily="34" charset="0"/>
                <a:ea typeface="+mn-ea"/>
                <a:cs typeface="Times New Roman" panose="02020603050405020304" pitchFamily="18" charset="0"/>
              </a:rPr>
              <a:t>SBR: Available ~2 business days following batch close</a:t>
            </a:r>
          </a:p>
          <a:p>
            <a:pPr marL="0" marR="0" lvl="0" indent="0" algn="l" defTabSz="91433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50000"/>
                  </a:schemeClr>
                </a:solidFill>
                <a:effectLst/>
                <a:uLnTx/>
                <a:uFillTx/>
                <a:latin typeface="Verdana" panose="020B0604030504040204" pitchFamily="34" charset="0"/>
                <a:ea typeface="+mn-ea"/>
                <a:cs typeface="Times New Roman" panose="02020603050405020304" pitchFamily="18" charset="0"/>
              </a:rPr>
              <a:t>These reports reconcile daily electronic transactions </a:t>
            </a:r>
            <a:br>
              <a:rPr kumimoji="0" lang="en-US" sz="1200" b="0" i="0" u="none" strike="noStrike" kern="1200" cap="none" spc="0" normalizeH="0" baseline="0" noProof="0">
                <a:ln>
                  <a:noFill/>
                </a:ln>
                <a:solidFill>
                  <a:schemeClr val="tx1">
                    <a:lumMod val="50000"/>
                  </a:schemeClr>
                </a:solidFill>
                <a:effectLst/>
                <a:uLnTx/>
                <a:uFillTx/>
                <a:latin typeface="Verdana" panose="020B0604030504040204" pitchFamily="34" charset="0"/>
                <a:ea typeface="+mn-ea"/>
                <a:cs typeface="Times New Roman" panose="02020603050405020304" pitchFamily="18" charset="0"/>
              </a:rPr>
            </a:br>
            <a:r>
              <a:rPr kumimoji="0" lang="en-US" sz="1200" b="0" i="0" u="none" strike="noStrike" kern="1200" cap="none" spc="0" normalizeH="0" baseline="0" noProof="0">
                <a:ln>
                  <a:noFill/>
                </a:ln>
                <a:solidFill>
                  <a:schemeClr val="tx1">
                    <a:lumMod val="50000"/>
                  </a:schemeClr>
                </a:solidFill>
                <a:effectLst/>
                <a:uLnTx/>
                <a:uFillTx/>
                <a:latin typeface="Verdana" panose="020B0604030504040204" pitchFamily="34" charset="0"/>
                <a:ea typeface="+mn-ea"/>
                <a:cs typeface="Times New Roman" panose="02020603050405020304" pitchFamily="18" charset="0"/>
              </a:rPr>
              <a:t>(Credit Card and ACH payments</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517380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With </a:t>
            </a:r>
            <a:r>
              <a:rPr lang="en-US" b="0" err="1"/>
              <a:t>RevSpring</a:t>
            </a:r>
            <a:r>
              <a:rPr lang="en-US" b="0"/>
              <a:t> you simplify processing across cards, ACH, and digital wallets—eliminating extra gateway fees that can run up to $0.10 per transaction + monthly fees. Add top-tier security—PCI Level 1 hosting, tokenization, encryption—and a full spectrum of patient-preferred options via web, text, and phone.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a:t>Current clients are saving 5–10% on processing fees. We stand behind a meet-or-beat guarantee and offer a free rate analysis—just share three months of statements. We’ll show the savings line by line and model the operational lift from SBR.</a:t>
            </a:r>
          </a:p>
          <a:p>
            <a:br>
              <a:rPr lang="en-US"/>
            </a:br>
            <a:br>
              <a:rPr lang="en-US"/>
            </a:br>
            <a:r>
              <a:rPr lang="en-US"/>
              <a:t>Should we schedule a 30-minute merchant demo and start the rate review with your latest statements?</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616572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err="1"/>
              <a:t>SalesVu</a:t>
            </a:r>
            <a:r>
              <a:rPr lang="en-US" b="0"/>
              <a:t> and RevSpring come together to give health systems a single solution for both patient payments and non-patient revenue.</a:t>
            </a:r>
          </a:p>
          <a:p>
            <a:r>
              <a:rPr lang="en-US" b="0" err="1"/>
              <a:t>SalesVu</a:t>
            </a:r>
            <a:r>
              <a:rPr lang="en-US" b="0"/>
              <a:t> powers in-store POS and eCommerce for retail environments like gift shops, cafeterias, and wellness centers, while RevSpring handles patient payments—all on one unified platform.</a:t>
            </a:r>
          </a:p>
          <a:p>
            <a:r>
              <a:rPr lang="en-US" b="0"/>
              <a:t>That means no more data silos. You get full revenue visibility from the moment a transaction happens all the way through funding, with seamless reconciliation across patient and non-patient revenue.</a:t>
            </a:r>
          </a:p>
          <a:p>
            <a:r>
              <a:rPr lang="en-US" b="0"/>
              <a:t>Operationally, teams get real-time visibility across locations and revenue units. From a consumer perspective, customers get a modern, convenient retail experience.</a:t>
            </a:r>
          </a:p>
          <a:p>
            <a:r>
              <a:rPr lang="en-US" b="0"/>
              <a:t>And because it’s all part of RevSpring Merchant Services, you also benefit from competitive merchant rates and a single vendor to support and manage the entire ecosystem.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363704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Healthcare organizations are collecting more data than ever — clinical, financial, engagement — but very little of it is connected in a way that drives action. The result is delayed decisions, missed revenue opportunities, and inconsistent patient experiences.</a:t>
            </a:r>
          </a:p>
          <a:p>
            <a:r>
              <a:rPr lang="en-US" b="0"/>
              <a:t>This is where analytics become a growth lever — not just reporting, but insight-driven payments.</a:t>
            </a:r>
          </a:p>
          <a:p>
            <a:endParaRPr lang="en-US" b="0">
              <a:latin typeface="Avenir Black"/>
            </a:endParaRPr>
          </a:p>
          <a:p>
            <a:r>
              <a:rPr lang="en-US" b="0">
                <a:latin typeface="Avenir Black"/>
              </a:rPr>
              <a:t>Q: </a:t>
            </a:r>
            <a:r>
              <a:rPr lang="en-US" b="0"/>
              <a:t>Would you say your data today helps your team </a:t>
            </a:r>
            <a:r>
              <a:rPr lang="en-US" b="0" i="1"/>
              <a:t>decide what to do next</a:t>
            </a:r>
            <a:r>
              <a:rPr lang="en-US" b="0"/>
              <a:t>, or mostly tells you what already happened?</a:t>
            </a:r>
            <a:endParaRPr lang="en-US" b="0">
              <a:latin typeface="Avenir Black"/>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856611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RevSpring is unique in that we don’t stop at reporting. We generate meaningful/actionable strategy that can help drive workflows.</a:t>
            </a:r>
          </a:p>
          <a:p>
            <a:endParaRPr lang="en-US" b="0"/>
          </a:p>
          <a:p>
            <a:r>
              <a:rPr lang="en-US" b="0" err="1"/>
              <a:t>RevSpring’s</a:t>
            </a:r>
            <a:r>
              <a:rPr lang="en-US" b="0"/>
              <a:t> analytics work together to drive better outcomes, not in isolation, but as a connected system.</a:t>
            </a:r>
          </a:p>
          <a:p>
            <a:endParaRPr lang="en-US" b="0"/>
          </a:p>
          <a:p>
            <a:r>
              <a:rPr lang="en-US" b="0"/>
              <a:t>We start with intelligence. Using our predictive scoring — propensity to pay, payment plan optimization, and financial assistance — we understand each patient’s situation before we ever communicate with them. That allows you to move away from one-size-fits-all billing to precise personalized strategies.</a:t>
            </a:r>
          </a:p>
          <a:p>
            <a:endParaRPr lang="en-US" b="0"/>
          </a:p>
          <a:p>
            <a:r>
              <a:rPr lang="en-US" b="0"/>
              <a:t>That intelligence then directly informs </a:t>
            </a:r>
            <a:r>
              <a:rPr lang="en-US" b="0" i="1"/>
              <a:t>how</a:t>
            </a:r>
            <a:r>
              <a:rPr lang="en-US" b="0"/>
              <a:t> we engage patients. It drives statement design, messaging, channel selection, and payment options — so patients see information that’s clear, relevant, and appropriate for their situation. This is where we see faster resolution, higher self-service, and fewer inbound calls.</a:t>
            </a:r>
          </a:p>
          <a:p>
            <a:endParaRPr lang="en-US" b="0"/>
          </a:p>
          <a:p>
            <a:r>
              <a:rPr lang="en-US" b="0"/>
              <a:t>At the same time, everything is continuously monitored. Our real-time dashboards show what’s working, what’s not, and where adjustments are needed — so teams aren’t waiting weeks for reports or guessing why performance changed.</a:t>
            </a:r>
          </a:p>
          <a:p>
            <a:endParaRPr lang="en-US" b="0"/>
          </a:p>
          <a:p>
            <a:r>
              <a:rPr lang="en-US" b="0"/>
              <a:t>Engage IQ brings it all together by diving even deeper and segmenting your entire patient population into meaningful groups and orchestrating personalized journeys for each one. Every patient gets the right experience, through the right channel, with the right financial option — automatically and consistently.</a:t>
            </a:r>
          </a:p>
          <a:p>
            <a:endParaRPr lang="en-US"/>
          </a:p>
          <a:p>
            <a:r>
              <a:rPr lang="en-US" b="0"/>
              <a:t>The result is better payment outcomes, lower operational effort, and a patient experience that feels fair, personalized, and intentional, because analytics aren’t just informing decisions, they’re driving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Q: The result is better payment outcomes, lower operational effort, and a patient experience that feels fair, personalized, and intentional — because analytics aren’t just informing decisions, they’re driving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Q: Do you have visibility into which engagement strategies are actually driving payments versus just generating 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a:t>Note: Engage IQ Includes all.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423578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RevSpring Predict is fundamentally different from traditional credit score–based models. Credit scores can be invasive, incomplete, and often exclude large portions of the patient population. Predict is designed specifically for healthcare and built to be inclusive of </a:t>
            </a:r>
            <a:r>
              <a:rPr lang="en-US" b="0" i="1"/>
              <a:t>all</a:t>
            </a:r>
            <a:r>
              <a:rPr lang="en-US" b="0"/>
              <a:t> patients.</a:t>
            </a:r>
          </a:p>
          <a:p>
            <a:endParaRPr lang="en-US" b="0"/>
          </a:p>
          <a:p>
            <a:r>
              <a:rPr lang="en-US" b="0"/>
              <a:t>Here’s how it works. We start with public record data collected from thousands of sources and organized into a centralized database. This gives us a broad, stable foundation without relying on sensitive or invasive credit pulls.</a:t>
            </a:r>
          </a:p>
          <a:p>
            <a:endParaRPr lang="en-US" b="0"/>
          </a:p>
          <a:p>
            <a:r>
              <a:rPr lang="en-US" b="0"/>
              <a:t>Next, we apply consumer linkage — aggregating that data at the individual level to create a meaningful, unified consumer profile for each patient. This step ensures we’re scoring the </a:t>
            </a:r>
            <a:r>
              <a:rPr lang="en-US" b="0" i="1"/>
              <a:t>person</a:t>
            </a:r>
            <a:r>
              <a:rPr lang="en-US" b="0"/>
              <a:t>, not just an account or a transaction.</a:t>
            </a:r>
          </a:p>
          <a:p>
            <a:endParaRPr lang="en-US" b="0"/>
          </a:p>
          <a:p>
            <a:r>
              <a:rPr lang="en-US" b="0"/>
              <a:t>That profile is then used within </a:t>
            </a:r>
            <a:r>
              <a:rPr lang="en-US" b="0" err="1"/>
              <a:t>RevSpring’s</a:t>
            </a:r>
            <a:r>
              <a:rPr lang="en-US" b="0"/>
              <a:t> proprietary analytics to generate a predictive score. We combine historical demographic and behavioral data to anticipate future payment behavior — because predictive analytics is ultimately about using the past to make better decisions going forward.</a:t>
            </a:r>
          </a:p>
          <a:p>
            <a:endParaRPr lang="en-US" b="0"/>
          </a:p>
          <a:p>
            <a:r>
              <a:rPr lang="en-US" b="0"/>
              <a:t>The result is a more precise, more equitable score that helps organizations confidently decide </a:t>
            </a:r>
            <a:r>
              <a:rPr lang="en-US" b="0" i="1"/>
              <a:t>how</a:t>
            </a:r>
            <a:r>
              <a:rPr lang="en-US" b="0"/>
              <a:t> to engage patients, </a:t>
            </a:r>
            <a:r>
              <a:rPr lang="en-US" b="0" i="1"/>
              <a:t>when</a:t>
            </a:r>
            <a:r>
              <a:rPr lang="en-US" b="0"/>
              <a:t> to engage them, and </a:t>
            </a:r>
            <a:r>
              <a:rPr lang="en-US" b="0" i="1"/>
              <a:t>what options</a:t>
            </a:r>
            <a:r>
              <a:rPr lang="en-US" b="0"/>
              <a:t> to present — without excluding or alienating parts of the patient base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470829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Predict balances demographic data with real behavioral history — adjusting the weight depending on how much interaction the patient has had with your organization. This avoids over- or under-estimating a patient’s ability to pay.</a:t>
            </a:r>
          </a:p>
          <a:p>
            <a:endParaRPr lang="en-US" b="0"/>
          </a:p>
          <a:p>
            <a:r>
              <a:rPr lang="en-US" b="0"/>
              <a:t>Q: Do you see patients with similar balances behaving very differently today?</a:t>
            </a:r>
          </a:p>
          <a:p>
            <a:r>
              <a:rPr lang="en-US" b="0"/>
              <a:t>Q: Are you using any external data today to inform payment decisions — or just internal billing history?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936323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The Payment Plan Optimization score determines </a:t>
            </a:r>
            <a:r>
              <a:rPr lang="en-US" b="0" i="1"/>
              <a:t>how a patient should pay</a:t>
            </a:r>
            <a:r>
              <a:rPr lang="en-US" b="0"/>
              <a:t> — identifying the right payment amount and timeframe within your policies. It finds the ‘sweet spot’ that patients are most likely to accept and complete, reducing defaults and rework.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643974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After go live we measure your campaign performance to make sure you’re getting the results you wanted. Because of our nimble campaign engine, our RevSpring Analytics team can go in and edit campaigns without long turnaround times. Some of the things we might focus on include design elements on the statement, channel messaging, timing that reminders go out, as well as how we message / actual verbiage.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368980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dirty="0"/>
              <a:t>Print isn’t going away in healthcare — it’s evolving. Even as digital adoption grows, print remains a critical, trusted channel for financial and clinical communications. The question is whether print is working </a:t>
            </a:r>
            <a:r>
              <a:rPr lang="en-US" b="0" i="1" dirty="0"/>
              <a:t>harder</a:t>
            </a:r>
            <a:r>
              <a:rPr lang="en-US" b="0" dirty="0"/>
              <a:t> for you, or simply costing more.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5023999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RevSpring delivers reliable, multi-site production with built-in disaster recovery, so critical communications never stall. We continuously cleanse address data to reduce waste and returned mail.</a:t>
            </a:r>
          </a:p>
          <a:p>
            <a:r>
              <a:rPr lang="en-US" b="0"/>
              <a:t>Teams gain self-service control to update messaging without delays, full end-to-end visibility into every file and piece, and tight integration with payments and digital channels — so print actively drives patient action, not just delivery.</a:t>
            </a:r>
          </a:p>
          <a:p>
            <a:r>
              <a:rPr lang="en-US" b="0"/>
              <a:t>That’s what modern healthcare print looks like: resilient, intelligent, and fully connected.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53334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Minimize disruption for IT and operations. Fast integration means faster value. RevSpring integrates with legacy and modern systems using batch or real-time methods, with most implementations live in about three weeks.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833148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Returned mail is silent waste. RevSpring proactively manages returns using USPS data to reduce unnecessary re-mailing and cost.</a:t>
            </a:r>
          </a:p>
          <a:p>
            <a:endParaRPr lang="en-US" b="0"/>
          </a:p>
          <a:p>
            <a:r>
              <a:rPr lang="en-US" b="0"/>
              <a:t>Q: Do you know how much returned mail costs you annually?</a:t>
            </a:r>
          </a:p>
          <a:p>
            <a:pPr>
              <a:spcAft>
                <a:spcPts val="1200"/>
              </a:spcAft>
            </a:pPr>
            <a:endParaRPr lang="en-US" sz="1200">
              <a:latin typeface="Verdana" panose="020B0604030504040204" pitchFamily="34" charset="0"/>
              <a:ea typeface="Verdana" panose="020B0604030504040204" pitchFamily="34" charset="0"/>
              <a:cs typeface="Verdana" panose="020B0604030504040204" pitchFamily="34" charset="0"/>
            </a:endParaRPr>
          </a:p>
          <a:p>
            <a:pPr>
              <a:spcAft>
                <a:spcPts val="1200"/>
              </a:spcAft>
            </a:pPr>
            <a:endParaRPr lang="en-US" sz="1200">
              <a:latin typeface="Verdana" panose="020B0604030504040204" pitchFamily="34" charset="0"/>
              <a:ea typeface="Verdana" panose="020B0604030504040204" pitchFamily="34" charset="0"/>
              <a:cs typeface="Verdana" panose="020B0604030504040204" pitchFamily="34" charset="0"/>
            </a:endParaRPr>
          </a:p>
          <a:p>
            <a:pPr>
              <a:spcAft>
                <a:spcPts val="1200"/>
              </a:spcAft>
            </a:pPr>
            <a:endParaRPr lang="en-US" sz="1200">
              <a:latin typeface="Verdana" panose="020B0604030504040204" pitchFamily="34" charset="0"/>
              <a:ea typeface="Verdana" panose="020B0604030504040204" pitchFamily="34" charset="0"/>
              <a:cs typeface="Verdana" panose="020B0604030504040204" pitchFamily="34" charset="0"/>
            </a:endParaRPr>
          </a:p>
          <a:p>
            <a:pPr>
              <a:spcAft>
                <a:spcPts val="1200"/>
              </a:spcAft>
            </a:pPr>
            <a:r>
              <a:rPr lang="en-US" sz="1200">
                <a:latin typeface="Verdana" panose="020B0604030504040204" pitchFamily="34" charset="0"/>
                <a:ea typeface="Verdana" panose="020B0604030504040204" pitchFamily="34" charset="0"/>
                <a:cs typeface="Verdana" panose="020B0604030504040204" pitchFamily="34" charset="0"/>
              </a:rPr>
              <a:t>Post-USPS – Returned Mail &amp; Benefits of ACS™</a:t>
            </a:r>
            <a:r>
              <a:rPr lang="en-US" sz="12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n-US" sz="1200">
                <a:latin typeface="Verdana" panose="020B0604030504040204" pitchFamily="34" charset="0"/>
                <a:ea typeface="Verdana" panose="020B0604030504040204" pitchFamily="34" charset="0"/>
                <a:cs typeface="Verdana" panose="020B0604030504040204" pitchFamily="34" charset="0"/>
              </a:rPr>
              <a:t>:</a:t>
            </a:r>
            <a:endParaRPr lang="en-US" sz="12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endParaRPr>
          </a:p>
          <a:p>
            <a:pPr marL="384048" indent="-137160">
              <a:spcAft>
                <a:spcPts val="1200"/>
              </a:spcAft>
              <a:buFont typeface="Arial" panose="020B0604020202020204" pitchFamily="34" charset="0"/>
              <a:buChar char="•"/>
            </a:pPr>
            <a:r>
              <a:rPr lang="en-US" sz="12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Cost Savings - </a:t>
            </a:r>
            <a:r>
              <a:rPr lang="en-US" sz="12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with reduced undeliverable mail </a:t>
            </a:r>
          </a:p>
          <a:p>
            <a:pPr marL="384048" indent="-137160">
              <a:spcAft>
                <a:spcPts val="1200"/>
              </a:spcAft>
              <a:buFont typeface="Arial" panose="020B0604020202020204" pitchFamily="34" charset="0"/>
              <a:buChar char="•"/>
            </a:pPr>
            <a:r>
              <a:rPr lang="en-US" sz="12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Data Accuracy </a:t>
            </a:r>
            <a:r>
              <a:rPr lang="en-US" sz="12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Change of Address or reasons for non-delivery</a:t>
            </a:r>
          </a:p>
          <a:p>
            <a:pPr marL="384048" indent="-137160">
              <a:spcAft>
                <a:spcPts val="1200"/>
              </a:spcAft>
              <a:buFont typeface="Arial" panose="020B0604020202020204" pitchFamily="34" charset="0"/>
              <a:buChar char="•"/>
            </a:pPr>
            <a:r>
              <a:rPr lang="en-US" sz="12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Eliminate</a:t>
            </a:r>
            <a:r>
              <a:rPr lang="en-US" sz="12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physical returned mail</a:t>
            </a:r>
          </a:p>
          <a:p>
            <a:pPr marL="384048" indent="-137160">
              <a:spcAft>
                <a:spcPts val="1200"/>
              </a:spcAft>
              <a:buFont typeface="Arial" panose="020B0604020202020204" pitchFamily="34" charset="0"/>
              <a:buChar char="•"/>
            </a:pPr>
            <a:r>
              <a:rPr lang="en-US" sz="12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Retrieve</a:t>
            </a:r>
            <a:r>
              <a:rPr lang="en-US" sz="12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address change information electronically via a secure Internet site to allow automated updating of mailing lists.</a:t>
            </a:r>
          </a:p>
          <a:p>
            <a:pPr marL="384048" indent="-137160">
              <a:spcAft>
                <a:spcPts val="1200"/>
              </a:spcAft>
              <a:buFont typeface="Arial" panose="020B0604020202020204" pitchFamily="34" charset="0"/>
              <a:buChar char="•"/>
            </a:pPr>
            <a:r>
              <a:rPr lang="en-US" sz="12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Increase</a:t>
            </a:r>
            <a:r>
              <a:rPr lang="en-US" sz="12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 deliverability &amp; engagement rates</a:t>
            </a:r>
          </a:p>
          <a:p>
            <a:pPr marL="384048" indent="-137160">
              <a:spcAft>
                <a:spcPts val="1200"/>
              </a:spcAft>
              <a:buFont typeface="Arial" panose="020B0604020202020204" pitchFamily="34" charset="0"/>
              <a:buChar char="•"/>
            </a:pPr>
            <a:r>
              <a:rPr lang="en-US" sz="12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Reallocate Staff </a:t>
            </a:r>
            <a:r>
              <a:rPr lang="en-US" sz="1200" b="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rPr>
              <a:t>- intensive address change functions by eliminating returned mail</a:t>
            </a:r>
          </a:p>
          <a:p>
            <a:pPr marL="342900" marR="0" lvl="0" indent="-342900">
              <a:lnSpc>
                <a:spcPct val="107000"/>
              </a:lnSpc>
              <a:spcBef>
                <a:spcPts val="600"/>
              </a:spcBef>
              <a:spcAft>
                <a:spcPts val="0"/>
              </a:spcAft>
              <a:buFont typeface="Symbol" panose="05050102010706020507" pitchFamily="18" charset="2"/>
              <a:buChar char=""/>
            </a:pP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6195470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nSpc>
                <a:spcPct val="107000"/>
              </a:lnSpc>
              <a:spcBef>
                <a:spcPts val="600"/>
              </a:spcBef>
              <a:spcAft>
                <a:spcPts val="0"/>
              </a:spcAft>
              <a:buFont typeface="Symbol" panose="05050102010706020507" pitchFamily="18" charset="2"/>
              <a:buNone/>
            </a:pPr>
            <a:r>
              <a:rPr lang="en-US" sz="1600" b="0"/>
              <a:t>Exact replicas of all communications protect staff, speed dispute resolution, and support better patient conversations.</a:t>
            </a:r>
            <a:endParaRPr lang="en-US" sz="1600" b="0">
              <a:solidFill>
                <a:schemeClr val="tx2"/>
              </a:solidFill>
            </a:endParaRPr>
          </a:p>
          <a:p>
            <a:pPr marL="342900" marR="0" lvl="0" indent="-342900">
              <a:lnSpc>
                <a:spcPct val="107000"/>
              </a:lnSpc>
              <a:spcBef>
                <a:spcPts val="600"/>
              </a:spcBef>
              <a:spcAft>
                <a:spcPts val="0"/>
              </a:spcAft>
              <a:buFont typeface="Symbol" panose="05050102010706020507" pitchFamily="18" charset="2"/>
              <a:buChar char=""/>
            </a:pPr>
            <a:r>
              <a:rPr lang="en-US" sz="1600" b="0">
                <a:solidFill>
                  <a:schemeClr val="tx2"/>
                </a:solidFill>
              </a:rPr>
              <a:t>Exact replica archive of all delivered communications – both printed and digital in one platform </a:t>
            </a:r>
            <a:br>
              <a:rPr lang="en-US" sz="1600" b="0">
                <a:solidFill>
                  <a:schemeClr val="tx2"/>
                </a:solidFill>
              </a:rPr>
            </a:br>
            <a:endParaRPr lang="en-US" sz="800" b="0">
              <a:solidFill>
                <a:schemeClr val="tx2"/>
              </a:solidFill>
            </a:endParaRPr>
          </a:p>
          <a:p>
            <a:pPr marL="342900" marR="0" lvl="0" indent="-342900">
              <a:lnSpc>
                <a:spcPct val="107000"/>
              </a:lnSpc>
              <a:spcBef>
                <a:spcPts val="600"/>
              </a:spcBef>
              <a:spcAft>
                <a:spcPts val="0"/>
              </a:spcAft>
              <a:buFont typeface="Symbol" panose="05050102010706020507" pitchFamily="18" charset="2"/>
              <a:buChar char=""/>
            </a:pPr>
            <a:r>
              <a:rPr lang="en-US" sz="1600" b="0">
                <a:solidFill>
                  <a:schemeClr val="tx2"/>
                </a:solidFill>
              </a:rPr>
              <a:t>Extended-period storage and retention customizable to your needs:</a:t>
            </a:r>
          </a:p>
          <a:p>
            <a:pPr marL="836676" lvl="2" indent="-342900">
              <a:lnSpc>
                <a:spcPct val="107000"/>
              </a:lnSpc>
              <a:spcBef>
                <a:spcPts val="600"/>
              </a:spcBef>
              <a:buFont typeface="Symbol" panose="05050102010706020507" pitchFamily="18" charset="2"/>
              <a:buChar char=""/>
            </a:pPr>
            <a:r>
              <a:rPr lang="en-US" sz="1600" b="0" i="0" kern="1200">
                <a:solidFill>
                  <a:schemeClr val="tx2"/>
                </a:solidFill>
                <a:latin typeface="Avenir Black" panose="02000503020000020003" pitchFamily="2" charset="0"/>
                <a:ea typeface="+mn-ea"/>
                <a:cs typeface="+mn-cs"/>
              </a:rPr>
              <a:t>State compliance laws</a:t>
            </a:r>
          </a:p>
          <a:p>
            <a:pPr marL="836676" lvl="2" indent="-342900">
              <a:lnSpc>
                <a:spcPct val="107000"/>
              </a:lnSpc>
              <a:spcBef>
                <a:spcPts val="600"/>
              </a:spcBef>
              <a:buFont typeface="Symbol" panose="05050102010706020507" pitchFamily="18" charset="2"/>
              <a:buChar char=""/>
            </a:pPr>
            <a:r>
              <a:rPr lang="en-US" sz="1600" b="0" i="0" kern="1200">
                <a:solidFill>
                  <a:schemeClr val="tx2"/>
                </a:solidFill>
                <a:latin typeface="Avenir Black" panose="02000503020000020003" pitchFamily="2" charset="0"/>
                <a:ea typeface="+mn-ea"/>
                <a:cs typeface="+mn-cs"/>
              </a:rPr>
              <a:t>Internal policies</a:t>
            </a:r>
          </a:p>
          <a:p>
            <a:pPr marL="493776" lvl="2" indent="0">
              <a:lnSpc>
                <a:spcPct val="107000"/>
              </a:lnSpc>
              <a:spcBef>
                <a:spcPts val="600"/>
              </a:spcBef>
              <a:buFont typeface="Symbol" panose="05050102010706020507" pitchFamily="18" charset="2"/>
              <a:buNone/>
            </a:pPr>
            <a:endParaRPr lang="en-US" sz="1600" b="0" i="0" kern="1200">
              <a:solidFill>
                <a:schemeClr val="tx2"/>
              </a:solidFill>
              <a:latin typeface="Avenir Black" panose="02000503020000020003" pitchFamily="2" charset="0"/>
              <a:ea typeface="+mn-ea"/>
              <a:cs typeface="+mn-cs"/>
            </a:endParaRPr>
          </a:p>
          <a:p>
            <a:pPr marL="379476" lvl="1" indent="-342900">
              <a:lnSpc>
                <a:spcPct val="107000"/>
              </a:lnSpc>
              <a:spcBef>
                <a:spcPts val="600"/>
              </a:spcBef>
              <a:buFont typeface="Symbol" panose="05050102010706020507" pitchFamily="18" charset="2"/>
              <a:buChar char=""/>
            </a:pPr>
            <a:r>
              <a:rPr lang="en-US" sz="1600" b="0">
                <a:solidFill>
                  <a:schemeClr val="tx2"/>
                </a:solidFill>
              </a:rPr>
              <a:t>Quick visibility to the exact document when on a call with a patient</a:t>
            </a:r>
            <a:br>
              <a:rPr lang="en-US" sz="1600" b="0">
                <a:solidFill>
                  <a:schemeClr val="tx2"/>
                </a:solidFill>
              </a:rPr>
            </a:br>
            <a:endParaRPr lang="en-US" sz="800" b="0">
              <a:solidFill>
                <a:schemeClr val="tx2"/>
              </a:solidFill>
            </a:endParaRPr>
          </a:p>
          <a:p>
            <a:pPr marL="379476" lvl="1" indent="-342900">
              <a:lnSpc>
                <a:spcPct val="107000"/>
              </a:lnSpc>
              <a:spcBef>
                <a:spcPts val="600"/>
              </a:spcBef>
              <a:buFont typeface="Symbol" panose="05050102010706020507" pitchFamily="18" charset="2"/>
              <a:buChar char=""/>
            </a:pPr>
            <a:r>
              <a:rPr lang="en-US" sz="1600" b="0">
                <a:solidFill>
                  <a:schemeClr val="tx2"/>
                </a:solidFill>
              </a:rPr>
              <a:t>Custom search and view options</a:t>
            </a:r>
          </a:p>
          <a:p>
            <a:pPr marL="379476" lvl="1" indent="-342900">
              <a:lnSpc>
                <a:spcPct val="107000"/>
              </a:lnSpc>
              <a:spcBef>
                <a:spcPts val="600"/>
              </a:spcBef>
              <a:buFont typeface="Symbol" panose="05050102010706020507" pitchFamily="18" charset="2"/>
              <a:buChar char=""/>
            </a:pPr>
            <a:endParaRPr lang="en-US" sz="1600" b="0">
              <a:solidFill>
                <a:schemeClr val="tx2"/>
              </a:solidFill>
            </a:endParaRPr>
          </a:p>
          <a:p>
            <a:pPr marL="379476" lvl="1" indent="-342900">
              <a:lnSpc>
                <a:spcPct val="107000"/>
              </a:lnSpc>
              <a:spcBef>
                <a:spcPts val="600"/>
              </a:spcBef>
              <a:buFont typeface="Symbol" panose="05050102010706020507" pitchFamily="18" charset="2"/>
              <a:buChar char=""/>
            </a:pPr>
            <a:endParaRPr lang="en-US" sz="1600" b="0">
              <a:solidFill>
                <a:schemeClr val="tx2"/>
              </a:solidFill>
            </a:endParaRPr>
          </a:p>
          <a:p>
            <a:pPr marL="36576" marR="0" lvl="1" indent="0" algn="l" defTabSz="914400" rtl="0" eaLnBrk="1" fontAlgn="auto" latinLnBrk="0" hangingPunct="1">
              <a:lnSpc>
                <a:spcPct val="107000"/>
              </a:lnSpc>
              <a:spcBef>
                <a:spcPts val="600"/>
              </a:spcBef>
              <a:spcAft>
                <a:spcPts val="0"/>
              </a:spcAft>
              <a:buClrTx/>
              <a:buSzTx/>
              <a:buFont typeface="Symbol" panose="05050102010706020507" pitchFamily="18" charset="2"/>
              <a:buNone/>
              <a:tabLst/>
              <a:defRPr/>
            </a:pPr>
            <a:r>
              <a:rPr lang="en-US" b="0"/>
              <a:t>Q: Do staff ever struggle to find past communications?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3584493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The result is confidence, speed, efficiency, and better patient service — all from one connected platform.</a:t>
            </a:r>
          </a:p>
          <a:p>
            <a:r>
              <a:rPr lang="en-US" b="0"/>
              <a:t>Q: Which of these benefits would have the biggest impact for your organization?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42765046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Composer gives teams the ability to update templates quickly and safely — reducing delays and risk.</a:t>
            </a:r>
          </a:p>
          <a:p>
            <a:r>
              <a:rPr lang="en-US" b="0"/>
              <a:t>Q: How often do document changes get delayed today?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929272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When print reduces confusion, lowers cost, and accelerates payment — it becomes a strategic asset, not just an expense.</a:t>
            </a:r>
          </a:p>
          <a:p>
            <a:endParaRPr lang="en-US" b="0"/>
          </a:p>
          <a:p>
            <a:r>
              <a:rPr lang="en-US" b="0"/>
              <a:t>Would it be valuable to see how this could look in your environment — using your workflows and communication volume?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2171890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Engagement Engine puts the power of personalized communication and real-time optimization directly in your hands.</a:t>
            </a:r>
          </a:p>
          <a:p>
            <a:r>
              <a:rPr lang="en-US"/>
              <a:t>It gives you full </a:t>
            </a:r>
            <a:r>
              <a:rPr lang="en-US" b="1"/>
              <a:t>performance visibility</a:t>
            </a:r>
            <a:r>
              <a:rPr lang="en-US"/>
              <a:t>, allowing you to see how every campaign is performing through clear, visual dashboards — no more guesswork, no waiting on reports.</a:t>
            </a:r>
          </a:p>
          <a:p>
            <a:r>
              <a:rPr lang="en-US"/>
              <a:t>From there, you can </a:t>
            </a:r>
            <a:r>
              <a:rPr lang="en-US" b="1"/>
              <a:t>control and customize patient journeys</a:t>
            </a:r>
            <a:r>
              <a:rPr lang="en-US"/>
              <a:t> yourself — adding touchpoints, adjusting timing, or testing new strategies — all without needing IT or vendor support.</a:t>
            </a:r>
          </a:p>
          <a:p>
            <a:r>
              <a:rPr lang="en-US"/>
              <a:t>It’s designed to make engagement as dynamic as your patients are, with </a:t>
            </a:r>
            <a:r>
              <a:rPr lang="en-US" b="1"/>
              <a:t>AI guidance</a:t>
            </a:r>
            <a:r>
              <a:rPr lang="en-US"/>
              <a:t> to suggest improvements and help you optimize for better results over time.</a:t>
            </a:r>
          </a:p>
          <a:p>
            <a:r>
              <a:rPr lang="en-US"/>
              <a:t>In short, the Engagement Engine combines intelligence, transparency, and control — so you can drive measurable outcomes with every interaction.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6835841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5BED3-56CE-617C-0852-FA8261775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23399-E265-8602-7C19-31DBDE0268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82AA69-6A00-5275-D000-FA212B95065B}"/>
              </a:ext>
            </a:extLst>
          </p:cNvPr>
          <p:cNvSpPr>
            <a:spLocks noGrp="1"/>
          </p:cNvSpPr>
          <p:nvPr>
            <p:ph type="body" idx="1"/>
          </p:nvPr>
        </p:nvSpPr>
        <p:spPr/>
        <p:txBody>
          <a:bodyPr/>
          <a:lstStyle/>
          <a:p>
            <a:r>
              <a:rPr lang="en-US"/>
              <a:t>With the Engagement Engine, our clients are seeing measurable improvements across the board.</a:t>
            </a:r>
          </a:p>
          <a:p>
            <a:r>
              <a:rPr lang="en-US"/>
              <a:t>They’re driving </a:t>
            </a:r>
            <a:r>
              <a:rPr lang="en-US" b="1"/>
              <a:t>more self-service</a:t>
            </a:r>
            <a:r>
              <a:rPr lang="en-US"/>
              <a:t> as patients engage digitally, reducing </a:t>
            </a:r>
            <a:r>
              <a:rPr lang="en-US" b="1"/>
              <a:t>postage and operational costs</a:t>
            </a:r>
            <a:r>
              <a:rPr lang="en-US"/>
              <a:t>, and seeing </a:t>
            </a:r>
            <a:r>
              <a:rPr lang="en-US" b="1"/>
              <a:t>faster payments</a:t>
            </a:r>
            <a:r>
              <a:rPr lang="en-US"/>
              <a:t> thanks to smarter, data-driven communication.</a:t>
            </a:r>
          </a:p>
          <a:p>
            <a:r>
              <a:rPr lang="en-US"/>
              <a:t>What’s most exciting is the reach — organizations are connecting with a higher percentage of their patient population through digital channels, creating more consistent engagement and stronger relationships.</a:t>
            </a:r>
          </a:p>
          <a:p>
            <a:r>
              <a:rPr lang="en-US"/>
              <a:t>Together, these gains translate into </a:t>
            </a:r>
            <a:r>
              <a:rPr lang="en-US" b="1"/>
              <a:t>better financial outcomes</a:t>
            </a:r>
            <a:r>
              <a:rPr lang="en-US"/>
              <a:t> for providers and </a:t>
            </a:r>
            <a:r>
              <a:rPr lang="en-US" b="1"/>
              <a:t>better experiences and care outcomes</a:t>
            </a:r>
            <a:r>
              <a:rPr lang="en-US"/>
              <a:t> for patients</a:t>
            </a:r>
          </a:p>
          <a:p>
            <a:endParaRPr lang="en-US"/>
          </a:p>
        </p:txBody>
      </p:sp>
      <p:sp>
        <p:nvSpPr>
          <p:cNvPr id="4" name="Slide Number Placeholder 3">
            <a:extLst>
              <a:ext uri="{FF2B5EF4-FFF2-40B4-BE49-F238E27FC236}">
                <a16:creationId xmlns:a16="http://schemas.microsoft.com/office/drawing/2014/main" id="{94ED0FCC-0C8D-F3F1-22FA-0770B53E63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2379851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Here’s how it works — we take what you already know about your patients and turn that data into actionable insight.</a:t>
            </a:r>
          </a:p>
          <a:p>
            <a:r>
              <a:rPr lang="en-US"/>
              <a:t>Using intelligent segmentation, we create </a:t>
            </a:r>
            <a:r>
              <a:rPr lang="en-US" b="1"/>
              <a:t>personas</a:t>
            </a:r>
            <a:r>
              <a:rPr lang="en-US"/>
              <a:t> that group similar patients together based on their behaviors, preferences, and responsiveness. Each persona follows a tailored </a:t>
            </a:r>
            <a:r>
              <a:rPr lang="en-US" b="1"/>
              <a:t>journey path</a:t>
            </a:r>
            <a:r>
              <a:rPr lang="en-US"/>
              <a:t> designed to drive the best possible outcomes.</a:t>
            </a:r>
          </a:p>
          <a:p>
            <a:r>
              <a:rPr lang="en-US"/>
              <a:t>Those journeys are </a:t>
            </a:r>
            <a:r>
              <a:rPr lang="en-US" b="1"/>
              <a:t>dynamic</a:t>
            </a:r>
            <a:r>
              <a:rPr lang="en-US"/>
              <a:t> — they adjust automatically based on how each patient interacts with your communications. Whether a patient responds immediately or needs an extra reminder, the system adapts to create a </a:t>
            </a:r>
            <a:r>
              <a:rPr lang="en-US" b="1"/>
              <a:t>personalized experience</a:t>
            </a:r>
            <a:r>
              <a:rPr lang="en-US"/>
              <a:t> that inspires action, improves engagement, and ultimately delivers better outcomes for both patients and providers.</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3013298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Engagement Engine brings together everything providers need to manage, measure, and optimize patient communication — all in one place.</a:t>
            </a:r>
          </a:p>
          <a:p>
            <a:r>
              <a:rPr lang="en-US"/>
              <a:t>It starts with </a:t>
            </a:r>
            <a:r>
              <a:rPr lang="en-US" b="1"/>
              <a:t>centralized consent and channel preferences</a:t>
            </a:r>
            <a:r>
              <a:rPr lang="en-US"/>
              <a:t>, so every message is sent the way patients want to receive it. You’ll have </a:t>
            </a:r>
            <a:r>
              <a:rPr lang="en-US" b="1"/>
              <a:t>integrated performance dashboards</a:t>
            </a:r>
            <a:r>
              <a:rPr lang="en-US"/>
              <a:t> to see what’s working in real time and adjust campaigns on the fly.</a:t>
            </a:r>
          </a:p>
          <a:p>
            <a:r>
              <a:rPr lang="en-US" b="1"/>
              <a:t>Personas and journeys</a:t>
            </a:r>
            <a:r>
              <a:rPr lang="en-US"/>
              <a:t> help you tailor communication around patient needs and behavior, driving engagement that’s truly </a:t>
            </a:r>
            <a:r>
              <a:rPr lang="en-US" b="1"/>
              <a:t>outcome-based</a:t>
            </a:r>
            <a:r>
              <a:rPr lang="en-US"/>
              <a:t> — whether the goal is payment, scheduling, or education.</a:t>
            </a:r>
          </a:p>
          <a:p>
            <a:r>
              <a:rPr lang="en-US"/>
              <a:t>And with </a:t>
            </a:r>
            <a:r>
              <a:rPr lang="en-US" b="1"/>
              <a:t>self-service adjustments</a:t>
            </a:r>
            <a:r>
              <a:rPr lang="en-US"/>
              <a:t>, providers can make updates instantly without waiting on IT or vendor support — giving you total control over your engagement strategy.</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811877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Engagement Engine isn’t limited to one use case — it’s designed to support </a:t>
            </a:r>
            <a:r>
              <a:rPr lang="en-US" b="1"/>
              <a:t>any department</a:t>
            </a:r>
            <a:r>
              <a:rPr lang="en-US"/>
              <a:t> that needs to connect with patients.</a:t>
            </a:r>
          </a:p>
          <a:p>
            <a:r>
              <a:rPr lang="en-US"/>
              <a:t>From </a:t>
            </a:r>
            <a:r>
              <a:rPr lang="en-US" b="1"/>
              <a:t>marketing campaigns</a:t>
            </a:r>
            <a:r>
              <a:rPr lang="en-US"/>
              <a:t> and </a:t>
            </a:r>
            <a:r>
              <a:rPr lang="en-US" b="1"/>
              <a:t>revenue cycle outreach</a:t>
            </a:r>
            <a:r>
              <a:rPr lang="en-US"/>
              <a:t> to </a:t>
            </a:r>
            <a:r>
              <a:rPr lang="en-US" b="1"/>
              <a:t>clinical communication</a:t>
            </a:r>
            <a:r>
              <a:rPr lang="en-US"/>
              <a:t> and </a:t>
            </a:r>
            <a:r>
              <a:rPr lang="en-US" b="1"/>
              <a:t>care coordination</a:t>
            </a:r>
            <a:r>
              <a:rPr lang="en-US"/>
              <a:t>, each team can build personalized journeys that align with their goals.</a:t>
            </a:r>
          </a:p>
          <a:p>
            <a:r>
              <a:rPr lang="en-US"/>
              <a:t>It’s a single platform that unites your organization’s engagement strategy — helping every department communicate smarter and more effectively.</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B7316-BB5E-4CBA-98A0-E7A301CEA74C}" type="slidenum">
              <a:rPr kumimoji="0" lang="en-US" sz="1200" b="1" i="0" u="none" strike="noStrike" kern="1200" cap="none" spc="0" normalizeH="0" baseline="0" noProof="0" smtClean="0">
                <a:ln>
                  <a:noFill/>
                </a:ln>
                <a:solidFill>
                  <a:prstClr val="black"/>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1" i="0" u="none" strike="noStrike" kern="1200" cap="none" spc="0" normalizeH="0" baseline="0" noProof="0">
              <a:ln>
                <a:noFill/>
              </a:ln>
              <a:solidFill>
                <a:prstClr val="black"/>
              </a:solidFill>
              <a:effectLst/>
              <a:uLnTx/>
              <a:uFillTx/>
              <a:latin typeface="Avenir Black" panose="02000503020000020003" pitchFamily="2" charset="0"/>
              <a:ea typeface="+mn-ea"/>
              <a:cs typeface="+mn-cs"/>
            </a:endParaRPr>
          </a:p>
        </p:txBody>
      </p:sp>
    </p:spTree>
    <p:extLst>
      <p:ext uri="{BB962C8B-B14F-4D97-AF65-F5344CB8AC3E}">
        <p14:creationId xmlns:p14="http://schemas.microsoft.com/office/powerpoint/2010/main" val="1564074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
    <p:bg>
      <p:bgPr>
        <a:gradFill>
          <a:gsLst>
            <a:gs pos="100000">
              <a:schemeClr val="accent1"/>
            </a:gs>
            <a:gs pos="0">
              <a:schemeClr val="accent5"/>
            </a:gs>
          </a:gsLst>
          <a:lin ang="0" scaled="1"/>
        </a:gradFill>
        <a:effectLst/>
      </p:bgPr>
    </p:bg>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1732839C-2822-AA97-846B-39CB34013F2D}"/>
              </a:ext>
            </a:extLst>
          </p:cNvPr>
          <p:cNvPicPr>
            <a:picLocks noChangeAspect="1"/>
          </p:cNvPicPr>
          <p:nvPr userDrawn="1"/>
        </p:nvPicPr>
        <p:blipFill>
          <a:blip>
            <a:extLst>
              <a:ext uri="{96DAC541-7B7A-43D3-8B79-37D633B846F1}">
                <asvg:svgBlip xmlns:asvg="http://schemas.microsoft.com/office/drawing/2016/SVG/main" r:embed="rId2"/>
              </a:ext>
            </a:extLst>
          </a:blip>
          <a:srcRect l="47049"/>
          <a:stretch>
            <a:fillRect/>
          </a:stretch>
        </p:blipFill>
        <p:spPr>
          <a:xfrm>
            <a:off x="3248426" y="0"/>
            <a:ext cx="8946050" cy="6862220"/>
          </a:xfrm>
          <a:prstGeom prst="rect">
            <a:avLst/>
          </a:prstGeom>
        </p:spPr>
      </p:pic>
      <p:sp>
        <p:nvSpPr>
          <p:cNvPr id="12" name="Freeform 11">
            <a:extLst>
              <a:ext uri="{FF2B5EF4-FFF2-40B4-BE49-F238E27FC236}">
                <a16:creationId xmlns:a16="http://schemas.microsoft.com/office/drawing/2014/main" id="{E766063C-EEB6-CFBD-101F-AF2DDC38625C}"/>
              </a:ext>
            </a:extLst>
          </p:cNvPr>
          <p:cNvSpPr/>
          <p:nvPr userDrawn="1"/>
        </p:nvSpPr>
        <p:spPr>
          <a:xfrm>
            <a:off x="-8032" y="1886920"/>
            <a:ext cx="8313884" cy="4971080"/>
          </a:xfrm>
          <a:custGeom>
            <a:avLst/>
            <a:gdLst>
              <a:gd name="csX0" fmla="*/ 0 w 8313884"/>
              <a:gd name="csY0" fmla="*/ 0 h 4971080"/>
              <a:gd name="csX1" fmla="*/ 377687 w 8313884"/>
              <a:gd name="csY1" fmla="*/ 0 h 4971080"/>
              <a:gd name="csX2" fmla="*/ 7450323 w 8313884"/>
              <a:gd name="csY2" fmla="*/ 0 h 4971080"/>
              <a:gd name="csX3" fmla="*/ 7828010 w 8313884"/>
              <a:gd name="csY3" fmla="*/ 0 h 4971080"/>
              <a:gd name="csX4" fmla="*/ 8313884 w 8313884"/>
              <a:gd name="csY4" fmla="*/ 485501 h 4971080"/>
              <a:gd name="csX5" fmla="*/ 8313884 w 8313884"/>
              <a:gd name="csY5" fmla="*/ 4971080 h 4971080"/>
              <a:gd name="csX6" fmla="*/ 0 w 8313884"/>
              <a:gd name="csY6" fmla="*/ 4971080 h 49710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13884" h="4971080">
                <a:moveTo>
                  <a:pt x="0" y="0"/>
                </a:moveTo>
                <a:lnTo>
                  <a:pt x="377687" y="0"/>
                </a:lnTo>
                <a:lnTo>
                  <a:pt x="7450323" y="0"/>
                </a:lnTo>
                <a:lnTo>
                  <a:pt x="7828010" y="0"/>
                </a:lnTo>
                <a:cubicBezTo>
                  <a:pt x="8096353" y="0"/>
                  <a:pt x="8313884" y="217365"/>
                  <a:pt x="8313884" y="485501"/>
                </a:cubicBezTo>
                <a:lnTo>
                  <a:pt x="8313884" y="4971080"/>
                </a:lnTo>
                <a:lnTo>
                  <a:pt x="0" y="4971080"/>
                </a:lnTo>
                <a:close/>
              </a:path>
            </a:pathLst>
          </a:custGeom>
          <a:solidFill>
            <a:schemeClr val="bg1"/>
          </a:soli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0" name="Title 9">
            <a:extLst>
              <a:ext uri="{FF2B5EF4-FFF2-40B4-BE49-F238E27FC236}">
                <a16:creationId xmlns:a16="http://schemas.microsoft.com/office/drawing/2014/main" id="{58994DD5-6D9B-3DAD-CA0B-F43E9FF79BAE}"/>
              </a:ext>
            </a:extLst>
          </p:cNvPr>
          <p:cNvSpPr>
            <a:spLocks noGrp="1"/>
          </p:cNvSpPr>
          <p:nvPr>
            <p:ph type="title"/>
          </p:nvPr>
        </p:nvSpPr>
        <p:spPr>
          <a:xfrm>
            <a:off x="514396" y="3265458"/>
            <a:ext cx="7047830" cy="1645030"/>
          </a:xfrm>
        </p:spPr>
        <p:txBody>
          <a:bodyPr lIns="0" tIns="0" rIns="0" bIns="0" anchor="b"/>
          <a:lstStyle>
            <a:lvl1pPr>
              <a:defRPr sz="4800" b="1" i="0">
                <a:solidFill>
                  <a:schemeClr val="accent1"/>
                </a:solidFill>
                <a:latin typeface="+mj-lt"/>
              </a:defRPr>
            </a:lvl1pPr>
          </a:lstStyle>
          <a:p>
            <a:r>
              <a:rPr lang="en-US"/>
              <a:t>Click to edit Master title style</a:t>
            </a:r>
          </a:p>
        </p:txBody>
      </p:sp>
      <p:sp>
        <p:nvSpPr>
          <p:cNvPr id="4" name="Subtitle 2">
            <a:extLst>
              <a:ext uri="{FF2B5EF4-FFF2-40B4-BE49-F238E27FC236}">
                <a16:creationId xmlns:a16="http://schemas.microsoft.com/office/drawing/2014/main" id="{93FCE324-E028-F558-2DFE-4F093C9A35D6}"/>
              </a:ext>
            </a:extLst>
          </p:cNvPr>
          <p:cNvSpPr>
            <a:spLocks noGrp="1"/>
          </p:cNvSpPr>
          <p:nvPr>
            <p:ph type="subTitle" idx="1" hasCustomPrompt="1"/>
          </p:nvPr>
        </p:nvSpPr>
        <p:spPr>
          <a:xfrm>
            <a:off x="514396" y="5295797"/>
            <a:ext cx="5595142" cy="884461"/>
          </a:xfrm>
        </p:spPr>
        <p:txBody>
          <a:bodyPr lIns="0" tIns="0" rIns="0" bIns="0">
            <a:normAutofit/>
          </a:bodyPr>
          <a:lstStyle>
            <a:lvl1pPr marL="0" indent="0" algn="l">
              <a:buNone/>
              <a:defRPr sz="2200" b="0" i="0" cap="none" baseline="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reeform 6">
            <a:extLst>
              <a:ext uri="{FF2B5EF4-FFF2-40B4-BE49-F238E27FC236}">
                <a16:creationId xmlns:a16="http://schemas.microsoft.com/office/drawing/2014/main" id="{6582ABD9-D06D-72CF-93F0-1E2206F5FE61}"/>
              </a:ext>
            </a:extLst>
          </p:cNvPr>
          <p:cNvSpPr/>
          <p:nvPr userDrawn="1"/>
        </p:nvSpPr>
        <p:spPr>
          <a:xfrm rot="10800000" flipH="1">
            <a:off x="4945" y="1561332"/>
            <a:ext cx="7931253" cy="5344991"/>
          </a:xfrm>
          <a:custGeom>
            <a:avLst/>
            <a:gdLst>
              <a:gd name="csX0" fmla="*/ 0 w 11747880"/>
              <a:gd name="csY0" fmla="*/ 3933634 h 3933633"/>
              <a:gd name="csX1" fmla="*/ 11296141 w 11747880"/>
              <a:gd name="csY1" fmla="*/ 3933634 h 3933633"/>
              <a:gd name="csX2" fmla="*/ 11747880 w 11747880"/>
              <a:gd name="csY2" fmla="*/ 3481895 h 3933633"/>
              <a:gd name="csX3" fmla="*/ 11747880 w 11747880"/>
              <a:gd name="csY3" fmla="*/ 0 h 3933633"/>
              <a:gd name="csX0" fmla="*/ 0 w 9123949"/>
              <a:gd name="csY0" fmla="*/ 3933634 h 3933634"/>
              <a:gd name="csX1" fmla="*/ 8672210 w 9123949"/>
              <a:gd name="csY1" fmla="*/ 3933634 h 3933634"/>
              <a:gd name="csX2" fmla="*/ 9123949 w 9123949"/>
              <a:gd name="csY2" fmla="*/ 3481895 h 3933634"/>
              <a:gd name="csX3" fmla="*/ 9123949 w 9123949"/>
              <a:gd name="csY3" fmla="*/ 0 h 3933634"/>
              <a:gd name="csX0" fmla="*/ 0 w 9143827"/>
              <a:gd name="csY0" fmla="*/ 5325113 h 5325113"/>
              <a:gd name="csX1" fmla="*/ 8672210 w 9143827"/>
              <a:gd name="csY1" fmla="*/ 5325113 h 5325113"/>
              <a:gd name="csX2" fmla="*/ 9123949 w 9143827"/>
              <a:gd name="csY2" fmla="*/ 4873374 h 5325113"/>
              <a:gd name="csX3" fmla="*/ 9143827 w 9143827"/>
              <a:gd name="csY3" fmla="*/ 0 h 5325113"/>
              <a:gd name="csX0" fmla="*/ 0 w 7931253"/>
              <a:gd name="csY0" fmla="*/ 5344991 h 5344991"/>
              <a:gd name="csX1" fmla="*/ 7459636 w 7931253"/>
              <a:gd name="csY1" fmla="*/ 5325113 h 5344991"/>
              <a:gd name="csX2" fmla="*/ 7911375 w 7931253"/>
              <a:gd name="csY2" fmla="*/ 4873374 h 5344991"/>
              <a:gd name="csX3" fmla="*/ 7931253 w 7931253"/>
              <a:gd name="csY3" fmla="*/ 0 h 5344991"/>
            </a:gdLst>
            <a:ahLst/>
            <a:cxnLst>
              <a:cxn ang="0">
                <a:pos x="csX0" y="csY0"/>
              </a:cxn>
              <a:cxn ang="0">
                <a:pos x="csX1" y="csY1"/>
              </a:cxn>
              <a:cxn ang="0">
                <a:pos x="csX2" y="csY2"/>
              </a:cxn>
              <a:cxn ang="0">
                <a:pos x="csX3" y="csY3"/>
              </a:cxn>
            </a:cxnLst>
            <a:rect l="l" t="t" r="r" b="b"/>
            <a:pathLst>
              <a:path w="7931253" h="5344991">
                <a:moveTo>
                  <a:pt x="0" y="5344991"/>
                </a:moveTo>
                <a:lnTo>
                  <a:pt x="7459636" y="5325113"/>
                </a:lnTo>
                <a:cubicBezTo>
                  <a:pt x="7709127" y="5325113"/>
                  <a:pt x="7911375" y="5122866"/>
                  <a:pt x="7911375" y="4873374"/>
                </a:cubicBezTo>
                <a:lnTo>
                  <a:pt x="7931253" y="0"/>
                </a:lnTo>
              </a:path>
            </a:pathLst>
          </a:custGeom>
          <a:noFill/>
          <a:ln w="63500" cap="flat">
            <a:solidFill>
              <a:schemeClr val="accent2"/>
            </a:solidFill>
            <a:prstDash val="solid"/>
            <a:miter/>
          </a:ln>
        </p:spPr>
        <p:txBody>
          <a:bodyPr/>
          <a:lstStyle/>
          <a:p>
            <a:endParaRPr lang="en-US" b="0" i="0">
              <a:latin typeface="Avenir Next" panose="020B0503020202020204" pitchFamily="34" charset="0"/>
            </a:endParaRPr>
          </a:p>
        </p:txBody>
      </p:sp>
      <p:pic>
        <p:nvPicPr>
          <p:cNvPr id="3" name="Picture 2">
            <a:extLst>
              <a:ext uri="{FF2B5EF4-FFF2-40B4-BE49-F238E27FC236}">
                <a16:creationId xmlns:a16="http://schemas.microsoft.com/office/drawing/2014/main" id="{02769BED-E84F-8363-7152-A678A542A7FD}"/>
              </a:ext>
            </a:extLst>
          </p:cNvPr>
          <p:cNvPicPr>
            <a:picLocks noChangeAspect="1"/>
          </p:cNvPicPr>
          <p:nvPr userDrawn="1"/>
        </p:nvPicPr>
        <p:blipFill>
          <a:blip r:embed="rId3">
            <a:extLst>
              <a:ext uri="{28A0092B-C50C-407E-A947-70E740481C1C}">
                <a14:useLocalDpi xmlns:a14="http://schemas.microsoft.com/office/drawing/2010/main" val="0"/>
              </a:ext>
            </a:extLst>
          </a:blip>
          <a:srcRect l="5105" t="30484" r="6049" b="30319"/>
          <a:stretch>
            <a:fillRect/>
          </a:stretch>
        </p:blipFill>
        <p:spPr>
          <a:xfrm>
            <a:off x="514396" y="432511"/>
            <a:ext cx="2829234" cy="624111"/>
          </a:xfrm>
          <a:prstGeom prst="rect">
            <a:avLst/>
          </a:prstGeom>
        </p:spPr>
      </p:pic>
    </p:spTree>
    <p:extLst>
      <p:ext uri="{BB962C8B-B14F-4D97-AF65-F5344CB8AC3E}">
        <p14:creationId xmlns:p14="http://schemas.microsoft.com/office/powerpoint/2010/main" val="1636959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gradFill flip="none" rotWithShape="1">
          <a:gsLst>
            <a:gs pos="1000">
              <a:schemeClr val="accent5"/>
            </a:gs>
            <a:gs pos="79000">
              <a:schemeClr val="accent1"/>
            </a:gs>
          </a:gsLst>
          <a:lin ang="0" scaled="1"/>
          <a:tileRect/>
        </a:gradFill>
        <a:effectLst/>
      </p:bgPr>
    </p:bg>
    <p:spTree>
      <p:nvGrpSpPr>
        <p:cNvPr id="1" name=""/>
        <p:cNvGrpSpPr/>
        <p:nvPr/>
      </p:nvGrpSpPr>
      <p:grpSpPr>
        <a:xfrm>
          <a:off x="0" y="0"/>
          <a:ext cx="0" cy="0"/>
          <a:chOff x="0" y="0"/>
          <a:chExt cx="0" cy="0"/>
        </a:xfrm>
      </p:grpSpPr>
      <p:pic>
        <p:nvPicPr>
          <p:cNvPr id="56" name="Graphic 55">
            <a:extLst>
              <a:ext uri="{FF2B5EF4-FFF2-40B4-BE49-F238E27FC236}">
                <a16:creationId xmlns:a16="http://schemas.microsoft.com/office/drawing/2014/main" id="{4384AC65-6FA1-2628-D095-84296EC48B36}"/>
              </a:ext>
            </a:extLst>
          </p:cNvPr>
          <p:cNvPicPr>
            <a:picLocks noChangeAspect="1"/>
          </p:cNvPicPr>
          <p:nvPr userDrawn="1"/>
        </p:nvPicPr>
        <p:blipFill>
          <a:blip>
            <a:extLst>
              <a:ext uri="{96DAC541-7B7A-43D3-8B79-37D633B846F1}">
                <asvg:svgBlip xmlns:asvg="http://schemas.microsoft.com/office/drawing/2016/SVG/main" r:embed="rId2"/>
              </a:ext>
            </a:extLst>
          </a:blip>
          <a:srcRect l="32662" b="15102"/>
          <a:stretch>
            <a:fillRect/>
          </a:stretch>
        </p:blipFill>
        <p:spPr>
          <a:xfrm rot="10800000">
            <a:off x="6899507" y="-2"/>
            <a:ext cx="5292493" cy="6672645"/>
          </a:xfrm>
          <a:prstGeom prst="rect">
            <a:avLst/>
          </a:prstGeom>
        </p:spPr>
      </p:pic>
      <p:pic>
        <p:nvPicPr>
          <p:cNvPr id="58" name="Graphic 57">
            <a:extLst>
              <a:ext uri="{FF2B5EF4-FFF2-40B4-BE49-F238E27FC236}">
                <a16:creationId xmlns:a16="http://schemas.microsoft.com/office/drawing/2014/main" id="{70ED6F11-7275-2C43-7511-4A05137FE167}"/>
              </a:ext>
            </a:extLst>
          </p:cNvPr>
          <p:cNvPicPr>
            <a:picLocks noChangeAspect="1"/>
          </p:cNvPicPr>
          <p:nvPr userDrawn="1"/>
        </p:nvPicPr>
        <p:blipFill>
          <a:blip>
            <a:extLst>
              <a:ext uri="{96DAC541-7B7A-43D3-8B79-37D633B846F1}">
                <asvg:svgBlip xmlns:asvg="http://schemas.microsoft.com/office/drawing/2016/SVG/main" r:embed="rId2"/>
              </a:ext>
            </a:extLst>
          </a:blip>
          <a:srcRect r="16477"/>
          <a:stretch>
            <a:fillRect/>
          </a:stretch>
        </p:blipFill>
        <p:spPr>
          <a:xfrm rot="16200000">
            <a:off x="1026666" y="-647524"/>
            <a:ext cx="6564543" cy="7859590"/>
          </a:xfrm>
          <a:prstGeom prst="rect">
            <a:avLst/>
          </a:prstGeom>
        </p:spPr>
      </p:pic>
      <p:pic>
        <p:nvPicPr>
          <p:cNvPr id="57" name="Graphic 56">
            <a:extLst>
              <a:ext uri="{FF2B5EF4-FFF2-40B4-BE49-F238E27FC236}">
                <a16:creationId xmlns:a16="http://schemas.microsoft.com/office/drawing/2014/main" id="{BFE20E87-6AB1-9E0B-E89E-3EA9F7B77B55}"/>
              </a:ext>
            </a:extLst>
          </p:cNvPr>
          <p:cNvPicPr>
            <a:picLocks noChangeAspect="1"/>
          </p:cNvPicPr>
          <p:nvPr userDrawn="1"/>
        </p:nvPicPr>
        <p:blipFill>
          <a:blip>
            <a:extLst>
              <a:ext uri="{96DAC541-7B7A-43D3-8B79-37D633B846F1}">
                <asvg:svgBlip xmlns:asvg="http://schemas.microsoft.com/office/drawing/2016/SVG/main" r:embed="rId2"/>
              </a:ext>
            </a:extLst>
          </a:blip>
          <a:srcRect l="65102"/>
          <a:stretch>
            <a:fillRect/>
          </a:stretch>
        </p:blipFill>
        <p:spPr>
          <a:xfrm rot="16200000">
            <a:off x="3801114" y="1556782"/>
            <a:ext cx="2742847" cy="7859590"/>
          </a:xfrm>
          <a:prstGeom prst="rect">
            <a:avLst/>
          </a:prstGeom>
        </p:spPr>
      </p:pic>
      <p:sp>
        <p:nvSpPr>
          <p:cNvPr id="5" name="Rectangle 4">
            <a:extLst>
              <a:ext uri="{FF2B5EF4-FFF2-40B4-BE49-F238E27FC236}">
                <a16:creationId xmlns:a16="http://schemas.microsoft.com/office/drawing/2014/main" id="{05D25A2A-BF57-F7CC-5AB1-7126867A50CF}"/>
              </a:ext>
            </a:extLst>
          </p:cNvPr>
          <p:cNvSpPr/>
          <p:nvPr userDrawn="1"/>
        </p:nvSpPr>
        <p:spPr>
          <a:xfrm>
            <a:off x="12054840" y="0"/>
            <a:ext cx="1371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2" name="Freeform 1">
            <a:extLst>
              <a:ext uri="{FF2B5EF4-FFF2-40B4-BE49-F238E27FC236}">
                <a16:creationId xmlns:a16="http://schemas.microsoft.com/office/drawing/2014/main" id="{B6229788-D26C-A77F-95E0-AB17F716FBB3}"/>
              </a:ext>
            </a:extLst>
          </p:cNvPr>
          <p:cNvSpPr/>
          <p:nvPr userDrawn="1"/>
        </p:nvSpPr>
        <p:spPr>
          <a:xfrm>
            <a:off x="0" y="0"/>
            <a:ext cx="8930488" cy="6858000"/>
          </a:xfrm>
          <a:custGeom>
            <a:avLst/>
            <a:gdLst>
              <a:gd name="csX0" fmla="*/ 0 w 8930488"/>
              <a:gd name="csY0" fmla="*/ 0 h 6858000"/>
              <a:gd name="csX1" fmla="*/ 5501488 w 8930488"/>
              <a:gd name="csY1" fmla="*/ 0 h 6858000"/>
              <a:gd name="csX2" fmla="*/ 8930488 w 8930488"/>
              <a:gd name="csY2" fmla="*/ 3428999 h 6858000"/>
              <a:gd name="csX3" fmla="*/ 5501488 w 8930488"/>
              <a:gd name="csY3" fmla="*/ 6858000 h 6858000"/>
              <a:gd name="csX4" fmla="*/ 0 w 8930488"/>
              <a:gd name="csY4" fmla="*/ 6858000 h 6858000"/>
            </a:gdLst>
            <a:ahLst/>
            <a:cxnLst>
              <a:cxn ang="0">
                <a:pos x="csX0" y="csY0"/>
              </a:cxn>
              <a:cxn ang="0">
                <a:pos x="csX1" y="csY1"/>
              </a:cxn>
              <a:cxn ang="0">
                <a:pos x="csX2" y="csY2"/>
              </a:cxn>
              <a:cxn ang="0">
                <a:pos x="csX3" y="csY3"/>
              </a:cxn>
              <a:cxn ang="0">
                <a:pos x="csX4" y="csY4"/>
              </a:cxn>
            </a:cxnLst>
            <a:rect l="l" t="t" r="r" b="b"/>
            <a:pathLst>
              <a:path w="8930488" h="6858000">
                <a:moveTo>
                  <a:pt x="0" y="0"/>
                </a:moveTo>
                <a:lnTo>
                  <a:pt x="5501488" y="0"/>
                </a:lnTo>
                <a:cubicBezTo>
                  <a:pt x="7393985" y="0"/>
                  <a:pt x="8930488" y="1536505"/>
                  <a:pt x="8930488" y="3428999"/>
                </a:cubicBezTo>
                <a:cubicBezTo>
                  <a:pt x="8930488" y="5321496"/>
                  <a:pt x="7393985" y="6858000"/>
                  <a:pt x="5501488" y="6858000"/>
                </a:cubicBezTo>
                <a:lnTo>
                  <a:pt x="0" y="6858000"/>
                </a:lnTo>
                <a:close/>
              </a:path>
            </a:pathLst>
          </a:custGeom>
          <a:gradFill>
            <a:gsLst>
              <a:gs pos="76000">
                <a:srgbClr val="F3F4F4"/>
              </a:gs>
              <a:gs pos="0">
                <a:schemeClr val="bg1"/>
              </a:gs>
            </a:gsLst>
            <a:lin ang="0" scaled="1"/>
          </a:gradFill>
          <a:ln w="6350" cap="flat">
            <a:noFill/>
            <a:prstDash val="solid"/>
            <a:miter/>
          </a:ln>
        </p:spPr>
        <p:txBody>
          <a:bodyPr wrap="square">
            <a:noAutofit/>
          </a:bodyPr>
          <a:lstStyle/>
          <a:p>
            <a:endParaRPr lang="en-US"/>
          </a:p>
        </p:txBody>
      </p:sp>
      <p:sp>
        <p:nvSpPr>
          <p:cNvPr id="36" name="Title 9">
            <a:extLst>
              <a:ext uri="{FF2B5EF4-FFF2-40B4-BE49-F238E27FC236}">
                <a16:creationId xmlns:a16="http://schemas.microsoft.com/office/drawing/2014/main" id="{950CA10B-C40A-AF27-2371-E94D1AAD7602}"/>
              </a:ext>
            </a:extLst>
          </p:cNvPr>
          <p:cNvSpPr>
            <a:spLocks noGrp="1"/>
          </p:cNvSpPr>
          <p:nvPr>
            <p:ph type="title"/>
          </p:nvPr>
        </p:nvSpPr>
        <p:spPr>
          <a:xfrm>
            <a:off x="655297" y="2510924"/>
            <a:ext cx="7047830" cy="1645030"/>
          </a:xfrm>
        </p:spPr>
        <p:txBody>
          <a:bodyPr lIns="0" tIns="0" rIns="0" bIns="0" anchor="b"/>
          <a:lstStyle>
            <a:lvl1pPr>
              <a:defRPr sz="4800" b="1" i="0">
                <a:solidFill>
                  <a:schemeClr val="accent1"/>
                </a:solidFill>
                <a:latin typeface="+mj-lt"/>
              </a:defRPr>
            </a:lvl1pPr>
          </a:lstStyle>
          <a:p>
            <a:r>
              <a:rPr lang="en-US"/>
              <a:t>Click to edit Master title style</a:t>
            </a:r>
          </a:p>
        </p:txBody>
      </p:sp>
      <p:sp>
        <p:nvSpPr>
          <p:cNvPr id="37" name="Subtitle 2">
            <a:extLst>
              <a:ext uri="{FF2B5EF4-FFF2-40B4-BE49-F238E27FC236}">
                <a16:creationId xmlns:a16="http://schemas.microsoft.com/office/drawing/2014/main" id="{E9B4229B-196E-1BF3-4177-5845AAF4FFC5}"/>
              </a:ext>
            </a:extLst>
          </p:cNvPr>
          <p:cNvSpPr>
            <a:spLocks noGrp="1"/>
          </p:cNvSpPr>
          <p:nvPr>
            <p:ph type="subTitle" idx="1" hasCustomPrompt="1"/>
          </p:nvPr>
        </p:nvSpPr>
        <p:spPr>
          <a:xfrm>
            <a:off x="609600" y="4541263"/>
            <a:ext cx="5595142" cy="884461"/>
          </a:xfrm>
        </p:spPr>
        <p:txBody>
          <a:bodyPr lIns="0" tIns="0" rIns="0" bIns="0">
            <a:normAutofit/>
          </a:bodyPr>
          <a:lstStyle>
            <a:lvl1pPr marL="0" indent="0" algn="l">
              <a:buNone/>
              <a:defRPr sz="2200" b="0" i="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 name="Picture 2">
            <a:extLst>
              <a:ext uri="{FF2B5EF4-FFF2-40B4-BE49-F238E27FC236}">
                <a16:creationId xmlns:a16="http://schemas.microsoft.com/office/drawing/2014/main" id="{9839951D-1193-EA56-648E-26EBFE2C20C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142" y="102335"/>
            <a:ext cx="3268823" cy="1634412"/>
          </a:xfrm>
          <a:prstGeom prst="rect">
            <a:avLst/>
          </a:prstGeom>
        </p:spPr>
      </p:pic>
    </p:spTree>
    <p:extLst>
      <p:ext uri="{BB962C8B-B14F-4D97-AF65-F5344CB8AC3E}">
        <p14:creationId xmlns:p14="http://schemas.microsoft.com/office/powerpoint/2010/main" val="2897363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1">
    <p:bg>
      <p:bgPr>
        <a:gradFill flip="none" rotWithShape="1">
          <a:gsLst>
            <a:gs pos="1000">
              <a:schemeClr val="accent2">
                <a:lumMod val="60000"/>
                <a:lumOff val="40000"/>
              </a:schemeClr>
            </a:gs>
            <a:gs pos="79000">
              <a:schemeClr val="accent2"/>
            </a:gs>
          </a:gsLst>
          <a:lin ang="0" scaled="1"/>
          <a:tileRect/>
        </a:gradFill>
        <a:effectLst/>
      </p:bgPr>
    </p:bg>
    <p:spTree>
      <p:nvGrpSpPr>
        <p:cNvPr id="1" name=""/>
        <p:cNvGrpSpPr/>
        <p:nvPr/>
      </p:nvGrpSpPr>
      <p:grpSpPr>
        <a:xfrm>
          <a:off x="0" y="0"/>
          <a:ext cx="0" cy="0"/>
          <a:chOff x="0" y="0"/>
          <a:chExt cx="0" cy="0"/>
        </a:xfrm>
      </p:grpSpPr>
      <p:pic>
        <p:nvPicPr>
          <p:cNvPr id="58" name="Graphic 57">
            <a:extLst>
              <a:ext uri="{FF2B5EF4-FFF2-40B4-BE49-F238E27FC236}">
                <a16:creationId xmlns:a16="http://schemas.microsoft.com/office/drawing/2014/main" id="{70ED6F11-7275-2C43-7511-4A05137FE167}"/>
              </a:ext>
            </a:extLst>
          </p:cNvPr>
          <p:cNvPicPr>
            <a:picLocks noChangeAspect="1"/>
          </p:cNvPicPr>
          <p:nvPr userDrawn="1"/>
        </p:nvPicPr>
        <p:blipFill>
          <a:blip>
            <a:extLst>
              <a:ext uri="{96DAC541-7B7A-43D3-8B79-37D633B846F1}">
                <asvg:svgBlip xmlns:asvg="http://schemas.microsoft.com/office/drawing/2016/SVG/main" r:embed="rId2"/>
              </a:ext>
            </a:extLst>
          </a:blip>
          <a:srcRect r="16477"/>
          <a:stretch>
            <a:fillRect/>
          </a:stretch>
        </p:blipFill>
        <p:spPr>
          <a:xfrm rot="16200000">
            <a:off x="1026666" y="-647524"/>
            <a:ext cx="6564543" cy="7859590"/>
          </a:xfrm>
          <a:prstGeom prst="rect">
            <a:avLst/>
          </a:prstGeom>
        </p:spPr>
      </p:pic>
      <p:pic>
        <p:nvPicPr>
          <p:cNvPr id="56" name="Graphic 55">
            <a:extLst>
              <a:ext uri="{FF2B5EF4-FFF2-40B4-BE49-F238E27FC236}">
                <a16:creationId xmlns:a16="http://schemas.microsoft.com/office/drawing/2014/main" id="{4384AC65-6FA1-2628-D095-84296EC48B36}"/>
              </a:ext>
            </a:extLst>
          </p:cNvPr>
          <p:cNvPicPr>
            <a:picLocks noChangeAspect="1"/>
          </p:cNvPicPr>
          <p:nvPr userDrawn="1"/>
        </p:nvPicPr>
        <p:blipFill>
          <a:blip>
            <a:extLst>
              <a:ext uri="{96DAC541-7B7A-43D3-8B79-37D633B846F1}">
                <asvg:svgBlip xmlns:asvg="http://schemas.microsoft.com/office/drawing/2016/SVG/main" r:embed="rId2"/>
              </a:ext>
            </a:extLst>
          </a:blip>
          <a:srcRect l="32662" b="15102"/>
          <a:stretch>
            <a:fillRect/>
          </a:stretch>
        </p:blipFill>
        <p:spPr>
          <a:xfrm rot="10800000">
            <a:off x="6899507" y="-2"/>
            <a:ext cx="5292493" cy="6672645"/>
          </a:xfrm>
          <a:prstGeom prst="rect">
            <a:avLst/>
          </a:prstGeom>
        </p:spPr>
      </p:pic>
      <p:pic>
        <p:nvPicPr>
          <p:cNvPr id="57" name="Graphic 56">
            <a:extLst>
              <a:ext uri="{FF2B5EF4-FFF2-40B4-BE49-F238E27FC236}">
                <a16:creationId xmlns:a16="http://schemas.microsoft.com/office/drawing/2014/main" id="{BFE20E87-6AB1-9E0B-E89E-3EA9F7B77B55}"/>
              </a:ext>
            </a:extLst>
          </p:cNvPr>
          <p:cNvPicPr>
            <a:picLocks noChangeAspect="1"/>
          </p:cNvPicPr>
          <p:nvPr userDrawn="1"/>
        </p:nvPicPr>
        <p:blipFill>
          <a:blip>
            <a:extLst>
              <a:ext uri="{96DAC541-7B7A-43D3-8B79-37D633B846F1}">
                <asvg:svgBlip xmlns:asvg="http://schemas.microsoft.com/office/drawing/2016/SVG/main" r:embed="rId2"/>
              </a:ext>
            </a:extLst>
          </a:blip>
          <a:srcRect l="65102"/>
          <a:stretch>
            <a:fillRect/>
          </a:stretch>
        </p:blipFill>
        <p:spPr>
          <a:xfrm rot="16200000">
            <a:off x="3801114" y="1556782"/>
            <a:ext cx="2742847" cy="7859590"/>
          </a:xfrm>
          <a:prstGeom prst="rect">
            <a:avLst/>
          </a:prstGeom>
        </p:spPr>
      </p:pic>
      <p:sp>
        <p:nvSpPr>
          <p:cNvPr id="5" name="Rectangle 4">
            <a:extLst>
              <a:ext uri="{FF2B5EF4-FFF2-40B4-BE49-F238E27FC236}">
                <a16:creationId xmlns:a16="http://schemas.microsoft.com/office/drawing/2014/main" id="{05D25A2A-BF57-F7CC-5AB1-7126867A50CF}"/>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2" name="Freeform 1">
            <a:extLst>
              <a:ext uri="{FF2B5EF4-FFF2-40B4-BE49-F238E27FC236}">
                <a16:creationId xmlns:a16="http://schemas.microsoft.com/office/drawing/2014/main" id="{97359CA5-E8CF-A3A5-044C-A7A80144CD3F}"/>
              </a:ext>
            </a:extLst>
          </p:cNvPr>
          <p:cNvSpPr/>
          <p:nvPr userDrawn="1"/>
        </p:nvSpPr>
        <p:spPr>
          <a:xfrm>
            <a:off x="0" y="0"/>
            <a:ext cx="8930488" cy="6858000"/>
          </a:xfrm>
          <a:custGeom>
            <a:avLst/>
            <a:gdLst>
              <a:gd name="csX0" fmla="*/ 0 w 8930488"/>
              <a:gd name="csY0" fmla="*/ 0 h 6858000"/>
              <a:gd name="csX1" fmla="*/ 5501488 w 8930488"/>
              <a:gd name="csY1" fmla="*/ 0 h 6858000"/>
              <a:gd name="csX2" fmla="*/ 8930488 w 8930488"/>
              <a:gd name="csY2" fmla="*/ 3428999 h 6858000"/>
              <a:gd name="csX3" fmla="*/ 5501488 w 8930488"/>
              <a:gd name="csY3" fmla="*/ 6858000 h 6858000"/>
              <a:gd name="csX4" fmla="*/ 0 w 8930488"/>
              <a:gd name="csY4" fmla="*/ 6858000 h 6858000"/>
            </a:gdLst>
            <a:ahLst/>
            <a:cxnLst>
              <a:cxn ang="0">
                <a:pos x="csX0" y="csY0"/>
              </a:cxn>
              <a:cxn ang="0">
                <a:pos x="csX1" y="csY1"/>
              </a:cxn>
              <a:cxn ang="0">
                <a:pos x="csX2" y="csY2"/>
              </a:cxn>
              <a:cxn ang="0">
                <a:pos x="csX3" y="csY3"/>
              </a:cxn>
              <a:cxn ang="0">
                <a:pos x="csX4" y="csY4"/>
              </a:cxn>
            </a:cxnLst>
            <a:rect l="l" t="t" r="r" b="b"/>
            <a:pathLst>
              <a:path w="8930488" h="6858000">
                <a:moveTo>
                  <a:pt x="0" y="0"/>
                </a:moveTo>
                <a:lnTo>
                  <a:pt x="5501488" y="0"/>
                </a:lnTo>
                <a:cubicBezTo>
                  <a:pt x="7393985" y="0"/>
                  <a:pt x="8930488" y="1536505"/>
                  <a:pt x="8930488" y="3428999"/>
                </a:cubicBezTo>
                <a:cubicBezTo>
                  <a:pt x="8930488" y="5321496"/>
                  <a:pt x="7393985" y="6858000"/>
                  <a:pt x="5501488" y="6858000"/>
                </a:cubicBezTo>
                <a:lnTo>
                  <a:pt x="0" y="6858000"/>
                </a:lnTo>
                <a:close/>
              </a:path>
            </a:pathLst>
          </a:custGeom>
          <a:gradFill>
            <a:gsLst>
              <a:gs pos="76000">
                <a:srgbClr val="F3F4F4"/>
              </a:gs>
              <a:gs pos="0">
                <a:schemeClr val="bg1"/>
              </a:gs>
            </a:gsLst>
            <a:lin ang="0" scaled="1"/>
          </a:gradFill>
          <a:ln w="6350" cap="flat">
            <a:noFill/>
            <a:prstDash val="solid"/>
            <a:miter/>
          </a:ln>
        </p:spPr>
        <p:txBody>
          <a:bodyPr wrap="square">
            <a:noAutofit/>
          </a:bodyPr>
          <a:lstStyle/>
          <a:p>
            <a:endParaRPr lang="en-US"/>
          </a:p>
        </p:txBody>
      </p:sp>
      <p:sp>
        <p:nvSpPr>
          <p:cNvPr id="36" name="Title 9">
            <a:extLst>
              <a:ext uri="{FF2B5EF4-FFF2-40B4-BE49-F238E27FC236}">
                <a16:creationId xmlns:a16="http://schemas.microsoft.com/office/drawing/2014/main" id="{950CA10B-C40A-AF27-2371-E94D1AAD7602}"/>
              </a:ext>
            </a:extLst>
          </p:cNvPr>
          <p:cNvSpPr>
            <a:spLocks noGrp="1"/>
          </p:cNvSpPr>
          <p:nvPr>
            <p:ph type="title"/>
          </p:nvPr>
        </p:nvSpPr>
        <p:spPr>
          <a:xfrm>
            <a:off x="655297" y="2510924"/>
            <a:ext cx="7047830" cy="1645030"/>
          </a:xfrm>
        </p:spPr>
        <p:txBody>
          <a:bodyPr lIns="0" tIns="0" rIns="0" bIns="0" anchor="b"/>
          <a:lstStyle>
            <a:lvl1pPr>
              <a:defRPr sz="4800" b="1" i="0">
                <a:solidFill>
                  <a:schemeClr val="accent1"/>
                </a:solidFill>
                <a:latin typeface="+mj-lt"/>
              </a:defRPr>
            </a:lvl1pPr>
          </a:lstStyle>
          <a:p>
            <a:r>
              <a:rPr lang="en-US"/>
              <a:t>Click to edit Master title style</a:t>
            </a:r>
          </a:p>
        </p:txBody>
      </p:sp>
      <p:sp>
        <p:nvSpPr>
          <p:cNvPr id="37" name="Subtitle 2">
            <a:extLst>
              <a:ext uri="{FF2B5EF4-FFF2-40B4-BE49-F238E27FC236}">
                <a16:creationId xmlns:a16="http://schemas.microsoft.com/office/drawing/2014/main" id="{E9B4229B-196E-1BF3-4177-5845AAF4FFC5}"/>
              </a:ext>
            </a:extLst>
          </p:cNvPr>
          <p:cNvSpPr>
            <a:spLocks noGrp="1"/>
          </p:cNvSpPr>
          <p:nvPr>
            <p:ph type="subTitle" idx="1" hasCustomPrompt="1"/>
          </p:nvPr>
        </p:nvSpPr>
        <p:spPr>
          <a:xfrm>
            <a:off x="609600" y="4541263"/>
            <a:ext cx="5595142" cy="884461"/>
          </a:xfrm>
        </p:spPr>
        <p:txBody>
          <a:bodyPr lIns="0" tIns="0" rIns="0" bIns="0">
            <a:normAutofit/>
          </a:bodyPr>
          <a:lstStyle>
            <a:lvl1pPr marL="0" indent="0" algn="l">
              <a:buNone/>
              <a:defRPr sz="2200" b="0" i="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 name="Picture 2">
            <a:extLst>
              <a:ext uri="{FF2B5EF4-FFF2-40B4-BE49-F238E27FC236}">
                <a16:creationId xmlns:a16="http://schemas.microsoft.com/office/drawing/2014/main" id="{4B0B5D28-803B-D4E5-389C-697476B934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142" y="102335"/>
            <a:ext cx="3268823" cy="1634412"/>
          </a:xfrm>
          <a:prstGeom prst="rect">
            <a:avLst/>
          </a:prstGeom>
        </p:spPr>
      </p:pic>
    </p:spTree>
    <p:extLst>
      <p:ext uri="{BB962C8B-B14F-4D97-AF65-F5344CB8AC3E}">
        <p14:creationId xmlns:p14="http://schemas.microsoft.com/office/powerpoint/2010/main" val="3077844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A">
    <p:bg>
      <p:bgPr>
        <a:gradFill>
          <a:gsLst>
            <a:gs pos="1000">
              <a:schemeClr val="accent2"/>
            </a:gs>
            <a:gs pos="100000">
              <a:schemeClr val="accent2">
                <a:lumMod val="20000"/>
                <a:lumOff val="80000"/>
              </a:schemeClr>
            </a:gs>
          </a:gsLst>
          <a:lin ang="2700000" scaled="1"/>
        </a:gra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536039B2-27F8-E992-FCD6-4603DFC2220C}"/>
              </a:ext>
            </a:extLst>
          </p:cNvPr>
          <p:cNvPicPr>
            <a:picLocks noChangeAspect="1"/>
          </p:cNvPicPr>
          <p:nvPr userDrawn="1"/>
        </p:nvPicPr>
        <p:blipFill>
          <a:blip>
            <a:extLst>
              <a:ext uri="{96DAC541-7B7A-43D3-8B79-37D633B846F1}">
                <asvg:svgBlip xmlns:asvg="http://schemas.microsoft.com/office/drawing/2016/SVG/main" r:embed="rId2"/>
              </a:ext>
            </a:extLst>
          </a:blip>
          <a:srcRect l="54563" t="16695" b="2233"/>
          <a:stretch>
            <a:fillRect/>
          </a:stretch>
        </p:blipFill>
        <p:spPr>
          <a:xfrm rot="16200000">
            <a:off x="1537164" y="1400907"/>
            <a:ext cx="3919929" cy="6994257"/>
          </a:xfrm>
          <a:prstGeom prst="rect">
            <a:avLst/>
          </a:prstGeom>
        </p:spPr>
      </p:pic>
      <p:pic>
        <p:nvPicPr>
          <p:cNvPr id="27" name="Graphic 26">
            <a:extLst>
              <a:ext uri="{FF2B5EF4-FFF2-40B4-BE49-F238E27FC236}">
                <a16:creationId xmlns:a16="http://schemas.microsoft.com/office/drawing/2014/main" id="{C90295A2-6F44-28CB-917D-D9C6D97F27C8}"/>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28" name="Graphic 27">
            <a:extLst>
              <a:ext uri="{FF2B5EF4-FFF2-40B4-BE49-F238E27FC236}">
                <a16:creationId xmlns:a16="http://schemas.microsoft.com/office/drawing/2014/main" id="{AF99EDA0-C665-96AD-E8D3-AB53BB6D65BB}"/>
              </a:ext>
            </a:extLst>
          </p:cNvPr>
          <p:cNvPicPr>
            <a:picLocks noChangeAspect="1"/>
          </p:cNvPicPr>
          <p:nvPr userDrawn="1"/>
        </p:nvPicPr>
        <p:blipFill>
          <a:blip>
            <a:extLst>
              <a:ext uri="{96DAC541-7B7A-43D3-8B79-37D633B846F1}">
                <asvg:svgBlip xmlns:asvg="http://schemas.microsoft.com/office/drawing/2016/SVG/main" r:embed="rId4"/>
              </a:ext>
            </a:extLst>
          </a:blip>
          <a:srcRect r="-5290" b="3323"/>
          <a:stretch>
            <a:fillRect/>
          </a:stretch>
        </p:blipFill>
        <p:spPr>
          <a:xfrm>
            <a:off x="4497090" y="-569475"/>
            <a:ext cx="8089156" cy="7427476"/>
          </a:xfrm>
          <a:prstGeom prst="rect">
            <a:avLst/>
          </a:prstGeom>
        </p:spPr>
      </p:pic>
      <p:grpSp>
        <p:nvGrpSpPr>
          <p:cNvPr id="11" name="Graphic 6">
            <a:extLst>
              <a:ext uri="{FF2B5EF4-FFF2-40B4-BE49-F238E27FC236}">
                <a16:creationId xmlns:a16="http://schemas.microsoft.com/office/drawing/2014/main" id="{9BD92644-8725-3C22-5F68-CF8BF28D933C}"/>
              </a:ext>
            </a:extLst>
          </p:cNvPr>
          <p:cNvGrpSpPr/>
          <p:nvPr/>
        </p:nvGrpSpPr>
        <p:grpSpPr>
          <a:xfrm>
            <a:off x="-1" y="0"/>
            <a:ext cx="11747880" cy="4371402"/>
            <a:chOff x="-1" y="0"/>
            <a:chExt cx="11747880" cy="4371402"/>
          </a:xfrm>
        </p:grpSpPr>
        <p:sp>
          <p:nvSpPr>
            <p:cNvPr id="15" name="Freeform 14">
              <a:extLst>
                <a:ext uri="{FF2B5EF4-FFF2-40B4-BE49-F238E27FC236}">
                  <a16:creationId xmlns:a16="http://schemas.microsoft.com/office/drawing/2014/main" id="{C4232814-5A06-2CA5-7491-B1E87FE86824}"/>
                </a:ext>
              </a:extLst>
            </p:cNvPr>
            <p:cNvSpPr/>
            <p:nvPr/>
          </p:nvSpPr>
          <p:spPr>
            <a:xfrm rot="-10800000">
              <a:off x="-1" y="0"/>
              <a:ext cx="11291886" cy="4371402"/>
            </a:xfrm>
            <a:custGeom>
              <a:avLst/>
              <a:gdLst>
                <a:gd name="csX0" fmla="*/ 610552 w 11291886"/>
                <a:gd name="csY0" fmla="*/ 0 h 4371402"/>
                <a:gd name="csX1" fmla="*/ 11291887 w 11291886"/>
                <a:gd name="csY1" fmla="*/ 0 h 4371402"/>
                <a:gd name="csX2" fmla="*/ 11291887 w 11291886"/>
                <a:gd name="csY2" fmla="*/ 4371403 h 4371402"/>
                <a:gd name="csX3" fmla="*/ 0 w 11291886"/>
                <a:gd name="csY3" fmla="*/ 4371403 h 4371402"/>
                <a:gd name="csX4" fmla="*/ 0 w 11291886"/>
                <a:gd name="csY4" fmla="*/ 610552 h 4371402"/>
                <a:gd name="csX5" fmla="*/ 610552 w 11291886"/>
                <a:gd name="csY5" fmla="*/ 0 h 4371402"/>
              </a:gdLst>
              <a:ahLst/>
              <a:cxnLst>
                <a:cxn ang="0">
                  <a:pos x="csX0" y="csY0"/>
                </a:cxn>
                <a:cxn ang="0">
                  <a:pos x="csX1" y="csY1"/>
                </a:cxn>
                <a:cxn ang="0">
                  <a:pos x="csX2" y="csY2"/>
                </a:cxn>
                <a:cxn ang="0">
                  <a:pos x="csX3" y="csY3"/>
                </a:cxn>
                <a:cxn ang="0">
                  <a:pos x="csX4" y="csY4"/>
                </a:cxn>
                <a:cxn ang="0">
                  <a:pos x="csX5" y="csY5"/>
                </a:cxn>
              </a:cxnLst>
              <a:rect l="l" t="t" r="r" b="b"/>
              <a:pathLst>
                <a:path w="11291886" h="4371402">
                  <a:moveTo>
                    <a:pt x="610552" y="0"/>
                  </a:moveTo>
                  <a:lnTo>
                    <a:pt x="11291887" y="0"/>
                  </a:lnTo>
                  <a:lnTo>
                    <a:pt x="11291887" y="4371403"/>
                  </a:lnTo>
                  <a:lnTo>
                    <a:pt x="0" y="4371403"/>
                  </a:lnTo>
                  <a:lnTo>
                    <a:pt x="0" y="610552"/>
                  </a:lnTo>
                  <a:cubicBezTo>
                    <a:pt x="0" y="273558"/>
                    <a:pt x="273558" y="0"/>
                    <a:pt x="610552" y="0"/>
                  </a:cubicBezTo>
                  <a:close/>
                </a:path>
              </a:pathLst>
            </a:custGeom>
            <a:solidFill>
              <a:srgbClr val="FFFFFF"/>
            </a:solidFill>
            <a:ln w="6345" cap="flat">
              <a:noFill/>
              <a:prstDash val="solid"/>
              <a:miter/>
            </a:ln>
          </p:spPr>
          <p:txBody>
            <a:bodyPr/>
            <a:lstStyle/>
            <a:p>
              <a:endParaRPr lang="en-US" b="0" i="0">
                <a:latin typeface="Avenir Next" panose="020B0503020202020204" pitchFamily="34" charset="0"/>
              </a:endParaRPr>
            </a:p>
          </p:txBody>
        </p:sp>
        <p:sp>
          <p:nvSpPr>
            <p:cNvPr id="16" name="Freeform 15">
              <a:extLst>
                <a:ext uri="{FF2B5EF4-FFF2-40B4-BE49-F238E27FC236}">
                  <a16:creationId xmlns:a16="http://schemas.microsoft.com/office/drawing/2014/main" id="{43159EA3-A615-E00C-0FC5-24E3D937E7C2}"/>
                </a:ext>
              </a:extLst>
            </p:cNvPr>
            <p:cNvSpPr/>
            <p:nvPr/>
          </p:nvSpPr>
          <p:spPr>
            <a:xfrm>
              <a:off x="-1" y="0"/>
              <a:ext cx="11747880" cy="3933633"/>
            </a:xfrm>
            <a:custGeom>
              <a:avLst/>
              <a:gdLst>
                <a:gd name="csX0" fmla="*/ 0 w 11747880"/>
                <a:gd name="csY0" fmla="*/ 3933634 h 3933633"/>
                <a:gd name="csX1" fmla="*/ 11296141 w 11747880"/>
                <a:gd name="csY1" fmla="*/ 3933634 h 3933633"/>
                <a:gd name="csX2" fmla="*/ 11747880 w 11747880"/>
                <a:gd name="csY2" fmla="*/ 3481895 h 3933633"/>
                <a:gd name="csX3" fmla="*/ 11747880 w 11747880"/>
                <a:gd name="csY3" fmla="*/ 0 h 3933633"/>
              </a:gdLst>
              <a:ahLst/>
              <a:cxnLst>
                <a:cxn ang="0">
                  <a:pos x="csX0" y="csY0"/>
                </a:cxn>
                <a:cxn ang="0">
                  <a:pos x="csX1" y="csY1"/>
                </a:cxn>
                <a:cxn ang="0">
                  <a:pos x="csX2" y="csY2"/>
                </a:cxn>
                <a:cxn ang="0">
                  <a:pos x="csX3" y="csY3"/>
                </a:cxn>
              </a:cxnLst>
              <a:rect l="l" t="t" r="r" b="b"/>
              <a:pathLst>
                <a:path w="11747880" h="3933633">
                  <a:moveTo>
                    <a:pt x="0" y="3933634"/>
                  </a:moveTo>
                  <a:lnTo>
                    <a:pt x="11296141" y="3933634"/>
                  </a:lnTo>
                  <a:cubicBezTo>
                    <a:pt x="11545632" y="3933634"/>
                    <a:pt x="11747880" y="3731387"/>
                    <a:pt x="11747880" y="3481895"/>
                  </a:cubicBezTo>
                  <a:lnTo>
                    <a:pt x="11747880" y="0"/>
                  </a:lnTo>
                </a:path>
              </a:pathLst>
            </a:custGeom>
            <a:noFill/>
            <a:ln w="63500" cap="flat">
              <a:solidFill>
                <a:srgbClr val="FFCB47"/>
              </a:solidFill>
              <a:prstDash val="solid"/>
              <a:miter/>
            </a:ln>
          </p:spPr>
          <p:txBody>
            <a:bodyPr/>
            <a:lstStyle/>
            <a:p>
              <a:endParaRPr lang="en-US" b="0" i="0">
                <a:latin typeface="Avenir Next" panose="020B0503020202020204" pitchFamily="34" charset="0"/>
              </a:endParaRPr>
            </a:p>
          </p:txBody>
        </p:sp>
      </p:grpSp>
      <p:sp>
        <p:nvSpPr>
          <p:cNvPr id="3" name="Title 8">
            <a:extLst>
              <a:ext uri="{FF2B5EF4-FFF2-40B4-BE49-F238E27FC236}">
                <a16:creationId xmlns:a16="http://schemas.microsoft.com/office/drawing/2014/main" id="{B27977C3-F281-CA79-CE94-A59381CF3892}"/>
              </a:ext>
            </a:extLst>
          </p:cNvPr>
          <p:cNvSpPr>
            <a:spLocks noGrp="1"/>
          </p:cNvSpPr>
          <p:nvPr>
            <p:ph type="title"/>
          </p:nvPr>
        </p:nvSpPr>
        <p:spPr>
          <a:xfrm>
            <a:off x="571500" y="836698"/>
            <a:ext cx="8417226" cy="2433397"/>
          </a:xfrm>
        </p:spPr>
        <p:txBody>
          <a:bodyPr anchor="ctr"/>
          <a:lstStyle>
            <a:lvl1pPr>
              <a:defRPr sz="4800">
                <a:solidFill>
                  <a:schemeClr val="accent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F2AC75FB-0F8B-C3C2-40BF-EAFC6125BA60}"/>
              </a:ext>
            </a:extLst>
          </p:cNvPr>
          <p:cNvSpPr>
            <a:spLocks noGrp="1"/>
          </p:cNvSpPr>
          <p:nvPr>
            <p:ph type="sldNum" sz="quarter" idx="10"/>
          </p:nvPr>
        </p:nvSpPr>
        <p:spPr/>
        <p:txBody>
          <a:bodyPr/>
          <a:lstStyle>
            <a:lvl1pPr>
              <a:defRPr>
                <a:latin typeface="+mn-lt"/>
              </a:defRPr>
            </a:lvl1pPr>
          </a:lstStyle>
          <a:p>
            <a:pPr>
              <a:defRPr/>
            </a:pPr>
            <a:fld id="{61DB99DD-A01D-0840-B95D-E6C823DDC4E1}" type="slidenum">
              <a:rPr lang="en-US" smtClean="0"/>
              <a:pPr>
                <a:defRPr/>
              </a:pPr>
              <a:t>‹#›</a:t>
            </a:fld>
            <a:endParaRPr lang="en-US"/>
          </a:p>
        </p:txBody>
      </p:sp>
      <p:sp>
        <p:nvSpPr>
          <p:cNvPr id="2" name="TextBox 1">
            <a:extLst>
              <a:ext uri="{FF2B5EF4-FFF2-40B4-BE49-F238E27FC236}">
                <a16:creationId xmlns:a16="http://schemas.microsoft.com/office/drawing/2014/main" id="{1424E184-3D03-BC85-15EA-324A6CC65B9F}"/>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mn-lt"/>
                <a:ea typeface="+mn-ea"/>
                <a:cs typeface="+mn-cs"/>
              </a:rPr>
              <a:t>|  © RevSpring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40469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B">
    <p:bg>
      <p:bgPr>
        <a:gradFill flip="none" rotWithShape="1">
          <a:gsLst>
            <a:gs pos="100000">
              <a:schemeClr val="accent2">
                <a:lumMod val="20000"/>
                <a:lumOff val="80000"/>
              </a:schemeClr>
            </a:gs>
            <a:gs pos="0">
              <a:schemeClr val="accent2">
                <a:lumMod val="60000"/>
                <a:lumOff val="40000"/>
              </a:schemeClr>
            </a:gs>
          </a:gsLst>
          <a:lin ang="27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9195648-BD33-9420-2D93-C13366D5EFEE}"/>
              </a:ext>
            </a:extLst>
          </p:cNvPr>
          <p:cNvPicPr>
            <a:picLocks noChangeAspect="1"/>
          </p:cNvPicPr>
          <p:nvPr userDrawn="1"/>
        </p:nvPicPr>
        <p:blipFill>
          <a:blip>
            <a:extLst>
              <a:ext uri="{96DAC541-7B7A-43D3-8B79-37D633B846F1}">
                <asvg:svgBlip xmlns:asvg="http://schemas.microsoft.com/office/drawing/2016/SVG/main" r:embed="rId2"/>
              </a:ext>
            </a:extLst>
          </a:blip>
          <a:srcRect t="16695" b="2233"/>
          <a:stretch>
            <a:fillRect/>
          </a:stretch>
        </p:blipFill>
        <p:spPr>
          <a:xfrm rot="10800000">
            <a:off x="899943" y="-1"/>
            <a:ext cx="8459129" cy="6858001"/>
          </a:xfrm>
          <a:prstGeom prst="rect">
            <a:avLst/>
          </a:prstGeom>
        </p:spPr>
      </p:pic>
      <p:pic>
        <p:nvPicPr>
          <p:cNvPr id="11" name="Graphic 10">
            <a:extLst>
              <a:ext uri="{FF2B5EF4-FFF2-40B4-BE49-F238E27FC236}">
                <a16:creationId xmlns:a16="http://schemas.microsoft.com/office/drawing/2014/main" id="{B8D26890-0F8F-942F-0936-F0D5A3CD9F6E}"/>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18" name="Graphic 17">
            <a:extLst>
              <a:ext uri="{FF2B5EF4-FFF2-40B4-BE49-F238E27FC236}">
                <a16:creationId xmlns:a16="http://schemas.microsoft.com/office/drawing/2014/main" id="{3248AF8B-91C4-3B2F-C13D-DC4C40AA7F47}"/>
              </a:ext>
            </a:extLst>
          </p:cNvPr>
          <p:cNvPicPr>
            <a:picLocks noChangeAspect="1"/>
          </p:cNvPicPr>
          <p:nvPr userDrawn="1"/>
        </p:nvPicPr>
        <p:blipFill>
          <a:blip>
            <a:extLst>
              <a:ext uri="{96DAC541-7B7A-43D3-8B79-37D633B846F1}">
                <asvg:svgBlip xmlns:asvg="http://schemas.microsoft.com/office/drawing/2016/SVG/main" r:embed="rId4"/>
              </a:ext>
            </a:extLst>
          </a:blip>
          <a:srcRect r="4549" b="3323"/>
          <a:stretch>
            <a:fillRect/>
          </a:stretch>
        </p:blipFill>
        <p:spPr>
          <a:xfrm>
            <a:off x="5299308" y="-123223"/>
            <a:ext cx="6892691" cy="6981224"/>
          </a:xfrm>
          <a:prstGeom prst="rect">
            <a:avLst/>
          </a:prstGeom>
        </p:spPr>
      </p:pic>
      <p:sp>
        <p:nvSpPr>
          <p:cNvPr id="12" name="Freeform 11">
            <a:extLst>
              <a:ext uri="{FF2B5EF4-FFF2-40B4-BE49-F238E27FC236}">
                <a16:creationId xmlns:a16="http://schemas.microsoft.com/office/drawing/2014/main" id="{155271A3-95E4-F409-62E0-C462472BC08C}"/>
              </a:ext>
            </a:extLst>
          </p:cNvPr>
          <p:cNvSpPr/>
          <p:nvPr/>
        </p:nvSpPr>
        <p:spPr>
          <a:xfrm flipV="1">
            <a:off x="3612874" y="986409"/>
            <a:ext cx="8579126" cy="5871591"/>
          </a:xfrm>
          <a:custGeom>
            <a:avLst/>
            <a:gdLst>
              <a:gd name="csX0" fmla="*/ 485775 w 8579126"/>
              <a:gd name="csY0" fmla="*/ 5871591 h 5871591"/>
              <a:gd name="csX1" fmla="*/ 8579126 w 8579126"/>
              <a:gd name="csY1" fmla="*/ 5871591 h 5871591"/>
              <a:gd name="csX2" fmla="*/ 8579126 w 8579126"/>
              <a:gd name="csY2" fmla="*/ 0 h 5871591"/>
              <a:gd name="csX3" fmla="*/ 0 w 8579126"/>
              <a:gd name="csY3" fmla="*/ 0 h 5871591"/>
              <a:gd name="csX4" fmla="*/ 0 w 8579126"/>
              <a:gd name="csY4" fmla="*/ 5385816 h 5871591"/>
              <a:gd name="csX5" fmla="*/ 485775 w 8579126"/>
              <a:gd name="csY5" fmla="*/ 5871591 h 5871591"/>
            </a:gdLst>
            <a:ahLst/>
            <a:cxnLst>
              <a:cxn ang="0">
                <a:pos x="csX0" y="csY0"/>
              </a:cxn>
              <a:cxn ang="0">
                <a:pos x="csX1" y="csY1"/>
              </a:cxn>
              <a:cxn ang="0">
                <a:pos x="csX2" y="csY2"/>
              </a:cxn>
              <a:cxn ang="0">
                <a:pos x="csX3" y="csY3"/>
              </a:cxn>
              <a:cxn ang="0">
                <a:pos x="csX4" y="csY4"/>
              </a:cxn>
              <a:cxn ang="0">
                <a:pos x="csX5" y="csY5"/>
              </a:cxn>
            </a:cxnLst>
            <a:rect l="l" t="t" r="r" b="b"/>
            <a:pathLst>
              <a:path w="8579126" h="5871591">
                <a:moveTo>
                  <a:pt x="485775" y="5871591"/>
                </a:moveTo>
                <a:lnTo>
                  <a:pt x="8579126" y="5871591"/>
                </a:lnTo>
                <a:lnTo>
                  <a:pt x="8579126" y="0"/>
                </a:lnTo>
                <a:lnTo>
                  <a:pt x="0" y="0"/>
                </a:lnTo>
                <a:lnTo>
                  <a:pt x="0" y="5385816"/>
                </a:lnTo>
                <a:cubicBezTo>
                  <a:pt x="0" y="5653913"/>
                  <a:pt x="217678" y="5871591"/>
                  <a:pt x="485775" y="5871591"/>
                </a:cubicBezTo>
                <a:close/>
              </a:path>
            </a:pathLst>
          </a:custGeom>
          <a:gradFill>
            <a:gsLst>
              <a:gs pos="1000">
                <a:srgbClr val="F3F4F4"/>
              </a:gs>
              <a:gs pos="100000">
                <a:schemeClr val="bg1"/>
              </a:gs>
            </a:gsLst>
            <a:lin ang="27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Title 8">
            <a:extLst>
              <a:ext uri="{FF2B5EF4-FFF2-40B4-BE49-F238E27FC236}">
                <a16:creationId xmlns:a16="http://schemas.microsoft.com/office/drawing/2014/main" id="{DBF419D7-FD85-9DF7-1D54-65E7BEE73EF2}"/>
              </a:ext>
            </a:extLst>
          </p:cNvPr>
          <p:cNvSpPr>
            <a:spLocks noGrp="1"/>
          </p:cNvSpPr>
          <p:nvPr>
            <p:ph type="title"/>
          </p:nvPr>
        </p:nvSpPr>
        <p:spPr>
          <a:xfrm>
            <a:off x="4368248" y="1536216"/>
            <a:ext cx="6723822" cy="4671392"/>
          </a:xfrm>
        </p:spPr>
        <p:txBody>
          <a:bodyPr anchor="ctr"/>
          <a:lstStyle>
            <a:lvl1pPr>
              <a:defRPr sz="4800">
                <a:solidFill>
                  <a:schemeClr val="accent1"/>
                </a:solidFill>
              </a:defRPr>
            </a:lvl1pPr>
          </a:lstStyle>
          <a:p>
            <a:r>
              <a:rPr lang="en-US"/>
              <a:t>Click to edit Master title style</a:t>
            </a:r>
          </a:p>
        </p:txBody>
      </p:sp>
      <p:grpSp>
        <p:nvGrpSpPr>
          <p:cNvPr id="3" name="Graphic 22">
            <a:extLst>
              <a:ext uri="{FF2B5EF4-FFF2-40B4-BE49-F238E27FC236}">
                <a16:creationId xmlns:a16="http://schemas.microsoft.com/office/drawing/2014/main" id="{C5A999D6-1014-952D-CAB0-6A2DBC67C45B}"/>
              </a:ext>
            </a:extLst>
          </p:cNvPr>
          <p:cNvGrpSpPr/>
          <p:nvPr userDrawn="1"/>
        </p:nvGrpSpPr>
        <p:grpSpPr>
          <a:xfrm rot="10800000">
            <a:off x="-156732" y="-324443"/>
            <a:ext cx="2109199" cy="2404178"/>
            <a:chOff x="4379856" y="2349622"/>
            <a:chExt cx="1800628" cy="2052453"/>
          </a:xfrm>
          <a:noFill/>
        </p:grpSpPr>
        <p:sp>
          <p:nvSpPr>
            <p:cNvPr id="4" name="Freeform 3">
              <a:extLst>
                <a:ext uri="{FF2B5EF4-FFF2-40B4-BE49-F238E27FC236}">
                  <a16:creationId xmlns:a16="http://schemas.microsoft.com/office/drawing/2014/main" id="{A12C4828-1316-0675-B37C-C7E4373062CF}"/>
                </a:ext>
              </a:extLst>
            </p:cNvPr>
            <p:cNvSpPr/>
            <p:nvPr/>
          </p:nvSpPr>
          <p:spPr>
            <a:xfrm>
              <a:off x="4622374" y="2349622"/>
              <a:ext cx="1558110" cy="1843068"/>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 name="csX0" fmla="*/ 1522807 w 1522807"/>
                <a:gd name="csY0" fmla="*/ 0 h 1656398"/>
                <a:gd name="csX1" fmla="*/ 256615 w 1522807"/>
                <a:gd name="csY1" fmla="*/ 0 h 1656398"/>
                <a:gd name="csX2" fmla="*/ 0 w 1522807"/>
                <a:gd name="csY2" fmla="*/ 257175 h 1656398"/>
                <a:gd name="csX3" fmla="*/ 0 w 1522807"/>
                <a:gd name="csY3" fmla="*/ 1656398 h 1656398"/>
                <a:gd name="csX0" fmla="*/ 1522807 w 1522807"/>
                <a:gd name="csY0" fmla="*/ 0 h 1843070"/>
                <a:gd name="csX1" fmla="*/ 256615 w 1522807"/>
                <a:gd name="csY1" fmla="*/ 0 h 1843070"/>
                <a:gd name="csX2" fmla="*/ 0 w 1522807"/>
                <a:gd name="csY2" fmla="*/ 257175 h 1843070"/>
                <a:gd name="csX3" fmla="*/ 0 w 1522807"/>
                <a:gd name="csY3" fmla="*/ 1843070 h 1843070"/>
              </a:gdLst>
              <a:ahLst/>
              <a:cxnLst>
                <a:cxn ang="0">
                  <a:pos x="csX0" y="csY0"/>
                </a:cxn>
                <a:cxn ang="0">
                  <a:pos x="csX1" y="csY1"/>
                </a:cxn>
                <a:cxn ang="0">
                  <a:pos x="csX2" y="csY2"/>
                </a:cxn>
                <a:cxn ang="0">
                  <a:pos x="csX3" y="csY3"/>
                </a:cxn>
              </a:cxnLst>
              <a:rect l="l" t="t" r="r" b="b"/>
              <a:pathLst>
                <a:path w="1522807" h="1843070">
                  <a:moveTo>
                    <a:pt x="1522807" y="0"/>
                  </a:moveTo>
                  <a:lnTo>
                    <a:pt x="256615" y="0"/>
                  </a:lnTo>
                  <a:cubicBezTo>
                    <a:pt x="114906" y="0"/>
                    <a:pt x="0" y="115157"/>
                    <a:pt x="0" y="257175"/>
                  </a:cubicBezTo>
                  <a:lnTo>
                    <a:pt x="0" y="1843070"/>
                  </a:lnTo>
                </a:path>
              </a:pathLst>
            </a:custGeom>
            <a:noFill/>
            <a:ln w="76200" cap="flat">
              <a:solidFill>
                <a:schemeClr val="accent5"/>
              </a:solidFill>
              <a:prstDash val="solid"/>
              <a:miter/>
            </a:ln>
          </p:spPr>
          <p:txBody>
            <a:bodyPr/>
            <a:lstStyle/>
            <a:p>
              <a:endParaRPr lang="en-US" b="0" i="0">
                <a:latin typeface="Avenir Next" panose="020B0503020202020204" pitchFamily="34" charset="0"/>
              </a:endParaRPr>
            </a:p>
          </p:txBody>
        </p:sp>
        <p:sp>
          <p:nvSpPr>
            <p:cNvPr id="5" name="Freeform 4">
              <a:extLst>
                <a:ext uri="{FF2B5EF4-FFF2-40B4-BE49-F238E27FC236}">
                  <a16:creationId xmlns:a16="http://schemas.microsoft.com/office/drawing/2014/main" id="{1CDB0B0C-7439-7A8B-DB89-24DBE994689B}"/>
                </a:ext>
              </a:extLst>
            </p:cNvPr>
            <p:cNvSpPr/>
            <p:nvPr/>
          </p:nvSpPr>
          <p:spPr>
            <a:xfrm>
              <a:off x="4379856" y="2625661"/>
              <a:ext cx="1732747"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 name="csX0" fmla="*/ 1754334 w 1754334"/>
                <a:gd name="csY0" fmla="*/ 16970 h 1776413"/>
                <a:gd name="csX1" fmla="*/ 256615 w 1754334"/>
                <a:gd name="csY1" fmla="*/ 0 h 1776413"/>
                <a:gd name="csX2" fmla="*/ 0 w 1754334"/>
                <a:gd name="csY2" fmla="*/ 257175 h 1776413"/>
                <a:gd name="csX3" fmla="*/ 0 w 1754334"/>
                <a:gd name="csY3" fmla="*/ 1776413 h 1776413"/>
              </a:gdLst>
              <a:ahLst/>
              <a:cxnLst>
                <a:cxn ang="0">
                  <a:pos x="csX0" y="csY0"/>
                </a:cxn>
                <a:cxn ang="0">
                  <a:pos x="csX1" y="csY1"/>
                </a:cxn>
                <a:cxn ang="0">
                  <a:pos x="csX2" y="csY2"/>
                </a:cxn>
                <a:cxn ang="0">
                  <a:pos x="csX3" y="csY3"/>
                </a:cxn>
              </a:cxnLst>
              <a:rect l="l" t="t" r="r" b="b"/>
              <a:pathLst>
                <a:path w="1754334" h="1776413">
                  <a:moveTo>
                    <a:pt x="1754334" y="16970"/>
                  </a:moveTo>
                  <a:cubicBezTo>
                    <a:pt x="1381092" y="16970"/>
                    <a:pt x="629857" y="0"/>
                    <a:pt x="256615" y="0"/>
                  </a:cubicBezTo>
                  <a:cubicBezTo>
                    <a:pt x="114906" y="0"/>
                    <a:pt x="0" y="115157"/>
                    <a:pt x="0" y="257175"/>
                  </a:cubicBezTo>
                  <a:lnTo>
                    <a:pt x="0" y="1776413"/>
                  </a:lnTo>
                </a:path>
              </a:pathLst>
            </a:custGeom>
            <a:noFill/>
            <a:ln w="76200" cap="flat">
              <a:solidFill>
                <a:schemeClr val="accent4"/>
              </a:solidFill>
              <a:prstDash val="solid"/>
              <a:miter/>
            </a:ln>
          </p:spPr>
          <p:txBody>
            <a:bodyPr/>
            <a:lstStyle/>
            <a:p>
              <a:endParaRPr lang="en-US" b="0" i="0">
                <a:latin typeface="Avenir Next" panose="020B0503020202020204" pitchFamily="34" charset="0"/>
              </a:endParaRPr>
            </a:p>
          </p:txBody>
        </p:sp>
      </p:grpSp>
      <p:sp>
        <p:nvSpPr>
          <p:cNvPr id="14" name="Rectangle 13">
            <a:extLst>
              <a:ext uri="{FF2B5EF4-FFF2-40B4-BE49-F238E27FC236}">
                <a16:creationId xmlns:a16="http://schemas.microsoft.com/office/drawing/2014/main" id="{702BC0DC-7BB0-67F3-4BDB-18E0D4FECE8E}"/>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192775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C">
    <p:bg>
      <p:bgPr>
        <a:gradFill flip="none" rotWithShape="1">
          <a:gsLst>
            <a:gs pos="100000">
              <a:schemeClr val="accent1"/>
            </a:gs>
            <a:gs pos="0">
              <a:schemeClr val="accent1"/>
            </a:gs>
          </a:gsLst>
          <a:lin ang="27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9195648-BD33-9420-2D93-C13366D5EFEE}"/>
              </a:ext>
            </a:extLst>
          </p:cNvPr>
          <p:cNvPicPr>
            <a:picLocks noChangeAspect="1"/>
          </p:cNvPicPr>
          <p:nvPr userDrawn="1"/>
        </p:nvPicPr>
        <p:blipFill>
          <a:blip>
            <a:extLst>
              <a:ext uri="{96DAC541-7B7A-43D3-8B79-37D633B846F1}">
                <asvg:svgBlip xmlns:asvg="http://schemas.microsoft.com/office/drawing/2016/SVG/main" r:embed="rId2"/>
              </a:ext>
            </a:extLst>
          </a:blip>
          <a:srcRect t="16695" b="2233"/>
          <a:stretch>
            <a:fillRect/>
          </a:stretch>
        </p:blipFill>
        <p:spPr>
          <a:xfrm rot="10800000">
            <a:off x="899943" y="-1"/>
            <a:ext cx="8459129" cy="6858001"/>
          </a:xfrm>
          <a:prstGeom prst="rect">
            <a:avLst/>
          </a:prstGeom>
        </p:spPr>
      </p:pic>
      <p:pic>
        <p:nvPicPr>
          <p:cNvPr id="11" name="Graphic 10">
            <a:extLst>
              <a:ext uri="{FF2B5EF4-FFF2-40B4-BE49-F238E27FC236}">
                <a16:creationId xmlns:a16="http://schemas.microsoft.com/office/drawing/2014/main" id="{B8D26890-0F8F-942F-0936-F0D5A3CD9F6E}"/>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18" name="Graphic 17">
            <a:extLst>
              <a:ext uri="{FF2B5EF4-FFF2-40B4-BE49-F238E27FC236}">
                <a16:creationId xmlns:a16="http://schemas.microsoft.com/office/drawing/2014/main" id="{3248AF8B-91C4-3B2F-C13D-DC4C40AA7F47}"/>
              </a:ext>
            </a:extLst>
          </p:cNvPr>
          <p:cNvPicPr>
            <a:picLocks noChangeAspect="1"/>
          </p:cNvPicPr>
          <p:nvPr userDrawn="1"/>
        </p:nvPicPr>
        <p:blipFill>
          <a:blip>
            <a:extLst>
              <a:ext uri="{96DAC541-7B7A-43D3-8B79-37D633B846F1}">
                <asvg:svgBlip xmlns:asvg="http://schemas.microsoft.com/office/drawing/2016/SVG/main" r:embed="rId4"/>
              </a:ext>
            </a:extLst>
          </a:blip>
          <a:srcRect r="4549" b="3323"/>
          <a:stretch>
            <a:fillRect/>
          </a:stretch>
        </p:blipFill>
        <p:spPr>
          <a:xfrm>
            <a:off x="5299308" y="-123223"/>
            <a:ext cx="6892691" cy="6981224"/>
          </a:xfrm>
          <a:prstGeom prst="rect">
            <a:avLst/>
          </a:prstGeom>
        </p:spPr>
      </p:pic>
      <p:sp>
        <p:nvSpPr>
          <p:cNvPr id="12" name="Freeform 11">
            <a:extLst>
              <a:ext uri="{FF2B5EF4-FFF2-40B4-BE49-F238E27FC236}">
                <a16:creationId xmlns:a16="http://schemas.microsoft.com/office/drawing/2014/main" id="{155271A3-95E4-F409-62E0-C462472BC08C}"/>
              </a:ext>
            </a:extLst>
          </p:cNvPr>
          <p:cNvSpPr/>
          <p:nvPr/>
        </p:nvSpPr>
        <p:spPr>
          <a:xfrm flipV="1">
            <a:off x="3612874" y="986409"/>
            <a:ext cx="8579126" cy="5871591"/>
          </a:xfrm>
          <a:custGeom>
            <a:avLst/>
            <a:gdLst>
              <a:gd name="csX0" fmla="*/ 485775 w 8579126"/>
              <a:gd name="csY0" fmla="*/ 5871591 h 5871591"/>
              <a:gd name="csX1" fmla="*/ 8579126 w 8579126"/>
              <a:gd name="csY1" fmla="*/ 5871591 h 5871591"/>
              <a:gd name="csX2" fmla="*/ 8579126 w 8579126"/>
              <a:gd name="csY2" fmla="*/ 0 h 5871591"/>
              <a:gd name="csX3" fmla="*/ 0 w 8579126"/>
              <a:gd name="csY3" fmla="*/ 0 h 5871591"/>
              <a:gd name="csX4" fmla="*/ 0 w 8579126"/>
              <a:gd name="csY4" fmla="*/ 5385816 h 5871591"/>
              <a:gd name="csX5" fmla="*/ 485775 w 8579126"/>
              <a:gd name="csY5" fmla="*/ 5871591 h 5871591"/>
            </a:gdLst>
            <a:ahLst/>
            <a:cxnLst>
              <a:cxn ang="0">
                <a:pos x="csX0" y="csY0"/>
              </a:cxn>
              <a:cxn ang="0">
                <a:pos x="csX1" y="csY1"/>
              </a:cxn>
              <a:cxn ang="0">
                <a:pos x="csX2" y="csY2"/>
              </a:cxn>
              <a:cxn ang="0">
                <a:pos x="csX3" y="csY3"/>
              </a:cxn>
              <a:cxn ang="0">
                <a:pos x="csX4" y="csY4"/>
              </a:cxn>
              <a:cxn ang="0">
                <a:pos x="csX5" y="csY5"/>
              </a:cxn>
            </a:cxnLst>
            <a:rect l="l" t="t" r="r" b="b"/>
            <a:pathLst>
              <a:path w="8579126" h="5871591">
                <a:moveTo>
                  <a:pt x="485775" y="5871591"/>
                </a:moveTo>
                <a:lnTo>
                  <a:pt x="8579126" y="5871591"/>
                </a:lnTo>
                <a:lnTo>
                  <a:pt x="8579126" y="0"/>
                </a:lnTo>
                <a:lnTo>
                  <a:pt x="0" y="0"/>
                </a:lnTo>
                <a:lnTo>
                  <a:pt x="0" y="5385816"/>
                </a:lnTo>
                <a:cubicBezTo>
                  <a:pt x="0" y="5653913"/>
                  <a:pt x="217678" y="5871591"/>
                  <a:pt x="485775" y="5871591"/>
                </a:cubicBezTo>
                <a:close/>
              </a:path>
            </a:pathLst>
          </a:custGeom>
          <a:gradFill>
            <a:gsLst>
              <a:gs pos="1000">
                <a:srgbClr val="F3F4F4"/>
              </a:gs>
              <a:gs pos="100000">
                <a:schemeClr val="bg1"/>
              </a:gs>
            </a:gsLst>
            <a:lin ang="27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lvl1pPr>
              <a:defRPr>
                <a:latin typeface="+mn-lt"/>
              </a:defRPr>
            </a:lvl1pPr>
          </a:lstStyle>
          <a:p>
            <a:pPr>
              <a:defRPr/>
            </a:pPr>
            <a:fld id="{61DB99DD-A01D-0840-B95D-E6C823DDC4E1}" type="slidenum">
              <a:rPr lang="en-US" smtClean="0"/>
              <a:pPr>
                <a:defRPr/>
              </a:pPr>
              <a:t>‹#›</a:t>
            </a:fld>
            <a:endParaRPr lang="en-US"/>
          </a:p>
        </p:txBody>
      </p:sp>
      <p:sp>
        <p:nvSpPr>
          <p:cNvPr id="2" name="Title 8">
            <a:extLst>
              <a:ext uri="{FF2B5EF4-FFF2-40B4-BE49-F238E27FC236}">
                <a16:creationId xmlns:a16="http://schemas.microsoft.com/office/drawing/2014/main" id="{DBF419D7-FD85-9DF7-1D54-65E7BEE73EF2}"/>
              </a:ext>
            </a:extLst>
          </p:cNvPr>
          <p:cNvSpPr>
            <a:spLocks noGrp="1"/>
          </p:cNvSpPr>
          <p:nvPr>
            <p:ph type="title"/>
          </p:nvPr>
        </p:nvSpPr>
        <p:spPr>
          <a:xfrm>
            <a:off x="4368248" y="1967948"/>
            <a:ext cx="6723822" cy="4239660"/>
          </a:xfrm>
        </p:spPr>
        <p:txBody>
          <a:bodyPr anchor="ctr"/>
          <a:lstStyle>
            <a:lvl1pPr>
              <a:defRPr sz="4800">
                <a:solidFill>
                  <a:schemeClr val="accent1"/>
                </a:solidFill>
              </a:defRPr>
            </a:lvl1pPr>
          </a:lstStyle>
          <a:p>
            <a:r>
              <a:rPr lang="en-US"/>
              <a:t>Click to edit Master title style</a:t>
            </a:r>
          </a:p>
        </p:txBody>
      </p:sp>
      <p:sp>
        <p:nvSpPr>
          <p:cNvPr id="6" name="Freeform 5">
            <a:extLst>
              <a:ext uri="{FF2B5EF4-FFF2-40B4-BE49-F238E27FC236}">
                <a16:creationId xmlns:a16="http://schemas.microsoft.com/office/drawing/2014/main" id="{852A4ADE-EA33-B2CA-77D6-D0EC62771B10}"/>
              </a:ext>
            </a:extLst>
          </p:cNvPr>
          <p:cNvSpPr/>
          <p:nvPr userDrawn="1"/>
        </p:nvSpPr>
        <p:spPr>
          <a:xfrm rot="10800000">
            <a:off x="3081129" y="1536213"/>
            <a:ext cx="9143827" cy="5325113"/>
          </a:xfrm>
          <a:custGeom>
            <a:avLst/>
            <a:gdLst>
              <a:gd name="csX0" fmla="*/ 0 w 11747880"/>
              <a:gd name="csY0" fmla="*/ 3933634 h 3933633"/>
              <a:gd name="csX1" fmla="*/ 11296141 w 11747880"/>
              <a:gd name="csY1" fmla="*/ 3933634 h 3933633"/>
              <a:gd name="csX2" fmla="*/ 11747880 w 11747880"/>
              <a:gd name="csY2" fmla="*/ 3481895 h 3933633"/>
              <a:gd name="csX3" fmla="*/ 11747880 w 11747880"/>
              <a:gd name="csY3" fmla="*/ 0 h 3933633"/>
              <a:gd name="csX0" fmla="*/ 0 w 9123949"/>
              <a:gd name="csY0" fmla="*/ 3933634 h 3933634"/>
              <a:gd name="csX1" fmla="*/ 8672210 w 9123949"/>
              <a:gd name="csY1" fmla="*/ 3933634 h 3933634"/>
              <a:gd name="csX2" fmla="*/ 9123949 w 9123949"/>
              <a:gd name="csY2" fmla="*/ 3481895 h 3933634"/>
              <a:gd name="csX3" fmla="*/ 9123949 w 9123949"/>
              <a:gd name="csY3" fmla="*/ 0 h 3933634"/>
              <a:gd name="csX0" fmla="*/ 0 w 9143827"/>
              <a:gd name="csY0" fmla="*/ 5325113 h 5325113"/>
              <a:gd name="csX1" fmla="*/ 8672210 w 9143827"/>
              <a:gd name="csY1" fmla="*/ 5325113 h 5325113"/>
              <a:gd name="csX2" fmla="*/ 9123949 w 9143827"/>
              <a:gd name="csY2" fmla="*/ 4873374 h 5325113"/>
              <a:gd name="csX3" fmla="*/ 9143827 w 9143827"/>
              <a:gd name="csY3" fmla="*/ 0 h 5325113"/>
            </a:gdLst>
            <a:ahLst/>
            <a:cxnLst>
              <a:cxn ang="0">
                <a:pos x="csX0" y="csY0"/>
              </a:cxn>
              <a:cxn ang="0">
                <a:pos x="csX1" y="csY1"/>
              </a:cxn>
              <a:cxn ang="0">
                <a:pos x="csX2" y="csY2"/>
              </a:cxn>
              <a:cxn ang="0">
                <a:pos x="csX3" y="csY3"/>
              </a:cxn>
            </a:cxnLst>
            <a:rect l="l" t="t" r="r" b="b"/>
            <a:pathLst>
              <a:path w="9143827" h="5325113">
                <a:moveTo>
                  <a:pt x="0" y="5325113"/>
                </a:moveTo>
                <a:lnTo>
                  <a:pt x="8672210" y="5325113"/>
                </a:lnTo>
                <a:cubicBezTo>
                  <a:pt x="8921701" y="5325113"/>
                  <a:pt x="9123949" y="5122866"/>
                  <a:pt x="9123949" y="4873374"/>
                </a:cubicBezTo>
                <a:lnTo>
                  <a:pt x="9143827" y="0"/>
                </a:lnTo>
              </a:path>
            </a:pathLst>
          </a:custGeom>
          <a:noFill/>
          <a:ln w="63500" cap="flat">
            <a:solidFill>
              <a:schemeClr val="accent3"/>
            </a:solidFill>
            <a:prstDash val="solid"/>
            <a:miter/>
          </a:ln>
        </p:spPr>
        <p:txBody>
          <a:bodyPr/>
          <a:lstStyle/>
          <a:p>
            <a:endParaRPr lang="en-US" b="0" i="0">
              <a:latin typeface="Avenir Next" panose="020B0503020202020204" pitchFamily="34" charset="0"/>
            </a:endParaRPr>
          </a:p>
        </p:txBody>
      </p:sp>
      <p:sp>
        <p:nvSpPr>
          <p:cNvPr id="7" name="TextBox 6">
            <a:extLst>
              <a:ext uri="{FF2B5EF4-FFF2-40B4-BE49-F238E27FC236}">
                <a16:creationId xmlns:a16="http://schemas.microsoft.com/office/drawing/2014/main" id="{7ED586DD-6CE9-85FD-AA6B-1FF83C86F64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bg1"/>
                </a:solidFill>
                <a:effectLst/>
                <a:uLnTx/>
                <a:uFillTx/>
                <a:latin typeface="+mn-lt"/>
                <a:ea typeface="+mn-ea"/>
                <a:cs typeface="+mn-cs"/>
              </a:rPr>
              <a:t>|  © RevSpring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
        <p:nvSpPr>
          <p:cNvPr id="8" name="Rectangle 7">
            <a:extLst>
              <a:ext uri="{FF2B5EF4-FFF2-40B4-BE49-F238E27FC236}">
                <a16:creationId xmlns:a16="http://schemas.microsoft.com/office/drawing/2014/main" id="{B219A7BA-A888-7220-D987-3C2EC73ADEB1}"/>
              </a:ext>
            </a:extLst>
          </p:cNvPr>
          <p:cNvSpPr/>
          <p:nvPr userDrawn="1"/>
        </p:nvSpPr>
        <p:spPr>
          <a:xfrm>
            <a:off x="0" y="0"/>
            <a:ext cx="13716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670105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ckground Aqua">
    <p:bg>
      <p:bgPr>
        <a:gradFill flip="none" rotWithShape="1">
          <a:gsLst>
            <a:gs pos="1000">
              <a:schemeClr val="accent2">
                <a:lumMod val="40000"/>
                <a:lumOff val="60000"/>
              </a:schemeClr>
            </a:gs>
            <a:gs pos="100000">
              <a:schemeClr val="accent2">
                <a:lumMod val="60000"/>
                <a:lumOff val="40000"/>
              </a:schemeClr>
            </a:gs>
          </a:gsLst>
          <a:lin ang="27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9195648-BD33-9420-2D93-C13366D5EFEE}"/>
              </a:ext>
            </a:extLst>
          </p:cNvPr>
          <p:cNvPicPr>
            <a:picLocks noChangeAspect="1"/>
          </p:cNvPicPr>
          <p:nvPr userDrawn="1"/>
        </p:nvPicPr>
        <p:blipFill>
          <a:blip>
            <a:extLst>
              <a:ext uri="{96DAC541-7B7A-43D3-8B79-37D633B846F1}">
                <asvg:svgBlip xmlns:asvg="http://schemas.microsoft.com/office/drawing/2016/SVG/main" r:embed="rId2"/>
              </a:ext>
            </a:extLst>
          </a:blip>
          <a:srcRect t="16695" b="2233"/>
          <a:stretch>
            <a:fillRect/>
          </a:stretch>
        </p:blipFill>
        <p:spPr>
          <a:xfrm rot="10800000">
            <a:off x="899943" y="-1"/>
            <a:ext cx="8459129" cy="6858001"/>
          </a:xfrm>
          <a:prstGeom prst="rect">
            <a:avLst/>
          </a:prstGeom>
        </p:spPr>
      </p:pic>
      <p:pic>
        <p:nvPicPr>
          <p:cNvPr id="11" name="Graphic 10">
            <a:extLst>
              <a:ext uri="{FF2B5EF4-FFF2-40B4-BE49-F238E27FC236}">
                <a16:creationId xmlns:a16="http://schemas.microsoft.com/office/drawing/2014/main" id="{B8D26890-0F8F-942F-0936-F0D5A3CD9F6E}"/>
              </a:ext>
            </a:extLst>
          </p:cNvPr>
          <p:cNvPicPr>
            <a:picLocks noChangeAspect="1"/>
          </p:cNvPicPr>
          <p:nvPr userDrawn="1"/>
        </p:nvPicPr>
        <p:blipFill>
          <a:blip>
            <a:extLst>
              <a:ext uri="{96DAC541-7B7A-43D3-8B79-37D633B846F1}">
                <asvg:svgBlip xmlns:asvg="http://schemas.microsoft.com/office/drawing/2016/SVG/main" r:embed="rId3"/>
              </a:ext>
            </a:extLst>
          </a:blip>
          <a:srcRect l="67312" t="18690"/>
          <a:stretch>
            <a:fillRect/>
          </a:stretch>
        </p:blipFill>
        <p:spPr>
          <a:xfrm>
            <a:off x="0" y="108763"/>
            <a:ext cx="2360485" cy="5871590"/>
          </a:xfrm>
          <a:prstGeom prst="rect">
            <a:avLst/>
          </a:prstGeom>
        </p:spPr>
      </p:pic>
      <p:pic>
        <p:nvPicPr>
          <p:cNvPr id="18" name="Graphic 17">
            <a:extLst>
              <a:ext uri="{FF2B5EF4-FFF2-40B4-BE49-F238E27FC236}">
                <a16:creationId xmlns:a16="http://schemas.microsoft.com/office/drawing/2014/main" id="{3248AF8B-91C4-3B2F-C13D-DC4C40AA7F47}"/>
              </a:ext>
            </a:extLst>
          </p:cNvPr>
          <p:cNvPicPr>
            <a:picLocks noChangeAspect="1"/>
          </p:cNvPicPr>
          <p:nvPr userDrawn="1"/>
        </p:nvPicPr>
        <p:blipFill>
          <a:blip>
            <a:extLst>
              <a:ext uri="{96DAC541-7B7A-43D3-8B79-37D633B846F1}">
                <asvg:svgBlip xmlns:asvg="http://schemas.microsoft.com/office/drawing/2016/SVG/main" r:embed="rId4"/>
              </a:ext>
            </a:extLst>
          </a:blip>
          <a:srcRect r="4549" b="3323"/>
          <a:stretch>
            <a:fillRect/>
          </a:stretch>
        </p:blipFill>
        <p:spPr>
          <a:xfrm>
            <a:off x="5299308" y="-123223"/>
            <a:ext cx="6892691" cy="6981224"/>
          </a:xfrm>
          <a:prstGeom prst="rect">
            <a:avLst/>
          </a:prstGeom>
        </p:spPr>
      </p:pic>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3" name="Rectangle 2">
            <a:extLst>
              <a:ext uri="{FF2B5EF4-FFF2-40B4-BE49-F238E27FC236}">
                <a16:creationId xmlns:a16="http://schemas.microsoft.com/office/drawing/2014/main" id="{0FAD0607-5230-1E42-9696-D80969B30D8B}"/>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69301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tement A">
    <p:bg>
      <p:bgPr>
        <a:gradFill>
          <a:gsLst>
            <a:gs pos="1000">
              <a:schemeClr val="accent2"/>
            </a:gs>
            <a:gs pos="100000">
              <a:schemeClr val="accent2">
                <a:lumMod val="60000"/>
                <a:lumOff val="40000"/>
              </a:schemeClr>
            </a:gs>
          </a:gsLst>
          <a:lin ang="13500000" scaled="1"/>
        </a:gra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E839CF-4335-6C1D-5F03-E6DC4B0E816E}"/>
              </a:ext>
            </a:extLst>
          </p:cNvPr>
          <p:cNvPicPr>
            <a:picLocks noChangeAspect="1"/>
          </p:cNvPicPr>
          <p:nvPr/>
        </p:nvPicPr>
        <p:blipFill>
          <a:blip>
            <a:extLst>
              <a:ext uri="{96DAC541-7B7A-43D3-8B79-37D633B846F1}">
                <asvg:svgBlip xmlns:asvg="http://schemas.microsoft.com/office/drawing/2016/SVG/main" r:embed="rId2"/>
              </a:ext>
            </a:extLst>
          </a:blip>
          <a:srcRect l="59537" t="43684" b="290"/>
          <a:stretch>
            <a:fillRect/>
          </a:stretch>
        </p:blipFill>
        <p:spPr>
          <a:xfrm rot="10800000">
            <a:off x="-1" y="-2"/>
            <a:ext cx="12191999" cy="6857999"/>
          </a:xfrm>
          <a:prstGeom prst="rect">
            <a:avLst/>
          </a:prstGeom>
        </p:spPr>
      </p:pic>
      <p:sp>
        <p:nvSpPr>
          <p:cNvPr id="8" name="Freeform 7">
            <a:extLst>
              <a:ext uri="{FF2B5EF4-FFF2-40B4-BE49-F238E27FC236}">
                <a16:creationId xmlns:a16="http://schemas.microsoft.com/office/drawing/2014/main" id="{D6DC61CB-3F41-D20B-967B-5F099800CAE5}"/>
              </a:ext>
            </a:extLst>
          </p:cNvPr>
          <p:cNvSpPr/>
          <p:nvPr/>
        </p:nvSpPr>
        <p:spPr>
          <a:xfrm>
            <a:off x="2832925" y="0"/>
            <a:ext cx="9359074" cy="5871590"/>
          </a:xfrm>
          <a:custGeom>
            <a:avLst/>
            <a:gdLst>
              <a:gd name="csX0" fmla="*/ 0 w 9359074"/>
              <a:gd name="csY0" fmla="*/ 0 h 5871590"/>
              <a:gd name="csX1" fmla="*/ 9359074 w 9359074"/>
              <a:gd name="csY1" fmla="*/ 0 h 5871590"/>
              <a:gd name="csX2" fmla="*/ 9359074 w 9359074"/>
              <a:gd name="csY2" fmla="*/ 5871591 h 5871590"/>
              <a:gd name="csX3" fmla="*/ 485775 w 9359074"/>
              <a:gd name="csY3" fmla="*/ 5871591 h 5871590"/>
              <a:gd name="csX4" fmla="*/ 0 w 9359074"/>
              <a:gd name="csY4" fmla="*/ 5385816 h 5871590"/>
              <a:gd name="csX5" fmla="*/ 0 w 9359074"/>
              <a:gd name="csY5" fmla="*/ 0 h 5871590"/>
              <a:gd name="csX6" fmla="*/ 0 w 9359074"/>
              <a:gd name="csY6" fmla="*/ 0 h 58715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59074" h="5871590">
                <a:moveTo>
                  <a:pt x="0" y="0"/>
                </a:moveTo>
                <a:lnTo>
                  <a:pt x="9359074" y="0"/>
                </a:lnTo>
                <a:lnTo>
                  <a:pt x="9359074" y="5871591"/>
                </a:lnTo>
                <a:lnTo>
                  <a:pt x="485775" y="5871591"/>
                </a:lnTo>
                <a:cubicBezTo>
                  <a:pt x="217678" y="5871591"/>
                  <a:pt x="0" y="5653913"/>
                  <a:pt x="0" y="5385816"/>
                </a:cubicBezTo>
                <a:lnTo>
                  <a:pt x="0" y="0"/>
                </a:lnTo>
                <a:lnTo>
                  <a:pt x="0" y="0"/>
                </a:lnTo>
                <a:close/>
              </a:path>
            </a:pathLst>
          </a:custGeom>
          <a:solidFill>
            <a:schemeClr val="bg1"/>
          </a:solidFill>
          <a:ln w="6350" cap="flat">
            <a:noFill/>
            <a:prstDash val="solid"/>
            <a:miter/>
          </a:ln>
        </p:spPr>
        <p:txBody>
          <a:bodyPr/>
          <a:lstStyle/>
          <a:p>
            <a:endParaRPr lang="en-US" b="0" i="0">
              <a:latin typeface="Avenir Next" panose="020B0503020202020204" pitchFamily="34" charset="0"/>
            </a:endParaRPr>
          </a:p>
        </p:txBody>
      </p:sp>
      <p:sp>
        <p:nvSpPr>
          <p:cNvPr id="9" name="Freeform 8">
            <a:extLst>
              <a:ext uri="{FF2B5EF4-FFF2-40B4-BE49-F238E27FC236}">
                <a16:creationId xmlns:a16="http://schemas.microsoft.com/office/drawing/2014/main" id="{C881DDF9-F168-3045-149E-EAE82DC7864A}"/>
              </a:ext>
            </a:extLst>
          </p:cNvPr>
          <p:cNvSpPr/>
          <p:nvPr/>
        </p:nvSpPr>
        <p:spPr>
          <a:xfrm>
            <a:off x="2360485" y="0"/>
            <a:ext cx="9831514" cy="5405501"/>
          </a:xfrm>
          <a:custGeom>
            <a:avLst/>
            <a:gdLst>
              <a:gd name="csX0" fmla="*/ 9831514 w 9831514"/>
              <a:gd name="csY0" fmla="*/ 5405501 h 5405501"/>
              <a:gd name="csX1" fmla="*/ 451739 w 9831514"/>
              <a:gd name="csY1" fmla="*/ 5405501 h 5405501"/>
              <a:gd name="csX2" fmla="*/ 0 w 9831514"/>
              <a:gd name="csY2" fmla="*/ 4953762 h 5405501"/>
              <a:gd name="csX3" fmla="*/ 0 w 9831514"/>
              <a:gd name="csY3" fmla="*/ 0 h 5405501"/>
            </a:gdLst>
            <a:ahLst/>
            <a:cxnLst>
              <a:cxn ang="0">
                <a:pos x="csX0" y="csY0"/>
              </a:cxn>
              <a:cxn ang="0">
                <a:pos x="csX1" y="csY1"/>
              </a:cxn>
              <a:cxn ang="0">
                <a:pos x="csX2" y="csY2"/>
              </a:cxn>
              <a:cxn ang="0">
                <a:pos x="csX3" y="csY3"/>
              </a:cxn>
            </a:cxnLst>
            <a:rect l="l" t="t" r="r" b="b"/>
            <a:pathLst>
              <a:path w="9831514" h="5405501">
                <a:moveTo>
                  <a:pt x="9831514" y="5405501"/>
                </a:moveTo>
                <a:lnTo>
                  <a:pt x="451739" y="5405501"/>
                </a:lnTo>
                <a:cubicBezTo>
                  <a:pt x="202247" y="5405501"/>
                  <a:pt x="0" y="5203254"/>
                  <a:pt x="0" y="4953762"/>
                </a:cubicBezTo>
                <a:lnTo>
                  <a:pt x="0" y="0"/>
                </a:lnTo>
              </a:path>
            </a:pathLst>
          </a:custGeom>
          <a:noFill/>
          <a:ln w="63500" cap="flat">
            <a:solidFill>
              <a:srgbClr val="FFCB47"/>
            </a:solidFill>
            <a:prstDash val="solid"/>
            <a:miter/>
          </a:ln>
        </p:spPr>
        <p:txBody>
          <a:bodyPr/>
          <a:lstStyle/>
          <a:p>
            <a:endParaRPr lang="en-US" b="0" i="0">
              <a:latin typeface="Avenir Next" panose="020B0503020202020204" pitchFamily="34" charset="0"/>
            </a:endParaRPr>
          </a:p>
        </p:txBody>
      </p:sp>
      <p:sp>
        <p:nvSpPr>
          <p:cNvPr id="13" name="Text Placeholder 5">
            <a:extLst>
              <a:ext uri="{FF2B5EF4-FFF2-40B4-BE49-F238E27FC236}">
                <a16:creationId xmlns:a16="http://schemas.microsoft.com/office/drawing/2014/main" id="{AF722BDC-A95A-8040-2654-BE959E843BFF}"/>
              </a:ext>
            </a:extLst>
          </p:cNvPr>
          <p:cNvSpPr>
            <a:spLocks noGrp="1"/>
          </p:cNvSpPr>
          <p:nvPr>
            <p:ph type="body" sz="quarter" idx="12"/>
          </p:nvPr>
        </p:nvSpPr>
        <p:spPr>
          <a:xfrm>
            <a:off x="3791559" y="573632"/>
            <a:ext cx="7790841" cy="4258235"/>
          </a:xfrm>
        </p:spPr>
        <p:txBody>
          <a:bodyPr anchor="ctr"/>
          <a:lstStyle>
            <a:lvl1pPr marL="0" indent="0">
              <a:buFont typeface="Arial" panose="020B0604020202020204" pitchFamily="34" charset="0"/>
              <a:buNone/>
              <a:defRPr sz="3200" b="0" i="0">
                <a:solidFill>
                  <a:schemeClr val="accent1"/>
                </a:solidFill>
              </a:defRPr>
            </a:lvl1pPr>
            <a:lvl2pPr marL="4763" indent="0">
              <a:spcBef>
                <a:spcPts val="1800"/>
              </a:spcBef>
              <a:spcAft>
                <a:spcPts val="0"/>
              </a:spcAft>
              <a:buNone/>
              <a:tabLst/>
              <a:defRPr sz="1400" b="0" i="0">
                <a:solidFill>
                  <a:schemeClr val="accent1"/>
                </a:solidFill>
              </a:defRPr>
            </a:lvl2pPr>
            <a:lvl3pPr marL="1005840" indent="0">
              <a:buNone/>
              <a:defRPr>
                <a:solidFill>
                  <a:schemeClr val="bg1"/>
                </a:solidFill>
              </a:defRPr>
            </a:lvl3pPr>
            <a:lvl4pPr marL="1371600" indent="0">
              <a:buNone/>
              <a:defRPr>
                <a:solidFill>
                  <a:schemeClr val="bg1"/>
                </a:solidFill>
              </a:defRPr>
            </a:lvl4pPr>
            <a:lvl5pPr marL="1737360" indent="0">
              <a:buNone/>
              <a:defRPr>
                <a:solidFill>
                  <a:schemeClr val="bg1"/>
                </a:solidFill>
              </a:defRPr>
            </a:lvl5pPr>
          </a:lstStyle>
          <a:p>
            <a:pPr lvl="0"/>
            <a:r>
              <a:rPr lang="en-US"/>
              <a:t>Click to edit Master text styles</a:t>
            </a:r>
          </a:p>
          <a:p>
            <a:pPr lvl="1"/>
            <a:r>
              <a:rPr lang="en-US"/>
              <a:t>Second level</a:t>
            </a: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7E7FB8C8-293D-F114-CED8-2CB25A8C51B3}"/>
              </a:ext>
            </a:extLst>
          </p:cNvPr>
          <p:cNvSpPr/>
          <p:nvPr userDrawn="1"/>
        </p:nvSpPr>
        <p:spPr>
          <a:xfrm>
            <a:off x="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93326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atement B">
    <p:bg>
      <p:bgPr>
        <a:gradFill>
          <a:gsLst>
            <a:gs pos="1000">
              <a:schemeClr val="accent3"/>
            </a:gs>
            <a:gs pos="100000">
              <a:schemeClr val="accent3">
                <a:lumMod val="20000"/>
                <a:lumOff val="80000"/>
              </a:schemeClr>
            </a:gs>
          </a:gsLst>
          <a:lin ang="13500000" scaled="1"/>
        </a:gra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E839CF-4335-6C1D-5F03-E6DC4B0E816E}"/>
              </a:ext>
            </a:extLst>
          </p:cNvPr>
          <p:cNvPicPr>
            <a:picLocks noChangeAspect="1"/>
          </p:cNvPicPr>
          <p:nvPr/>
        </p:nvPicPr>
        <p:blipFill>
          <a:blip>
            <a:extLst>
              <a:ext uri="{96DAC541-7B7A-43D3-8B79-37D633B846F1}">
                <asvg:svgBlip xmlns:asvg="http://schemas.microsoft.com/office/drawing/2016/SVG/main" r:embed="rId2"/>
              </a:ext>
            </a:extLst>
          </a:blip>
          <a:srcRect l="59537" t="43684" b="290"/>
          <a:stretch>
            <a:fillRect/>
          </a:stretch>
        </p:blipFill>
        <p:spPr>
          <a:xfrm rot="10800000">
            <a:off x="-1" y="-2"/>
            <a:ext cx="12191999" cy="6857999"/>
          </a:xfrm>
          <a:prstGeom prst="rect">
            <a:avLst/>
          </a:prstGeom>
        </p:spPr>
      </p:pic>
      <p:sp>
        <p:nvSpPr>
          <p:cNvPr id="8" name="Freeform 7">
            <a:extLst>
              <a:ext uri="{FF2B5EF4-FFF2-40B4-BE49-F238E27FC236}">
                <a16:creationId xmlns:a16="http://schemas.microsoft.com/office/drawing/2014/main" id="{D6DC61CB-3F41-D20B-967B-5F099800CAE5}"/>
              </a:ext>
            </a:extLst>
          </p:cNvPr>
          <p:cNvSpPr/>
          <p:nvPr/>
        </p:nvSpPr>
        <p:spPr>
          <a:xfrm>
            <a:off x="2832925" y="0"/>
            <a:ext cx="9359074" cy="5871590"/>
          </a:xfrm>
          <a:custGeom>
            <a:avLst/>
            <a:gdLst>
              <a:gd name="csX0" fmla="*/ 0 w 9359074"/>
              <a:gd name="csY0" fmla="*/ 0 h 5871590"/>
              <a:gd name="csX1" fmla="*/ 9359074 w 9359074"/>
              <a:gd name="csY1" fmla="*/ 0 h 5871590"/>
              <a:gd name="csX2" fmla="*/ 9359074 w 9359074"/>
              <a:gd name="csY2" fmla="*/ 5871591 h 5871590"/>
              <a:gd name="csX3" fmla="*/ 485775 w 9359074"/>
              <a:gd name="csY3" fmla="*/ 5871591 h 5871590"/>
              <a:gd name="csX4" fmla="*/ 0 w 9359074"/>
              <a:gd name="csY4" fmla="*/ 5385816 h 5871590"/>
              <a:gd name="csX5" fmla="*/ 0 w 9359074"/>
              <a:gd name="csY5" fmla="*/ 0 h 5871590"/>
              <a:gd name="csX6" fmla="*/ 0 w 9359074"/>
              <a:gd name="csY6" fmla="*/ 0 h 58715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59074" h="5871590">
                <a:moveTo>
                  <a:pt x="0" y="0"/>
                </a:moveTo>
                <a:lnTo>
                  <a:pt x="9359074" y="0"/>
                </a:lnTo>
                <a:lnTo>
                  <a:pt x="9359074" y="5871591"/>
                </a:lnTo>
                <a:lnTo>
                  <a:pt x="485775" y="5871591"/>
                </a:lnTo>
                <a:cubicBezTo>
                  <a:pt x="217678" y="5871591"/>
                  <a:pt x="0" y="5653913"/>
                  <a:pt x="0" y="5385816"/>
                </a:cubicBezTo>
                <a:lnTo>
                  <a:pt x="0" y="0"/>
                </a:lnTo>
                <a:lnTo>
                  <a:pt x="0" y="0"/>
                </a:lnTo>
                <a:close/>
              </a:path>
            </a:pathLst>
          </a:custGeom>
          <a:solidFill>
            <a:schemeClr val="bg1"/>
          </a:solidFill>
          <a:ln w="6350" cap="flat">
            <a:noFill/>
            <a:prstDash val="solid"/>
            <a:miter/>
          </a:ln>
        </p:spPr>
        <p:txBody>
          <a:bodyPr/>
          <a:lstStyle/>
          <a:p>
            <a:endParaRPr lang="en-US" b="0" i="0">
              <a:latin typeface="Avenir Next" panose="020B0503020202020204" pitchFamily="34" charset="0"/>
            </a:endParaRPr>
          </a:p>
        </p:txBody>
      </p:sp>
      <p:sp>
        <p:nvSpPr>
          <p:cNvPr id="9" name="Freeform 8">
            <a:extLst>
              <a:ext uri="{FF2B5EF4-FFF2-40B4-BE49-F238E27FC236}">
                <a16:creationId xmlns:a16="http://schemas.microsoft.com/office/drawing/2014/main" id="{C881DDF9-F168-3045-149E-EAE82DC7864A}"/>
              </a:ext>
            </a:extLst>
          </p:cNvPr>
          <p:cNvSpPr/>
          <p:nvPr/>
        </p:nvSpPr>
        <p:spPr>
          <a:xfrm>
            <a:off x="2360485" y="0"/>
            <a:ext cx="9831514" cy="5405501"/>
          </a:xfrm>
          <a:custGeom>
            <a:avLst/>
            <a:gdLst>
              <a:gd name="csX0" fmla="*/ 9831514 w 9831514"/>
              <a:gd name="csY0" fmla="*/ 5405501 h 5405501"/>
              <a:gd name="csX1" fmla="*/ 451739 w 9831514"/>
              <a:gd name="csY1" fmla="*/ 5405501 h 5405501"/>
              <a:gd name="csX2" fmla="*/ 0 w 9831514"/>
              <a:gd name="csY2" fmla="*/ 4953762 h 5405501"/>
              <a:gd name="csX3" fmla="*/ 0 w 9831514"/>
              <a:gd name="csY3" fmla="*/ 0 h 5405501"/>
            </a:gdLst>
            <a:ahLst/>
            <a:cxnLst>
              <a:cxn ang="0">
                <a:pos x="csX0" y="csY0"/>
              </a:cxn>
              <a:cxn ang="0">
                <a:pos x="csX1" y="csY1"/>
              </a:cxn>
              <a:cxn ang="0">
                <a:pos x="csX2" y="csY2"/>
              </a:cxn>
              <a:cxn ang="0">
                <a:pos x="csX3" y="csY3"/>
              </a:cxn>
            </a:cxnLst>
            <a:rect l="l" t="t" r="r" b="b"/>
            <a:pathLst>
              <a:path w="9831514" h="5405501">
                <a:moveTo>
                  <a:pt x="9831514" y="5405501"/>
                </a:moveTo>
                <a:lnTo>
                  <a:pt x="451739" y="5405501"/>
                </a:lnTo>
                <a:cubicBezTo>
                  <a:pt x="202247" y="5405501"/>
                  <a:pt x="0" y="5203254"/>
                  <a:pt x="0" y="4953762"/>
                </a:cubicBezTo>
                <a:lnTo>
                  <a:pt x="0" y="0"/>
                </a:lnTo>
              </a:path>
            </a:pathLst>
          </a:custGeom>
          <a:noFill/>
          <a:ln w="63500" cap="flat">
            <a:solidFill>
              <a:schemeClr val="accent4"/>
            </a:solidFill>
            <a:prstDash val="solid"/>
            <a:miter/>
          </a:ln>
        </p:spPr>
        <p:txBody>
          <a:bodyPr/>
          <a:lstStyle/>
          <a:p>
            <a:endParaRPr lang="en-US" b="0" i="0">
              <a:latin typeface="Avenir Next" panose="020B0503020202020204" pitchFamily="34" charset="0"/>
            </a:endParaRPr>
          </a:p>
        </p:txBody>
      </p:sp>
      <p:sp>
        <p:nvSpPr>
          <p:cNvPr id="13" name="Text Placeholder 5">
            <a:extLst>
              <a:ext uri="{FF2B5EF4-FFF2-40B4-BE49-F238E27FC236}">
                <a16:creationId xmlns:a16="http://schemas.microsoft.com/office/drawing/2014/main" id="{AF722BDC-A95A-8040-2654-BE959E843BFF}"/>
              </a:ext>
            </a:extLst>
          </p:cNvPr>
          <p:cNvSpPr>
            <a:spLocks noGrp="1"/>
          </p:cNvSpPr>
          <p:nvPr>
            <p:ph type="body" sz="quarter" idx="12"/>
          </p:nvPr>
        </p:nvSpPr>
        <p:spPr>
          <a:xfrm>
            <a:off x="3791559" y="573632"/>
            <a:ext cx="7790841" cy="4258235"/>
          </a:xfrm>
        </p:spPr>
        <p:txBody>
          <a:bodyPr anchor="ctr"/>
          <a:lstStyle>
            <a:lvl1pPr marL="0" indent="0">
              <a:buFont typeface="Arial" panose="020B0604020202020204" pitchFamily="34" charset="0"/>
              <a:buNone/>
              <a:defRPr sz="3200" b="0" i="0">
                <a:solidFill>
                  <a:schemeClr val="accent1"/>
                </a:solidFill>
              </a:defRPr>
            </a:lvl1pPr>
            <a:lvl2pPr marL="4763" indent="0">
              <a:spcBef>
                <a:spcPts val="1800"/>
              </a:spcBef>
              <a:spcAft>
                <a:spcPts val="0"/>
              </a:spcAft>
              <a:buNone/>
              <a:tabLst/>
              <a:defRPr sz="1400" b="0" i="0">
                <a:solidFill>
                  <a:schemeClr val="accent1"/>
                </a:solidFill>
              </a:defRPr>
            </a:lvl2pPr>
            <a:lvl3pPr marL="1005840" indent="0">
              <a:buNone/>
              <a:defRPr>
                <a:solidFill>
                  <a:schemeClr val="bg1"/>
                </a:solidFill>
              </a:defRPr>
            </a:lvl3pPr>
            <a:lvl4pPr marL="1371600" indent="0">
              <a:buNone/>
              <a:defRPr>
                <a:solidFill>
                  <a:schemeClr val="bg1"/>
                </a:solidFill>
              </a:defRPr>
            </a:lvl4pPr>
            <a:lvl5pPr marL="1737360" indent="0">
              <a:buNone/>
              <a:defRPr>
                <a:solidFill>
                  <a:schemeClr val="bg1"/>
                </a:solidFill>
              </a:defRPr>
            </a:lvl5pPr>
          </a:lstStyle>
          <a:p>
            <a:pPr lvl="0"/>
            <a:r>
              <a:rPr lang="en-US"/>
              <a:t>Click to edit Master text styles</a:t>
            </a:r>
          </a:p>
          <a:p>
            <a:pPr lvl="1"/>
            <a:r>
              <a:rPr lang="en-US"/>
              <a:t>Second level</a:t>
            </a: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TextBox 1">
            <a:extLst>
              <a:ext uri="{FF2B5EF4-FFF2-40B4-BE49-F238E27FC236}">
                <a16:creationId xmlns:a16="http://schemas.microsoft.com/office/drawing/2014/main" id="{3D1A5AEB-4465-335E-1969-10372113247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mn-lt"/>
                <a:ea typeface="+mn-ea"/>
                <a:cs typeface="+mn-cs"/>
              </a:rPr>
              <a:t>|  © RevSpring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634173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tatement B">
    <p:bg>
      <p:bgPr>
        <a:gradFill>
          <a:gsLst>
            <a:gs pos="1000">
              <a:schemeClr val="accent1"/>
            </a:gs>
            <a:gs pos="100000">
              <a:schemeClr val="accent5"/>
            </a:gs>
          </a:gsLst>
          <a:lin ang="13500000" scaled="1"/>
        </a:gra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1E839CF-4335-6C1D-5F03-E6DC4B0E816E}"/>
              </a:ext>
            </a:extLst>
          </p:cNvPr>
          <p:cNvPicPr>
            <a:picLocks noChangeAspect="1"/>
          </p:cNvPicPr>
          <p:nvPr/>
        </p:nvPicPr>
        <p:blipFill>
          <a:blip>
            <a:extLst>
              <a:ext uri="{96DAC541-7B7A-43D3-8B79-37D633B846F1}">
                <asvg:svgBlip xmlns:asvg="http://schemas.microsoft.com/office/drawing/2016/SVG/main" r:embed="rId2"/>
              </a:ext>
            </a:extLst>
          </a:blip>
          <a:srcRect l="59537" t="43684" b="290"/>
          <a:stretch>
            <a:fillRect/>
          </a:stretch>
        </p:blipFill>
        <p:spPr>
          <a:xfrm rot="10800000">
            <a:off x="-1" y="-2"/>
            <a:ext cx="12191999" cy="6857999"/>
          </a:xfrm>
          <a:prstGeom prst="rect">
            <a:avLst/>
          </a:prstGeom>
        </p:spPr>
      </p:pic>
      <p:sp>
        <p:nvSpPr>
          <p:cNvPr id="8" name="Freeform 7">
            <a:extLst>
              <a:ext uri="{FF2B5EF4-FFF2-40B4-BE49-F238E27FC236}">
                <a16:creationId xmlns:a16="http://schemas.microsoft.com/office/drawing/2014/main" id="{D6DC61CB-3F41-D20B-967B-5F099800CAE5}"/>
              </a:ext>
            </a:extLst>
          </p:cNvPr>
          <p:cNvSpPr/>
          <p:nvPr/>
        </p:nvSpPr>
        <p:spPr>
          <a:xfrm>
            <a:off x="2832925" y="0"/>
            <a:ext cx="9359074" cy="5871590"/>
          </a:xfrm>
          <a:custGeom>
            <a:avLst/>
            <a:gdLst>
              <a:gd name="csX0" fmla="*/ 0 w 9359074"/>
              <a:gd name="csY0" fmla="*/ 0 h 5871590"/>
              <a:gd name="csX1" fmla="*/ 9359074 w 9359074"/>
              <a:gd name="csY1" fmla="*/ 0 h 5871590"/>
              <a:gd name="csX2" fmla="*/ 9359074 w 9359074"/>
              <a:gd name="csY2" fmla="*/ 5871591 h 5871590"/>
              <a:gd name="csX3" fmla="*/ 485775 w 9359074"/>
              <a:gd name="csY3" fmla="*/ 5871591 h 5871590"/>
              <a:gd name="csX4" fmla="*/ 0 w 9359074"/>
              <a:gd name="csY4" fmla="*/ 5385816 h 5871590"/>
              <a:gd name="csX5" fmla="*/ 0 w 9359074"/>
              <a:gd name="csY5" fmla="*/ 0 h 5871590"/>
              <a:gd name="csX6" fmla="*/ 0 w 9359074"/>
              <a:gd name="csY6" fmla="*/ 0 h 58715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59074" h="5871590">
                <a:moveTo>
                  <a:pt x="0" y="0"/>
                </a:moveTo>
                <a:lnTo>
                  <a:pt x="9359074" y="0"/>
                </a:lnTo>
                <a:lnTo>
                  <a:pt x="9359074" y="5871591"/>
                </a:lnTo>
                <a:lnTo>
                  <a:pt x="485775" y="5871591"/>
                </a:lnTo>
                <a:cubicBezTo>
                  <a:pt x="217678" y="5871591"/>
                  <a:pt x="0" y="5653913"/>
                  <a:pt x="0" y="5385816"/>
                </a:cubicBezTo>
                <a:lnTo>
                  <a:pt x="0" y="0"/>
                </a:lnTo>
                <a:lnTo>
                  <a:pt x="0" y="0"/>
                </a:lnTo>
                <a:close/>
              </a:path>
            </a:pathLst>
          </a:custGeom>
          <a:solidFill>
            <a:schemeClr val="bg1"/>
          </a:solidFill>
          <a:ln w="6350" cap="flat">
            <a:noFill/>
            <a:prstDash val="solid"/>
            <a:miter/>
          </a:ln>
        </p:spPr>
        <p:txBody>
          <a:bodyPr/>
          <a:lstStyle/>
          <a:p>
            <a:endParaRPr lang="en-US" b="0" i="0">
              <a:latin typeface="Avenir Next" panose="020B0503020202020204" pitchFamily="34" charset="0"/>
            </a:endParaRPr>
          </a:p>
        </p:txBody>
      </p:sp>
      <p:sp>
        <p:nvSpPr>
          <p:cNvPr id="9" name="Freeform 8">
            <a:extLst>
              <a:ext uri="{FF2B5EF4-FFF2-40B4-BE49-F238E27FC236}">
                <a16:creationId xmlns:a16="http://schemas.microsoft.com/office/drawing/2014/main" id="{C881DDF9-F168-3045-149E-EAE82DC7864A}"/>
              </a:ext>
            </a:extLst>
          </p:cNvPr>
          <p:cNvSpPr/>
          <p:nvPr/>
        </p:nvSpPr>
        <p:spPr>
          <a:xfrm>
            <a:off x="2360485" y="0"/>
            <a:ext cx="9831514" cy="5405501"/>
          </a:xfrm>
          <a:custGeom>
            <a:avLst/>
            <a:gdLst>
              <a:gd name="csX0" fmla="*/ 9831514 w 9831514"/>
              <a:gd name="csY0" fmla="*/ 5405501 h 5405501"/>
              <a:gd name="csX1" fmla="*/ 451739 w 9831514"/>
              <a:gd name="csY1" fmla="*/ 5405501 h 5405501"/>
              <a:gd name="csX2" fmla="*/ 0 w 9831514"/>
              <a:gd name="csY2" fmla="*/ 4953762 h 5405501"/>
              <a:gd name="csX3" fmla="*/ 0 w 9831514"/>
              <a:gd name="csY3" fmla="*/ 0 h 5405501"/>
            </a:gdLst>
            <a:ahLst/>
            <a:cxnLst>
              <a:cxn ang="0">
                <a:pos x="csX0" y="csY0"/>
              </a:cxn>
              <a:cxn ang="0">
                <a:pos x="csX1" y="csY1"/>
              </a:cxn>
              <a:cxn ang="0">
                <a:pos x="csX2" y="csY2"/>
              </a:cxn>
              <a:cxn ang="0">
                <a:pos x="csX3" y="csY3"/>
              </a:cxn>
            </a:cxnLst>
            <a:rect l="l" t="t" r="r" b="b"/>
            <a:pathLst>
              <a:path w="9831514" h="5405501">
                <a:moveTo>
                  <a:pt x="9831514" y="5405501"/>
                </a:moveTo>
                <a:lnTo>
                  <a:pt x="451739" y="5405501"/>
                </a:lnTo>
                <a:cubicBezTo>
                  <a:pt x="202247" y="5405501"/>
                  <a:pt x="0" y="5203254"/>
                  <a:pt x="0" y="4953762"/>
                </a:cubicBezTo>
                <a:lnTo>
                  <a:pt x="0" y="0"/>
                </a:lnTo>
              </a:path>
            </a:pathLst>
          </a:custGeom>
          <a:noFill/>
          <a:ln w="63500" cap="flat">
            <a:solidFill>
              <a:schemeClr val="accent3"/>
            </a:solidFill>
            <a:prstDash val="solid"/>
            <a:miter/>
          </a:ln>
        </p:spPr>
        <p:txBody>
          <a:bodyPr/>
          <a:lstStyle/>
          <a:p>
            <a:endParaRPr lang="en-US" b="0" i="0">
              <a:latin typeface="Avenir Next" panose="020B0503020202020204" pitchFamily="34" charset="0"/>
            </a:endParaRPr>
          </a:p>
        </p:txBody>
      </p:sp>
      <p:sp>
        <p:nvSpPr>
          <p:cNvPr id="13" name="Text Placeholder 5">
            <a:extLst>
              <a:ext uri="{FF2B5EF4-FFF2-40B4-BE49-F238E27FC236}">
                <a16:creationId xmlns:a16="http://schemas.microsoft.com/office/drawing/2014/main" id="{AF722BDC-A95A-8040-2654-BE959E843BFF}"/>
              </a:ext>
            </a:extLst>
          </p:cNvPr>
          <p:cNvSpPr>
            <a:spLocks noGrp="1"/>
          </p:cNvSpPr>
          <p:nvPr>
            <p:ph type="body" sz="quarter" idx="12"/>
          </p:nvPr>
        </p:nvSpPr>
        <p:spPr>
          <a:xfrm>
            <a:off x="3791559" y="573632"/>
            <a:ext cx="7790841" cy="4258235"/>
          </a:xfrm>
        </p:spPr>
        <p:txBody>
          <a:bodyPr anchor="ctr"/>
          <a:lstStyle>
            <a:lvl1pPr marL="0" indent="0">
              <a:buFont typeface="Arial" panose="020B0604020202020204" pitchFamily="34" charset="0"/>
              <a:buNone/>
              <a:defRPr sz="3200" b="0" i="0">
                <a:solidFill>
                  <a:schemeClr val="accent1"/>
                </a:solidFill>
              </a:defRPr>
            </a:lvl1pPr>
            <a:lvl2pPr marL="4763" indent="0">
              <a:spcBef>
                <a:spcPts val="1800"/>
              </a:spcBef>
              <a:spcAft>
                <a:spcPts val="0"/>
              </a:spcAft>
              <a:buNone/>
              <a:tabLst/>
              <a:defRPr sz="1400" b="0" i="0">
                <a:solidFill>
                  <a:schemeClr val="accent1"/>
                </a:solidFill>
              </a:defRPr>
            </a:lvl2pPr>
            <a:lvl3pPr marL="1005840" indent="0">
              <a:buNone/>
              <a:defRPr>
                <a:solidFill>
                  <a:schemeClr val="bg1"/>
                </a:solidFill>
              </a:defRPr>
            </a:lvl3pPr>
            <a:lvl4pPr marL="1371600" indent="0">
              <a:buNone/>
              <a:defRPr>
                <a:solidFill>
                  <a:schemeClr val="bg1"/>
                </a:solidFill>
              </a:defRPr>
            </a:lvl4pPr>
            <a:lvl5pPr marL="1737360" indent="0">
              <a:buNone/>
              <a:defRPr>
                <a:solidFill>
                  <a:schemeClr val="bg1"/>
                </a:solidFill>
              </a:defRPr>
            </a:lvl5pPr>
          </a:lstStyle>
          <a:p>
            <a:pPr lvl="0"/>
            <a:r>
              <a:rPr lang="en-US"/>
              <a:t>Click to edit Master text styles</a:t>
            </a:r>
          </a:p>
          <a:p>
            <a:pPr lvl="1"/>
            <a:r>
              <a:rPr lang="en-US"/>
              <a:t>Second level</a:t>
            </a:r>
          </a:p>
        </p:txBody>
      </p:sp>
      <p:sp>
        <p:nvSpPr>
          <p:cNvPr id="17" name="Slide Number Placeholder 16">
            <a:extLst>
              <a:ext uri="{FF2B5EF4-FFF2-40B4-BE49-F238E27FC236}">
                <a16:creationId xmlns:a16="http://schemas.microsoft.com/office/drawing/2014/main" id="{61356A58-FBC4-B85C-819C-D589782D4184}"/>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TextBox 1">
            <a:extLst>
              <a:ext uri="{FF2B5EF4-FFF2-40B4-BE49-F238E27FC236}">
                <a16:creationId xmlns:a16="http://schemas.microsoft.com/office/drawing/2014/main" id="{3D1A5AEB-4465-335E-1969-10372113247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bg1"/>
                </a:solidFill>
                <a:effectLst/>
                <a:uLnTx/>
                <a:uFillTx/>
                <a:latin typeface="+mn-lt"/>
                <a:ea typeface="+mn-ea"/>
                <a:cs typeface="+mn-cs"/>
              </a:rPr>
              <a:t>|  © RevSpring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675598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tement C">
    <p:bg>
      <p:bgPr>
        <a:gradFill>
          <a:gsLst>
            <a:gs pos="1000">
              <a:schemeClr val="accent2">
                <a:lumMod val="40000"/>
                <a:lumOff val="60000"/>
              </a:schemeClr>
            </a:gs>
            <a:gs pos="100000">
              <a:schemeClr val="accent2">
                <a:lumMod val="20000"/>
                <a:lumOff val="80000"/>
              </a:schemeClr>
            </a:gs>
          </a:gsLst>
          <a:lin ang="13500000" scaled="1"/>
        </a:gra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E7B67A99-FD9B-DE8E-A63A-C4DE3A4108ED}"/>
              </a:ext>
            </a:extLst>
          </p:cNvPr>
          <p:cNvSpPr/>
          <p:nvPr/>
        </p:nvSpPr>
        <p:spPr>
          <a:xfrm rot="16200000">
            <a:off x="1283525" y="-144526"/>
            <a:ext cx="5714936" cy="7145718"/>
          </a:xfrm>
          <a:custGeom>
            <a:avLst/>
            <a:gdLst>
              <a:gd name="csX0" fmla="*/ 574040 w 5714936"/>
              <a:gd name="csY0" fmla="*/ 0 h 7145718"/>
              <a:gd name="csX1" fmla="*/ 5714937 w 5714936"/>
              <a:gd name="csY1" fmla="*/ 0 h 7145718"/>
              <a:gd name="csX2" fmla="*/ 5714937 w 5714936"/>
              <a:gd name="csY2" fmla="*/ 7145719 h 7145718"/>
              <a:gd name="csX3" fmla="*/ 0 w 5714936"/>
              <a:gd name="csY3" fmla="*/ 7145719 h 7145718"/>
              <a:gd name="csX4" fmla="*/ 0 w 5714936"/>
              <a:gd name="csY4" fmla="*/ 574104 h 7145718"/>
              <a:gd name="csX5" fmla="*/ 574104 w 5714936"/>
              <a:gd name="csY5" fmla="*/ 0 h 7145718"/>
            </a:gdLst>
            <a:ahLst/>
            <a:cxnLst>
              <a:cxn ang="0">
                <a:pos x="csX0" y="csY0"/>
              </a:cxn>
              <a:cxn ang="0">
                <a:pos x="csX1" y="csY1"/>
              </a:cxn>
              <a:cxn ang="0">
                <a:pos x="csX2" y="csY2"/>
              </a:cxn>
              <a:cxn ang="0">
                <a:pos x="csX3" y="csY3"/>
              </a:cxn>
              <a:cxn ang="0">
                <a:pos x="csX4" y="csY4"/>
              </a:cxn>
              <a:cxn ang="0">
                <a:pos x="csX5" y="csY5"/>
              </a:cxn>
            </a:cxnLst>
            <a:rect l="l" t="t" r="r" b="b"/>
            <a:pathLst>
              <a:path w="5714936" h="7145718">
                <a:moveTo>
                  <a:pt x="574040" y="0"/>
                </a:moveTo>
                <a:lnTo>
                  <a:pt x="5714937" y="0"/>
                </a:lnTo>
                <a:lnTo>
                  <a:pt x="5714937" y="7145719"/>
                </a:lnTo>
                <a:lnTo>
                  <a:pt x="0" y="7145719"/>
                </a:lnTo>
                <a:lnTo>
                  <a:pt x="0" y="574104"/>
                </a:lnTo>
                <a:cubicBezTo>
                  <a:pt x="0" y="257239"/>
                  <a:pt x="257238" y="0"/>
                  <a:pt x="57410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14" name="Picture Placeholder 13">
            <a:extLst>
              <a:ext uri="{FF2B5EF4-FFF2-40B4-BE49-F238E27FC236}">
                <a16:creationId xmlns:a16="http://schemas.microsoft.com/office/drawing/2014/main" id="{106F8C61-02C9-DE30-B8AA-F469E8CFE98D}"/>
              </a:ext>
            </a:extLst>
          </p:cNvPr>
          <p:cNvSpPr>
            <a:spLocks noGrp="1"/>
          </p:cNvSpPr>
          <p:nvPr>
            <p:ph type="pic" sz="quarter" idx="10"/>
          </p:nvPr>
        </p:nvSpPr>
        <p:spPr>
          <a:xfrm>
            <a:off x="7716583" y="570864"/>
            <a:ext cx="4348451" cy="5715000"/>
          </a:xfrm>
          <a:custGeom>
            <a:avLst/>
            <a:gdLst>
              <a:gd name="csX0" fmla="*/ 0 w 4472051"/>
              <a:gd name="csY0" fmla="*/ 0 h 5715000"/>
              <a:gd name="csX1" fmla="*/ 4472051 w 4472051"/>
              <a:gd name="csY1" fmla="*/ 0 h 5715000"/>
              <a:gd name="csX2" fmla="*/ 4472051 w 4472051"/>
              <a:gd name="csY2" fmla="*/ 5715000 h 5715000"/>
              <a:gd name="csX3" fmla="*/ 0 w 4472051"/>
              <a:gd name="csY3" fmla="*/ 5715000 h 5715000"/>
            </a:gdLst>
            <a:ahLst/>
            <a:cxnLst>
              <a:cxn ang="0">
                <a:pos x="csX0" y="csY0"/>
              </a:cxn>
              <a:cxn ang="0">
                <a:pos x="csX1" y="csY1"/>
              </a:cxn>
              <a:cxn ang="0">
                <a:pos x="csX2" y="csY2"/>
              </a:cxn>
              <a:cxn ang="0">
                <a:pos x="csX3" y="csY3"/>
              </a:cxn>
            </a:cxnLst>
            <a:rect l="l" t="t" r="r" b="b"/>
            <a:pathLst>
              <a:path w="4472051" h="5715000">
                <a:moveTo>
                  <a:pt x="0" y="0"/>
                </a:moveTo>
                <a:lnTo>
                  <a:pt x="4472051" y="0"/>
                </a:lnTo>
                <a:lnTo>
                  <a:pt x="4472051" y="5715000"/>
                </a:lnTo>
                <a:lnTo>
                  <a:pt x="0" y="5715000"/>
                </a:lnTo>
                <a:close/>
              </a:path>
            </a:pathLst>
          </a:custGeom>
          <a:solidFill>
            <a:schemeClr val="bg1">
              <a:lumMod val="95000"/>
            </a:schemeClr>
          </a:solidFill>
        </p:spPr>
        <p:txBody>
          <a:bodyPr wrap="square">
            <a:noAutofit/>
          </a:bodyPr>
          <a:lstStyle>
            <a:lvl1pPr>
              <a:defRPr b="0" i="0"/>
            </a:lvl1pPr>
          </a:lstStyle>
          <a:p>
            <a:endParaRPr lang="en-US"/>
          </a:p>
        </p:txBody>
      </p:sp>
      <p:sp>
        <p:nvSpPr>
          <p:cNvPr id="11" name="Text Placeholder 5">
            <a:extLst>
              <a:ext uri="{FF2B5EF4-FFF2-40B4-BE49-F238E27FC236}">
                <a16:creationId xmlns:a16="http://schemas.microsoft.com/office/drawing/2014/main" id="{2B616AF4-C5DD-0F6F-BE7B-4E46E2658C85}"/>
              </a:ext>
            </a:extLst>
          </p:cNvPr>
          <p:cNvSpPr>
            <a:spLocks noGrp="1"/>
          </p:cNvSpPr>
          <p:nvPr>
            <p:ph type="body" sz="quarter" idx="12"/>
          </p:nvPr>
        </p:nvSpPr>
        <p:spPr>
          <a:xfrm>
            <a:off x="1133062" y="903288"/>
            <a:ext cx="5943600" cy="4821237"/>
          </a:xfrm>
        </p:spPr>
        <p:txBody>
          <a:bodyPr anchor="ctr"/>
          <a:lstStyle>
            <a:lvl1pPr marL="0" indent="0">
              <a:buFont typeface="Arial" panose="020B0604020202020204" pitchFamily="34" charset="0"/>
              <a:buNone/>
              <a:defRPr sz="3200" b="0" i="0">
                <a:solidFill>
                  <a:schemeClr val="accent1"/>
                </a:solidFill>
              </a:defRPr>
            </a:lvl1pPr>
            <a:lvl2pPr marL="4763" indent="0">
              <a:spcBef>
                <a:spcPts val="1800"/>
              </a:spcBef>
              <a:spcAft>
                <a:spcPts val="0"/>
              </a:spcAft>
              <a:buNone/>
              <a:tabLst/>
              <a:defRPr sz="1400" b="0" i="0">
                <a:solidFill>
                  <a:schemeClr val="accent1"/>
                </a:solidFill>
              </a:defRPr>
            </a:lvl2pPr>
            <a:lvl3pPr marL="1005840" indent="0">
              <a:buNone/>
              <a:defRPr>
                <a:solidFill>
                  <a:schemeClr val="bg1"/>
                </a:solidFill>
              </a:defRPr>
            </a:lvl3pPr>
            <a:lvl4pPr marL="1371600" indent="0">
              <a:buNone/>
              <a:defRPr>
                <a:solidFill>
                  <a:schemeClr val="bg1"/>
                </a:solidFill>
              </a:defRPr>
            </a:lvl4pPr>
            <a:lvl5pPr marL="1737360" indent="0">
              <a:buNone/>
              <a:defRPr>
                <a:solidFill>
                  <a:schemeClr val="bg1"/>
                </a:solidFill>
              </a:defRPr>
            </a:lvl5pPr>
          </a:lstStyle>
          <a:p>
            <a:pPr lvl="0"/>
            <a:r>
              <a:rPr lang="en-US"/>
              <a:t>Click to edit Master text styles</a:t>
            </a:r>
          </a:p>
          <a:p>
            <a:pPr lvl="1"/>
            <a:r>
              <a:rPr lang="en-US"/>
              <a:t>Second level</a:t>
            </a:r>
          </a:p>
        </p:txBody>
      </p:sp>
      <p:sp>
        <p:nvSpPr>
          <p:cNvPr id="13" name="Slide Number Placeholder 12">
            <a:extLst>
              <a:ext uri="{FF2B5EF4-FFF2-40B4-BE49-F238E27FC236}">
                <a16:creationId xmlns:a16="http://schemas.microsoft.com/office/drawing/2014/main" id="{9EE08CEF-1EC4-DF25-134F-C9D38886928C}"/>
              </a:ext>
            </a:extLst>
          </p:cNvPr>
          <p:cNvSpPr>
            <a:spLocks noGrp="1"/>
          </p:cNvSpPr>
          <p:nvPr>
            <p:ph type="sldNum" sz="quarter" idx="13"/>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25262984-F3A9-C572-FBAF-1244240C0CF0}"/>
              </a:ext>
            </a:extLst>
          </p:cNvPr>
          <p:cNvSpPr/>
          <p:nvPr userDrawn="1"/>
        </p:nvSpPr>
        <p:spPr>
          <a:xfrm>
            <a:off x="12065034" y="0"/>
            <a:ext cx="1828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767144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p:bg>
      <p:bgPr>
        <a:gradFill>
          <a:gsLst>
            <a:gs pos="1000">
              <a:schemeClr val="accent2">
                <a:lumMod val="60000"/>
                <a:lumOff val="40000"/>
              </a:schemeClr>
            </a:gs>
            <a:gs pos="100000">
              <a:schemeClr val="accent2">
                <a:lumMod val="20000"/>
                <a:lumOff val="80000"/>
              </a:schemeClr>
            </a:gs>
          </a:gsLst>
          <a:lin ang="13500000" scaled="1"/>
        </a:gra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BB24776D-E4B9-72F1-B47C-52250597E316}"/>
              </a:ext>
            </a:extLst>
          </p:cNvPr>
          <p:cNvSpPr/>
          <p:nvPr/>
        </p:nvSpPr>
        <p:spPr>
          <a:xfrm rot="16200000">
            <a:off x="3525329" y="-2377503"/>
            <a:ext cx="5715000" cy="11613007"/>
          </a:xfrm>
          <a:custGeom>
            <a:avLst/>
            <a:gdLst>
              <a:gd name="csX0" fmla="*/ 574104 w 5715000"/>
              <a:gd name="csY0" fmla="*/ 64 h 11613007"/>
              <a:gd name="csX1" fmla="*/ 5715001 w 5715000"/>
              <a:gd name="csY1" fmla="*/ 64 h 11613007"/>
              <a:gd name="csX2" fmla="*/ 5715001 w 5715000"/>
              <a:gd name="csY2" fmla="*/ 11613007 h 11613007"/>
              <a:gd name="csX3" fmla="*/ 0 w 5715000"/>
              <a:gd name="csY3" fmla="*/ 11613007 h 11613007"/>
              <a:gd name="csX4" fmla="*/ 0 w 5715000"/>
              <a:gd name="csY4" fmla="*/ 574104 h 11613007"/>
              <a:gd name="csX5" fmla="*/ 574104 w 5715000"/>
              <a:gd name="csY5" fmla="*/ 0 h 11613007"/>
            </a:gdLst>
            <a:ahLst/>
            <a:cxnLst>
              <a:cxn ang="0">
                <a:pos x="csX0" y="csY0"/>
              </a:cxn>
              <a:cxn ang="0">
                <a:pos x="csX1" y="csY1"/>
              </a:cxn>
              <a:cxn ang="0">
                <a:pos x="csX2" y="csY2"/>
              </a:cxn>
              <a:cxn ang="0">
                <a:pos x="csX3" y="csY3"/>
              </a:cxn>
              <a:cxn ang="0">
                <a:pos x="csX4" y="csY4"/>
              </a:cxn>
              <a:cxn ang="0">
                <a:pos x="csX5" y="csY5"/>
              </a:cxn>
            </a:cxnLst>
            <a:rect l="l" t="t" r="r" b="b"/>
            <a:pathLst>
              <a:path w="5715000" h="11613007">
                <a:moveTo>
                  <a:pt x="574104" y="64"/>
                </a:moveTo>
                <a:lnTo>
                  <a:pt x="5715001" y="64"/>
                </a:lnTo>
                <a:lnTo>
                  <a:pt x="5715001" y="11613007"/>
                </a:lnTo>
                <a:lnTo>
                  <a:pt x="0" y="11613007"/>
                </a:lnTo>
                <a:lnTo>
                  <a:pt x="0" y="574104"/>
                </a:lnTo>
                <a:cubicBezTo>
                  <a:pt x="0" y="257239"/>
                  <a:pt x="257239" y="0"/>
                  <a:pt x="57410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2" name="Title 1">
            <a:extLst>
              <a:ext uri="{FF2B5EF4-FFF2-40B4-BE49-F238E27FC236}">
                <a16:creationId xmlns:a16="http://schemas.microsoft.com/office/drawing/2014/main" id="{62F93171-CFF2-BD9F-7F3D-1B55322BEFF6}"/>
              </a:ext>
            </a:extLst>
          </p:cNvPr>
          <p:cNvSpPr>
            <a:spLocks noGrp="1"/>
          </p:cNvSpPr>
          <p:nvPr>
            <p:ph type="title"/>
          </p:nvPr>
        </p:nvSpPr>
        <p:spPr>
          <a:xfrm>
            <a:off x="1212718" y="1038513"/>
            <a:ext cx="2595977" cy="4780974"/>
          </a:xfrm>
        </p:spPr>
        <p:txBody>
          <a:bodyPr anchor="t"/>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568DFB2D-50CA-1C11-0E17-C09294CE851F}"/>
              </a:ext>
            </a:extLst>
          </p:cNvPr>
          <p:cNvSpPr>
            <a:spLocks noGrp="1"/>
          </p:cNvSpPr>
          <p:nvPr>
            <p:ph idx="1"/>
          </p:nvPr>
        </p:nvSpPr>
        <p:spPr>
          <a:xfrm>
            <a:off x="4651657" y="1038513"/>
            <a:ext cx="6964018" cy="4780974"/>
          </a:xfrm>
        </p:spPr>
        <p:txBody>
          <a:bodyPr/>
          <a:lstStyle>
            <a:lvl1pPr>
              <a:defRPr sz="2000"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F2AD7F14-60BC-4CC9-744F-E01A39969BE5}"/>
              </a:ext>
            </a:extLst>
          </p:cNvPr>
          <p:cNvSpPr>
            <a:spLocks noGrp="1"/>
          </p:cNvSpPr>
          <p:nvPr>
            <p:ph type="sldNum" sz="quarter" idx="14"/>
          </p:nvPr>
        </p:nvSpPr>
        <p:spPr/>
        <p:txBody>
          <a:bodyPr/>
          <a:lstStyle>
            <a:lvl1pPr>
              <a:defRPr>
                <a:solidFill>
                  <a:schemeClr val="accent1"/>
                </a:solidFill>
              </a:defRPr>
            </a:lvl1pPr>
          </a:lstStyle>
          <a:p>
            <a:pPr>
              <a:defRPr/>
            </a:pPr>
            <a:fld id="{61DB99DD-A01D-0840-B95D-E6C823DDC4E1}" type="slidenum">
              <a:rPr lang="en-US" smtClean="0"/>
              <a:pPr>
                <a:defRPr/>
              </a:pPr>
              <a:t>‹#›</a:t>
            </a:fld>
            <a:endParaRPr lang="en-US"/>
          </a:p>
        </p:txBody>
      </p:sp>
      <p:sp>
        <p:nvSpPr>
          <p:cNvPr id="5" name="Rectangle 4">
            <a:extLst>
              <a:ext uri="{FF2B5EF4-FFF2-40B4-BE49-F238E27FC236}">
                <a16:creationId xmlns:a16="http://schemas.microsoft.com/office/drawing/2014/main" id="{085B673D-0328-06DA-0799-7E9A0AD2ED6E}"/>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886848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Bar A">
    <p:bg>
      <p:bgPr>
        <a:solidFill>
          <a:schemeClr val="bg1"/>
        </a:solidFill>
        <a:effectLst/>
      </p:bgPr>
    </p:bg>
    <p:spTree>
      <p:nvGrpSpPr>
        <p:cNvPr id="1" name=""/>
        <p:cNvGrpSpPr/>
        <p:nvPr/>
      </p:nvGrpSpPr>
      <p:grpSpPr>
        <a:xfrm>
          <a:off x="0" y="0"/>
          <a:ext cx="0" cy="0"/>
          <a:chOff x="0" y="0"/>
          <a:chExt cx="0" cy="0"/>
        </a:xfrm>
      </p:grpSpPr>
      <p:sp>
        <p:nvSpPr>
          <p:cNvPr id="26" name="Graphic 19">
            <a:extLst>
              <a:ext uri="{FF2B5EF4-FFF2-40B4-BE49-F238E27FC236}">
                <a16:creationId xmlns:a16="http://schemas.microsoft.com/office/drawing/2014/main" id="{4A392B9D-0B62-0B69-57AB-5193F915950C}"/>
              </a:ext>
            </a:extLst>
          </p:cNvPr>
          <p:cNvSpPr/>
          <p:nvPr/>
        </p:nvSpPr>
        <p:spPr>
          <a:xfrm>
            <a:off x="-1" y="0"/>
            <a:ext cx="12188825" cy="2058445"/>
          </a:xfrm>
          <a:custGeom>
            <a:avLst/>
            <a:gdLst>
              <a:gd name="csX0" fmla="*/ 0 w 12188825"/>
              <a:gd name="csY0" fmla="*/ 0 h 2058445"/>
              <a:gd name="csX1" fmla="*/ 0 w 12188825"/>
              <a:gd name="csY1" fmla="*/ 1574291 h 2058445"/>
              <a:gd name="csX2" fmla="*/ 11703177 w 12188825"/>
              <a:gd name="csY2" fmla="*/ 1574291 h 2058445"/>
              <a:gd name="csX3" fmla="*/ 12188825 w 12188825"/>
              <a:gd name="csY3" fmla="*/ 2058445 h 2058445"/>
              <a:gd name="csX4" fmla="*/ 12188825 w 12188825"/>
              <a:gd name="csY4" fmla="*/ 0 h 2058445"/>
              <a:gd name="csX5" fmla="*/ 0 w 12188825"/>
              <a:gd name="csY5" fmla="*/ 0 h 2058445"/>
            </a:gdLst>
            <a:ahLst/>
            <a:cxnLst>
              <a:cxn ang="0">
                <a:pos x="csX0" y="csY0"/>
              </a:cxn>
              <a:cxn ang="0">
                <a:pos x="csX1" y="csY1"/>
              </a:cxn>
              <a:cxn ang="0">
                <a:pos x="csX2" y="csY2"/>
              </a:cxn>
              <a:cxn ang="0">
                <a:pos x="csX3" y="csY3"/>
              </a:cxn>
              <a:cxn ang="0">
                <a:pos x="csX4" y="csY4"/>
              </a:cxn>
              <a:cxn ang="0">
                <a:pos x="csX5" y="csY5"/>
              </a:cxn>
            </a:cxnLst>
            <a:rect l="l" t="t" r="r" b="b"/>
            <a:pathLst>
              <a:path w="12188825" h="2058445">
                <a:moveTo>
                  <a:pt x="0" y="0"/>
                </a:moveTo>
                <a:lnTo>
                  <a:pt x="0" y="1574291"/>
                </a:lnTo>
                <a:lnTo>
                  <a:pt x="11703177" y="1574291"/>
                </a:lnTo>
                <a:cubicBezTo>
                  <a:pt x="11971394" y="1574291"/>
                  <a:pt x="12188825" y="1791053"/>
                  <a:pt x="12188825" y="2058445"/>
                </a:cubicBezTo>
                <a:lnTo>
                  <a:pt x="12188825" y="0"/>
                </a:lnTo>
                <a:lnTo>
                  <a:pt x="0" y="0"/>
                </a:lnTo>
                <a:close/>
              </a:path>
            </a:pathLst>
          </a:custGeom>
          <a:gradFill flip="none" rotWithShape="1">
            <a:gsLst>
              <a:gs pos="1000">
                <a:schemeClr val="accent1"/>
              </a:gs>
              <a:gs pos="100000">
                <a:schemeClr val="accent5"/>
              </a:gs>
            </a:gsLst>
            <a:lin ang="5400000" scaled="1"/>
            <a:tileRect/>
          </a:gradFill>
          <a:ln w="6345" cap="flat">
            <a:noFill/>
            <a:prstDash val="solid"/>
            <a:miter/>
          </a:ln>
        </p:spPr>
        <p:txBody>
          <a:bodyPr/>
          <a:lstStyle/>
          <a:p>
            <a:endParaRPr lang="en-US" b="0" i="0">
              <a:latin typeface="Avenir Next" panose="020B0503020202020204" pitchFamily="34" charset="0"/>
            </a:endParaRPr>
          </a:p>
        </p:txBody>
      </p:sp>
      <p:sp>
        <p:nvSpPr>
          <p:cNvPr id="11" name="Slide Number Placeholder 10">
            <a:extLst>
              <a:ext uri="{FF2B5EF4-FFF2-40B4-BE49-F238E27FC236}">
                <a16:creationId xmlns:a16="http://schemas.microsoft.com/office/drawing/2014/main" id="{7A493BE9-D1D4-27E4-B6E0-ED16A724CC3A}"/>
              </a:ext>
            </a:extLst>
          </p:cNvPr>
          <p:cNvSpPr>
            <a:spLocks noGrp="1"/>
          </p:cNvSpPr>
          <p:nvPr>
            <p:ph type="sldNum" sz="quarter" idx="10"/>
          </p:nvPr>
        </p:nvSpPr>
        <p:spPr/>
        <p:txBody>
          <a:bodyPr/>
          <a:lstStyle/>
          <a:p>
            <a:pPr>
              <a:defRPr/>
            </a:pPr>
            <a:fld id="{61DB99DD-A01D-0840-B95D-E6C823DDC4E1}" type="slidenum">
              <a:rPr lang="en-US" smtClean="0"/>
              <a:pPr>
                <a:defRPr/>
              </a:pPr>
              <a:t>‹#›</a:t>
            </a:fld>
            <a:endParaRPr lang="en-US" sz="700"/>
          </a:p>
        </p:txBody>
      </p:sp>
      <p:sp>
        <p:nvSpPr>
          <p:cNvPr id="14" name="Content Placeholder 2">
            <a:extLst>
              <a:ext uri="{FF2B5EF4-FFF2-40B4-BE49-F238E27FC236}">
                <a16:creationId xmlns:a16="http://schemas.microsoft.com/office/drawing/2014/main" id="{A28F7842-CE30-3CDC-F212-5CA787EE8F1F}"/>
              </a:ext>
            </a:extLst>
          </p:cNvPr>
          <p:cNvSpPr>
            <a:spLocks noGrp="1"/>
          </p:cNvSpPr>
          <p:nvPr>
            <p:ph idx="1"/>
          </p:nvPr>
        </p:nvSpPr>
        <p:spPr>
          <a:xfrm>
            <a:off x="609600" y="2070339"/>
            <a:ext cx="10970287" cy="4170123"/>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Graphic 21">
            <a:extLst>
              <a:ext uri="{FF2B5EF4-FFF2-40B4-BE49-F238E27FC236}">
                <a16:creationId xmlns:a16="http://schemas.microsoft.com/office/drawing/2014/main" id="{7145CC21-46A6-12B3-905F-8EE9BF67FD1E}"/>
              </a:ext>
            </a:extLst>
          </p:cNvPr>
          <p:cNvPicPr>
            <a:picLocks noChangeAspect="1"/>
          </p:cNvPicPr>
          <p:nvPr userDrawn="1"/>
        </p:nvPicPr>
        <p:blipFill>
          <a:blip>
            <a:extLst>
              <a:ext uri="{96DAC541-7B7A-43D3-8B79-37D633B846F1}">
                <asvg:svgBlip xmlns:asvg="http://schemas.microsoft.com/office/drawing/2016/SVG/main" r:embed="rId2"/>
              </a:ext>
            </a:extLst>
          </a:blip>
          <a:srcRect l="2218" t="72270"/>
          <a:stretch>
            <a:fillRect/>
          </a:stretch>
        </p:blipFill>
        <p:spPr>
          <a:xfrm rot="10800000">
            <a:off x="8514300" y="271145"/>
            <a:ext cx="4571551" cy="1296448"/>
          </a:xfrm>
          <a:prstGeom prst="rect">
            <a:avLst/>
          </a:prstGeom>
        </p:spPr>
      </p:pic>
      <p:pic>
        <p:nvPicPr>
          <p:cNvPr id="24" name="Graphic 23">
            <a:extLst>
              <a:ext uri="{FF2B5EF4-FFF2-40B4-BE49-F238E27FC236}">
                <a16:creationId xmlns:a16="http://schemas.microsoft.com/office/drawing/2014/main" id="{2FA9AB19-E737-54A2-DC0C-14AD830CFF12}"/>
              </a:ext>
            </a:extLst>
          </p:cNvPr>
          <p:cNvPicPr>
            <a:picLocks noChangeAspect="1"/>
          </p:cNvPicPr>
          <p:nvPr userDrawn="1"/>
        </p:nvPicPr>
        <p:blipFill>
          <a:blip>
            <a:extLst>
              <a:ext uri="{96DAC541-7B7A-43D3-8B79-37D633B846F1}">
                <asvg:svgBlip xmlns:asvg="http://schemas.microsoft.com/office/drawing/2016/SVG/main" r:embed="rId3"/>
              </a:ext>
            </a:extLst>
          </a:blip>
          <a:srcRect l="23296" t="10427" b="48553"/>
          <a:stretch>
            <a:fillRect/>
          </a:stretch>
        </p:blipFill>
        <p:spPr>
          <a:xfrm rot="10800000">
            <a:off x="9235284" y="-2"/>
            <a:ext cx="2953539" cy="1579489"/>
          </a:xfrm>
          <a:prstGeom prst="rect">
            <a:avLst/>
          </a:prstGeom>
        </p:spPr>
      </p:pic>
      <p:pic>
        <p:nvPicPr>
          <p:cNvPr id="25" name="Graphic 24">
            <a:extLst>
              <a:ext uri="{FF2B5EF4-FFF2-40B4-BE49-F238E27FC236}">
                <a16:creationId xmlns:a16="http://schemas.microsoft.com/office/drawing/2014/main" id="{5F034572-2CDC-43BF-9D58-4CF616112B20}"/>
              </a:ext>
            </a:extLst>
          </p:cNvPr>
          <p:cNvPicPr>
            <a:picLocks noChangeAspect="1"/>
          </p:cNvPicPr>
          <p:nvPr userDrawn="1"/>
        </p:nvPicPr>
        <p:blipFill>
          <a:blip>
            <a:extLst>
              <a:ext uri="{96DAC541-7B7A-43D3-8B79-37D633B846F1}">
                <asvg:svgBlip xmlns:asvg="http://schemas.microsoft.com/office/drawing/2016/SVG/main" r:embed="rId4"/>
              </a:ext>
            </a:extLst>
          </a:blip>
          <a:srcRect l="64160" r="2310"/>
          <a:stretch>
            <a:fillRect/>
          </a:stretch>
        </p:blipFill>
        <p:spPr>
          <a:xfrm rot="5400000">
            <a:off x="7855488" y="-1553820"/>
            <a:ext cx="1567596" cy="4675238"/>
          </a:xfrm>
          <a:prstGeom prst="rect">
            <a:avLst/>
          </a:prstGeom>
        </p:spPr>
      </p:pic>
      <p:sp>
        <p:nvSpPr>
          <p:cNvPr id="10" name="Title 9">
            <a:extLst>
              <a:ext uri="{FF2B5EF4-FFF2-40B4-BE49-F238E27FC236}">
                <a16:creationId xmlns:a16="http://schemas.microsoft.com/office/drawing/2014/main" id="{4087962F-C034-4056-13FD-3DBDC837964A}"/>
              </a:ext>
            </a:extLst>
          </p:cNvPr>
          <p:cNvSpPr>
            <a:spLocks noGrp="1"/>
          </p:cNvSpPr>
          <p:nvPr>
            <p:ph type="title"/>
          </p:nvPr>
        </p:nvSpPr>
        <p:spPr>
          <a:xfrm>
            <a:off x="612113" y="419100"/>
            <a:ext cx="10967773" cy="1097280"/>
          </a:xfrm>
        </p:spPr>
        <p:txBody>
          <a:bodyPr/>
          <a:lstStyle>
            <a:lvl1pPr>
              <a:defRPr>
                <a:solidFill>
                  <a:schemeClr val="bg1"/>
                </a:solidFill>
              </a:defRPr>
            </a:lvl1pPr>
          </a:lstStyle>
          <a:p>
            <a:r>
              <a:rPr lang="en-US"/>
              <a:t>Click to edit Master title style</a:t>
            </a:r>
          </a:p>
        </p:txBody>
      </p:sp>
      <p:sp>
        <p:nvSpPr>
          <p:cNvPr id="13" name="Subtitle 2">
            <a:extLst>
              <a:ext uri="{FF2B5EF4-FFF2-40B4-BE49-F238E27FC236}">
                <a16:creationId xmlns:a16="http://schemas.microsoft.com/office/drawing/2014/main" id="{8FA76F98-83C5-128F-DF80-3571FD640DE3}"/>
              </a:ext>
            </a:extLst>
          </p:cNvPr>
          <p:cNvSpPr>
            <a:spLocks noGrp="1"/>
          </p:cNvSpPr>
          <p:nvPr>
            <p:ph type="subTitle" idx="13" hasCustomPrompt="1"/>
          </p:nvPr>
        </p:nvSpPr>
        <p:spPr>
          <a:xfrm>
            <a:off x="609600" y="914278"/>
            <a:ext cx="10967773" cy="635168"/>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53377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Bar B">
    <p:bg>
      <p:bgPr>
        <a:solidFill>
          <a:schemeClr val="bg1"/>
        </a:solidFill>
        <a:effectLst/>
      </p:bgPr>
    </p:bg>
    <p:spTree>
      <p:nvGrpSpPr>
        <p:cNvPr id="1" name=""/>
        <p:cNvGrpSpPr/>
        <p:nvPr/>
      </p:nvGrpSpPr>
      <p:grpSpPr>
        <a:xfrm>
          <a:off x="0" y="0"/>
          <a:ext cx="0" cy="0"/>
          <a:chOff x="0" y="0"/>
          <a:chExt cx="0" cy="0"/>
        </a:xfrm>
      </p:grpSpPr>
      <p:sp>
        <p:nvSpPr>
          <p:cNvPr id="26" name="Graphic 19">
            <a:extLst>
              <a:ext uri="{FF2B5EF4-FFF2-40B4-BE49-F238E27FC236}">
                <a16:creationId xmlns:a16="http://schemas.microsoft.com/office/drawing/2014/main" id="{4A392B9D-0B62-0B69-57AB-5193F915950C}"/>
              </a:ext>
            </a:extLst>
          </p:cNvPr>
          <p:cNvSpPr/>
          <p:nvPr/>
        </p:nvSpPr>
        <p:spPr>
          <a:xfrm>
            <a:off x="-1" y="0"/>
            <a:ext cx="12188825" cy="2058445"/>
          </a:xfrm>
          <a:custGeom>
            <a:avLst/>
            <a:gdLst>
              <a:gd name="csX0" fmla="*/ 0 w 12188825"/>
              <a:gd name="csY0" fmla="*/ 0 h 2058445"/>
              <a:gd name="csX1" fmla="*/ 0 w 12188825"/>
              <a:gd name="csY1" fmla="*/ 1574291 h 2058445"/>
              <a:gd name="csX2" fmla="*/ 11703177 w 12188825"/>
              <a:gd name="csY2" fmla="*/ 1574291 h 2058445"/>
              <a:gd name="csX3" fmla="*/ 12188825 w 12188825"/>
              <a:gd name="csY3" fmla="*/ 2058445 h 2058445"/>
              <a:gd name="csX4" fmla="*/ 12188825 w 12188825"/>
              <a:gd name="csY4" fmla="*/ 0 h 2058445"/>
              <a:gd name="csX5" fmla="*/ 0 w 12188825"/>
              <a:gd name="csY5" fmla="*/ 0 h 2058445"/>
            </a:gdLst>
            <a:ahLst/>
            <a:cxnLst>
              <a:cxn ang="0">
                <a:pos x="csX0" y="csY0"/>
              </a:cxn>
              <a:cxn ang="0">
                <a:pos x="csX1" y="csY1"/>
              </a:cxn>
              <a:cxn ang="0">
                <a:pos x="csX2" y="csY2"/>
              </a:cxn>
              <a:cxn ang="0">
                <a:pos x="csX3" y="csY3"/>
              </a:cxn>
              <a:cxn ang="0">
                <a:pos x="csX4" y="csY4"/>
              </a:cxn>
              <a:cxn ang="0">
                <a:pos x="csX5" y="csY5"/>
              </a:cxn>
            </a:cxnLst>
            <a:rect l="l" t="t" r="r" b="b"/>
            <a:pathLst>
              <a:path w="12188825" h="2058445">
                <a:moveTo>
                  <a:pt x="0" y="0"/>
                </a:moveTo>
                <a:lnTo>
                  <a:pt x="0" y="1574291"/>
                </a:lnTo>
                <a:lnTo>
                  <a:pt x="11703177" y="1574291"/>
                </a:lnTo>
                <a:cubicBezTo>
                  <a:pt x="11971394" y="1574291"/>
                  <a:pt x="12188825" y="1791053"/>
                  <a:pt x="12188825" y="2058445"/>
                </a:cubicBezTo>
                <a:lnTo>
                  <a:pt x="12188825" y="0"/>
                </a:lnTo>
                <a:lnTo>
                  <a:pt x="0" y="0"/>
                </a:lnTo>
                <a:close/>
              </a:path>
            </a:pathLst>
          </a:custGeom>
          <a:gradFill flip="none" rotWithShape="1">
            <a:gsLst>
              <a:gs pos="1000">
                <a:schemeClr val="accent2">
                  <a:lumMod val="60000"/>
                  <a:lumOff val="40000"/>
                </a:schemeClr>
              </a:gs>
              <a:gs pos="100000">
                <a:schemeClr val="accent2">
                  <a:lumMod val="60000"/>
                  <a:lumOff val="40000"/>
                </a:schemeClr>
              </a:gs>
            </a:gsLst>
            <a:lin ang="2700000" scaled="1"/>
            <a:tileRect/>
          </a:gradFill>
          <a:ln w="6345" cap="flat">
            <a:noFill/>
            <a:prstDash val="solid"/>
            <a:miter/>
          </a:ln>
        </p:spPr>
        <p:txBody>
          <a:bodyPr/>
          <a:lstStyle/>
          <a:p>
            <a:endParaRPr lang="en-US" b="0" i="0">
              <a:latin typeface="Avenir Next" panose="020B0503020202020204" pitchFamily="34" charset="0"/>
            </a:endParaRPr>
          </a:p>
        </p:txBody>
      </p:sp>
      <p:sp>
        <p:nvSpPr>
          <p:cNvPr id="11" name="Slide Number Placeholder 10">
            <a:extLst>
              <a:ext uri="{FF2B5EF4-FFF2-40B4-BE49-F238E27FC236}">
                <a16:creationId xmlns:a16="http://schemas.microsoft.com/office/drawing/2014/main" id="{7A493BE9-D1D4-27E4-B6E0-ED16A724CC3A}"/>
              </a:ext>
            </a:extLst>
          </p:cNvPr>
          <p:cNvSpPr>
            <a:spLocks noGrp="1"/>
          </p:cNvSpPr>
          <p:nvPr>
            <p:ph type="sldNum" sz="quarter" idx="10"/>
          </p:nvPr>
        </p:nvSpPr>
        <p:spPr/>
        <p:txBody>
          <a:bodyPr/>
          <a:lstStyle/>
          <a:p>
            <a:pPr>
              <a:defRPr/>
            </a:pPr>
            <a:fld id="{61DB99DD-A01D-0840-B95D-E6C823DDC4E1}" type="slidenum">
              <a:rPr lang="en-US" smtClean="0"/>
              <a:pPr>
                <a:defRPr/>
              </a:pPr>
              <a:t>‹#›</a:t>
            </a:fld>
            <a:endParaRPr lang="en-US" sz="700"/>
          </a:p>
        </p:txBody>
      </p:sp>
      <p:sp>
        <p:nvSpPr>
          <p:cNvPr id="14" name="Content Placeholder 2">
            <a:extLst>
              <a:ext uri="{FF2B5EF4-FFF2-40B4-BE49-F238E27FC236}">
                <a16:creationId xmlns:a16="http://schemas.microsoft.com/office/drawing/2014/main" id="{A28F7842-CE30-3CDC-F212-5CA787EE8F1F}"/>
              </a:ext>
            </a:extLst>
          </p:cNvPr>
          <p:cNvSpPr>
            <a:spLocks noGrp="1"/>
          </p:cNvSpPr>
          <p:nvPr>
            <p:ph idx="1"/>
          </p:nvPr>
        </p:nvSpPr>
        <p:spPr>
          <a:xfrm>
            <a:off x="609600" y="2070339"/>
            <a:ext cx="10970287" cy="4170123"/>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Graphic 21">
            <a:extLst>
              <a:ext uri="{FF2B5EF4-FFF2-40B4-BE49-F238E27FC236}">
                <a16:creationId xmlns:a16="http://schemas.microsoft.com/office/drawing/2014/main" id="{7145CC21-46A6-12B3-905F-8EE9BF67FD1E}"/>
              </a:ext>
            </a:extLst>
          </p:cNvPr>
          <p:cNvPicPr>
            <a:picLocks noChangeAspect="1"/>
          </p:cNvPicPr>
          <p:nvPr userDrawn="1"/>
        </p:nvPicPr>
        <p:blipFill>
          <a:blip>
            <a:extLst>
              <a:ext uri="{96DAC541-7B7A-43D3-8B79-37D633B846F1}">
                <asvg:svgBlip xmlns:asvg="http://schemas.microsoft.com/office/drawing/2016/SVG/main" r:embed="rId2"/>
              </a:ext>
            </a:extLst>
          </a:blip>
          <a:srcRect l="2218" t="72270"/>
          <a:stretch>
            <a:fillRect/>
          </a:stretch>
        </p:blipFill>
        <p:spPr>
          <a:xfrm rot="10800000">
            <a:off x="8514300" y="271145"/>
            <a:ext cx="4571551" cy="1296448"/>
          </a:xfrm>
          <a:prstGeom prst="rect">
            <a:avLst/>
          </a:prstGeom>
        </p:spPr>
      </p:pic>
      <p:pic>
        <p:nvPicPr>
          <p:cNvPr id="24" name="Graphic 23">
            <a:extLst>
              <a:ext uri="{FF2B5EF4-FFF2-40B4-BE49-F238E27FC236}">
                <a16:creationId xmlns:a16="http://schemas.microsoft.com/office/drawing/2014/main" id="{2FA9AB19-E737-54A2-DC0C-14AD830CFF12}"/>
              </a:ext>
            </a:extLst>
          </p:cNvPr>
          <p:cNvPicPr>
            <a:picLocks noChangeAspect="1"/>
          </p:cNvPicPr>
          <p:nvPr userDrawn="1"/>
        </p:nvPicPr>
        <p:blipFill>
          <a:blip>
            <a:extLst>
              <a:ext uri="{96DAC541-7B7A-43D3-8B79-37D633B846F1}">
                <asvg:svgBlip xmlns:asvg="http://schemas.microsoft.com/office/drawing/2016/SVG/main" r:embed="rId2"/>
              </a:ext>
            </a:extLst>
          </a:blip>
          <a:srcRect l="23296" t="10427" b="48553"/>
          <a:stretch>
            <a:fillRect/>
          </a:stretch>
        </p:blipFill>
        <p:spPr>
          <a:xfrm rot="10800000">
            <a:off x="9235284" y="-2"/>
            <a:ext cx="2953539" cy="1579489"/>
          </a:xfrm>
          <a:prstGeom prst="rect">
            <a:avLst/>
          </a:prstGeom>
        </p:spPr>
      </p:pic>
      <p:pic>
        <p:nvPicPr>
          <p:cNvPr id="25" name="Graphic 24">
            <a:extLst>
              <a:ext uri="{FF2B5EF4-FFF2-40B4-BE49-F238E27FC236}">
                <a16:creationId xmlns:a16="http://schemas.microsoft.com/office/drawing/2014/main" id="{5F034572-2CDC-43BF-9D58-4CF616112B20}"/>
              </a:ext>
            </a:extLst>
          </p:cNvPr>
          <p:cNvPicPr>
            <a:picLocks noChangeAspect="1"/>
          </p:cNvPicPr>
          <p:nvPr userDrawn="1"/>
        </p:nvPicPr>
        <p:blipFill>
          <a:blip>
            <a:extLst>
              <a:ext uri="{96DAC541-7B7A-43D3-8B79-37D633B846F1}">
                <asvg:svgBlip xmlns:asvg="http://schemas.microsoft.com/office/drawing/2016/SVG/main" r:embed="rId2"/>
              </a:ext>
            </a:extLst>
          </a:blip>
          <a:srcRect l="64160" r="2310"/>
          <a:stretch>
            <a:fillRect/>
          </a:stretch>
        </p:blipFill>
        <p:spPr>
          <a:xfrm rot="5400000">
            <a:off x="7855488" y="-1553820"/>
            <a:ext cx="1567596" cy="4675238"/>
          </a:xfrm>
          <a:prstGeom prst="rect">
            <a:avLst/>
          </a:prstGeom>
        </p:spPr>
      </p:pic>
      <p:sp>
        <p:nvSpPr>
          <p:cNvPr id="10" name="Title 9">
            <a:extLst>
              <a:ext uri="{FF2B5EF4-FFF2-40B4-BE49-F238E27FC236}">
                <a16:creationId xmlns:a16="http://schemas.microsoft.com/office/drawing/2014/main" id="{4087962F-C034-4056-13FD-3DBDC837964A}"/>
              </a:ext>
            </a:extLst>
          </p:cNvPr>
          <p:cNvSpPr>
            <a:spLocks noGrp="1"/>
          </p:cNvSpPr>
          <p:nvPr>
            <p:ph type="title"/>
          </p:nvPr>
        </p:nvSpPr>
        <p:spPr>
          <a:xfrm>
            <a:off x="612113" y="419100"/>
            <a:ext cx="10967773" cy="1097280"/>
          </a:xfrm>
        </p:spPr>
        <p:txBody>
          <a:bodyPr/>
          <a:lstStyle>
            <a:lvl1pPr>
              <a:defRPr>
                <a:solidFill>
                  <a:schemeClr val="accent1"/>
                </a:solidFill>
              </a:defRPr>
            </a:lvl1pPr>
          </a:lstStyle>
          <a:p>
            <a:r>
              <a:rPr lang="en-US"/>
              <a:t>Click to edit Master title style</a:t>
            </a:r>
          </a:p>
        </p:txBody>
      </p:sp>
      <p:sp>
        <p:nvSpPr>
          <p:cNvPr id="13" name="Subtitle 2">
            <a:extLst>
              <a:ext uri="{FF2B5EF4-FFF2-40B4-BE49-F238E27FC236}">
                <a16:creationId xmlns:a16="http://schemas.microsoft.com/office/drawing/2014/main" id="{8FA76F98-83C5-128F-DF80-3571FD640DE3}"/>
              </a:ext>
            </a:extLst>
          </p:cNvPr>
          <p:cNvSpPr>
            <a:spLocks noGrp="1"/>
          </p:cNvSpPr>
          <p:nvPr>
            <p:ph type="subTitle" idx="13" hasCustomPrompt="1"/>
          </p:nvPr>
        </p:nvSpPr>
        <p:spPr>
          <a:xfrm>
            <a:off x="609600" y="914278"/>
            <a:ext cx="10967773"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02560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Bar C">
    <p:bg>
      <p:bgPr>
        <a:solidFill>
          <a:schemeClr val="bg1"/>
        </a:solidFill>
        <a:effectLst/>
      </p:bgPr>
    </p:bg>
    <p:spTree>
      <p:nvGrpSpPr>
        <p:cNvPr id="1" name=""/>
        <p:cNvGrpSpPr/>
        <p:nvPr/>
      </p:nvGrpSpPr>
      <p:grpSpPr>
        <a:xfrm>
          <a:off x="0" y="0"/>
          <a:ext cx="0" cy="0"/>
          <a:chOff x="0" y="0"/>
          <a:chExt cx="0" cy="0"/>
        </a:xfrm>
      </p:grpSpPr>
      <p:sp>
        <p:nvSpPr>
          <p:cNvPr id="26" name="Graphic 19">
            <a:extLst>
              <a:ext uri="{FF2B5EF4-FFF2-40B4-BE49-F238E27FC236}">
                <a16:creationId xmlns:a16="http://schemas.microsoft.com/office/drawing/2014/main" id="{4A392B9D-0B62-0B69-57AB-5193F915950C}"/>
              </a:ext>
            </a:extLst>
          </p:cNvPr>
          <p:cNvSpPr/>
          <p:nvPr/>
        </p:nvSpPr>
        <p:spPr>
          <a:xfrm>
            <a:off x="-1" y="0"/>
            <a:ext cx="12188825" cy="2058445"/>
          </a:xfrm>
          <a:custGeom>
            <a:avLst/>
            <a:gdLst>
              <a:gd name="csX0" fmla="*/ 0 w 12188825"/>
              <a:gd name="csY0" fmla="*/ 0 h 2058445"/>
              <a:gd name="csX1" fmla="*/ 0 w 12188825"/>
              <a:gd name="csY1" fmla="*/ 1574291 h 2058445"/>
              <a:gd name="csX2" fmla="*/ 11703177 w 12188825"/>
              <a:gd name="csY2" fmla="*/ 1574291 h 2058445"/>
              <a:gd name="csX3" fmla="*/ 12188825 w 12188825"/>
              <a:gd name="csY3" fmla="*/ 2058445 h 2058445"/>
              <a:gd name="csX4" fmla="*/ 12188825 w 12188825"/>
              <a:gd name="csY4" fmla="*/ 0 h 2058445"/>
              <a:gd name="csX5" fmla="*/ 0 w 12188825"/>
              <a:gd name="csY5" fmla="*/ 0 h 2058445"/>
            </a:gdLst>
            <a:ahLst/>
            <a:cxnLst>
              <a:cxn ang="0">
                <a:pos x="csX0" y="csY0"/>
              </a:cxn>
              <a:cxn ang="0">
                <a:pos x="csX1" y="csY1"/>
              </a:cxn>
              <a:cxn ang="0">
                <a:pos x="csX2" y="csY2"/>
              </a:cxn>
              <a:cxn ang="0">
                <a:pos x="csX3" y="csY3"/>
              </a:cxn>
              <a:cxn ang="0">
                <a:pos x="csX4" y="csY4"/>
              </a:cxn>
              <a:cxn ang="0">
                <a:pos x="csX5" y="csY5"/>
              </a:cxn>
            </a:cxnLst>
            <a:rect l="l" t="t" r="r" b="b"/>
            <a:pathLst>
              <a:path w="12188825" h="2058445">
                <a:moveTo>
                  <a:pt x="0" y="0"/>
                </a:moveTo>
                <a:lnTo>
                  <a:pt x="0" y="1574291"/>
                </a:lnTo>
                <a:lnTo>
                  <a:pt x="11703177" y="1574291"/>
                </a:lnTo>
                <a:cubicBezTo>
                  <a:pt x="11971394" y="1574291"/>
                  <a:pt x="12188825" y="1791053"/>
                  <a:pt x="12188825" y="2058445"/>
                </a:cubicBezTo>
                <a:lnTo>
                  <a:pt x="12188825" y="0"/>
                </a:lnTo>
                <a:lnTo>
                  <a:pt x="0" y="0"/>
                </a:lnTo>
                <a:close/>
              </a:path>
            </a:pathLst>
          </a:custGeom>
          <a:gradFill flip="none" rotWithShape="1">
            <a:gsLst>
              <a:gs pos="1000">
                <a:schemeClr val="accent3">
                  <a:lumMod val="20000"/>
                  <a:lumOff val="80000"/>
                </a:schemeClr>
              </a:gs>
              <a:gs pos="100000">
                <a:schemeClr val="accent3">
                  <a:lumMod val="60000"/>
                  <a:lumOff val="40000"/>
                </a:schemeClr>
              </a:gs>
            </a:gsLst>
            <a:lin ang="2700000" scaled="1"/>
            <a:tileRect/>
          </a:gradFill>
          <a:ln w="6345" cap="flat">
            <a:noFill/>
            <a:prstDash val="solid"/>
            <a:miter/>
          </a:ln>
        </p:spPr>
        <p:txBody>
          <a:bodyPr/>
          <a:lstStyle/>
          <a:p>
            <a:endParaRPr lang="en-US" b="0" i="0">
              <a:latin typeface="Avenir Next" panose="020B0503020202020204" pitchFamily="34" charset="0"/>
            </a:endParaRPr>
          </a:p>
        </p:txBody>
      </p:sp>
      <p:sp>
        <p:nvSpPr>
          <p:cNvPr id="11" name="Slide Number Placeholder 10">
            <a:extLst>
              <a:ext uri="{FF2B5EF4-FFF2-40B4-BE49-F238E27FC236}">
                <a16:creationId xmlns:a16="http://schemas.microsoft.com/office/drawing/2014/main" id="{7A493BE9-D1D4-27E4-B6E0-ED16A724CC3A}"/>
              </a:ext>
            </a:extLst>
          </p:cNvPr>
          <p:cNvSpPr>
            <a:spLocks noGrp="1"/>
          </p:cNvSpPr>
          <p:nvPr>
            <p:ph type="sldNum" sz="quarter" idx="10"/>
          </p:nvPr>
        </p:nvSpPr>
        <p:spPr/>
        <p:txBody>
          <a:bodyPr/>
          <a:lstStyle/>
          <a:p>
            <a:pPr>
              <a:defRPr/>
            </a:pPr>
            <a:fld id="{61DB99DD-A01D-0840-B95D-E6C823DDC4E1}" type="slidenum">
              <a:rPr lang="en-US" smtClean="0"/>
              <a:pPr>
                <a:defRPr/>
              </a:pPr>
              <a:t>‹#›</a:t>
            </a:fld>
            <a:endParaRPr lang="en-US" sz="700"/>
          </a:p>
        </p:txBody>
      </p:sp>
      <p:sp>
        <p:nvSpPr>
          <p:cNvPr id="14" name="Content Placeholder 2">
            <a:extLst>
              <a:ext uri="{FF2B5EF4-FFF2-40B4-BE49-F238E27FC236}">
                <a16:creationId xmlns:a16="http://schemas.microsoft.com/office/drawing/2014/main" id="{A28F7842-CE30-3CDC-F212-5CA787EE8F1F}"/>
              </a:ext>
            </a:extLst>
          </p:cNvPr>
          <p:cNvSpPr>
            <a:spLocks noGrp="1"/>
          </p:cNvSpPr>
          <p:nvPr>
            <p:ph idx="1"/>
          </p:nvPr>
        </p:nvSpPr>
        <p:spPr>
          <a:xfrm>
            <a:off x="609600" y="2070339"/>
            <a:ext cx="10970287" cy="4170123"/>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Graphic 21">
            <a:extLst>
              <a:ext uri="{FF2B5EF4-FFF2-40B4-BE49-F238E27FC236}">
                <a16:creationId xmlns:a16="http://schemas.microsoft.com/office/drawing/2014/main" id="{7145CC21-46A6-12B3-905F-8EE9BF67FD1E}"/>
              </a:ext>
            </a:extLst>
          </p:cNvPr>
          <p:cNvPicPr>
            <a:picLocks noChangeAspect="1"/>
          </p:cNvPicPr>
          <p:nvPr userDrawn="1"/>
        </p:nvPicPr>
        <p:blipFill>
          <a:blip>
            <a:extLst>
              <a:ext uri="{96DAC541-7B7A-43D3-8B79-37D633B846F1}">
                <asvg:svgBlip xmlns:asvg="http://schemas.microsoft.com/office/drawing/2016/SVG/main" r:embed="rId2"/>
              </a:ext>
            </a:extLst>
          </a:blip>
          <a:srcRect l="2218" t="72270"/>
          <a:stretch>
            <a:fillRect/>
          </a:stretch>
        </p:blipFill>
        <p:spPr>
          <a:xfrm rot="10800000">
            <a:off x="8514300" y="271145"/>
            <a:ext cx="4571551" cy="1296448"/>
          </a:xfrm>
          <a:prstGeom prst="rect">
            <a:avLst/>
          </a:prstGeom>
        </p:spPr>
      </p:pic>
      <p:pic>
        <p:nvPicPr>
          <p:cNvPr id="24" name="Graphic 23">
            <a:extLst>
              <a:ext uri="{FF2B5EF4-FFF2-40B4-BE49-F238E27FC236}">
                <a16:creationId xmlns:a16="http://schemas.microsoft.com/office/drawing/2014/main" id="{2FA9AB19-E737-54A2-DC0C-14AD830CFF12}"/>
              </a:ext>
            </a:extLst>
          </p:cNvPr>
          <p:cNvPicPr>
            <a:picLocks noChangeAspect="1"/>
          </p:cNvPicPr>
          <p:nvPr userDrawn="1"/>
        </p:nvPicPr>
        <p:blipFill>
          <a:blip>
            <a:extLst>
              <a:ext uri="{96DAC541-7B7A-43D3-8B79-37D633B846F1}">
                <asvg:svgBlip xmlns:asvg="http://schemas.microsoft.com/office/drawing/2016/SVG/main" r:embed="rId2"/>
              </a:ext>
            </a:extLst>
          </a:blip>
          <a:srcRect l="23296" t="10427" b="48553"/>
          <a:stretch>
            <a:fillRect/>
          </a:stretch>
        </p:blipFill>
        <p:spPr>
          <a:xfrm rot="10800000">
            <a:off x="9235284" y="-2"/>
            <a:ext cx="2953539" cy="1579489"/>
          </a:xfrm>
          <a:prstGeom prst="rect">
            <a:avLst/>
          </a:prstGeom>
        </p:spPr>
      </p:pic>
      <p:pic>
        <p:nvPicPr>
          <p:cNvPr id="25" name="Graphic 24">
            <a:extLst>
              <a:ext uri="{FF2B5EF4-FFF2-40B4-BE49-F238E27FC236}">
                <a16:creationId xmlns:a16="http://schemas.microsoft.com/office/drawing/2014/main" id="{5F034572-2CDC-43BF-9D58-4CF616112B20}"/>
              </a:ext>
            </a:extLst>
          </p:cNvPr>
          <p:cNvPicPr>
            <a:picLocks noChangeAspect="1"/>
          </p:cNvPicPr>
          <p:nvPr userDrawn="1"/>
        </p:nvPicPr>
        <p:blipFill>
          <a:blip>
            <a:extLst>
              <a:ext uri="{96DAC541-7B7A-43D3-8B79-37D633B846F1}">
                <asvg:svgBlip xmlns:asvg="http://schemas.microsoft.com/office/drawing/2016/SVG/main" r:embed="rId2"/>
              </a:ext>
            </a:extLst>
          </a:blip>
          <a:srcRect l="64160" r="2310"/>
          <a:stretch>
            <a:fillRect/>
          </a:stretch>
        </p:blipFill>
        <p:spPr>
          <a:xfrm rot="5400000">
            <a:off x="7855488" y="-1553820"/>
            <a:ext cx="1567596" cy="4675238"/>
          </a:xfrm>
          <a:prstGeom prst="rect">
            <a:avLst/>
          </a:prstGeom>
        </p:spPr>
      </p:pic>
      <p:sp>
        <p:nvSpPr>
          <p:cNvPr id="10" name="Title 9">
            <a:extLst>
              <a:ext uri="{FF2B5EF4-FFF2-40B4-BE49-F238E27FC236}">
                <a16:creationId xmlns:a16="http://schemas.microsoft.com/office/drawing/2014/main" id="{4087962F-C034-4056-13FD-3DBDC837964A}"/>
              </a:ext>
            </a:extLst>
          </p:cNvPr>
          <p:cNvSpPr>
            <a:spLocks noGrp="1"/>
          </p:cNvSpPr>
          <p:nvPr>
            <p:ph type="title"/>
          </p:nvPr>
        </p:nvSpPr>
        <p:spPr>
          <a:xfrm>
            <a:off x="612113" y="419100"/>
            <a:ext cx="10967773" cy="1097280"/>
          </a:xfrm>
        </p:spPr>
        <p:txBody>
          <a:bodyPr/>
          <a:lstStyle>
            <a:lvl1pPr>
              <a:defRPr>
                <a:solidFill>
                  <a:schemeClr val="accent1"/>
                </a:solidFill>
              </a:defRPr>
            </a:lvl1pPr>
          </a:lstStyle>
          <a:p>
            <a:r>
              <a:rPr lang="en-US"/>
              <a:t>Click to edit Master title style</a:t>
            </a:r>
          </a:p>
        </p:txBody>
      </p:sp>
      <p:sp>
        <p:nvSpPr>
          <p:cNvPr id="13" name="Subtitle 2">
            <a:extLst>
              <a:ext uri="{FF2B5EF4-FFF2-40B4-BE49-F238E27FC236}">
                <a16:creationId xmlns:a16="http://schemas.microsoft.com/office/drawing/2014/main" id="{8FA76F98-83C5-128F-DF80-3571FD640DE3}"/>
              </a:ext>
            </a:extLst>
          </p:cNvPr>
          <p:cNvSpPr>
            <a:spLocks noGrp="1"/>
          </p:cNvSpPr>
          <p:nvPr>
            <p:ph type="subTitle" idx="13" hasCustomPrompt="1"/>
          </p:nvPr>
        </p:nvSpPr>
        <p:spPr>
          <a:xfrm>
            <a:off x="609600" y="914278"/>
            <a:ext cx="10967773"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40710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A Aqua">
    <p:bg>
      <p:bgPr>
        <a:solidFill>
          <a:schemeClr val="bg1"/>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83F4CCCC-400E-D05E-3BE4-201EF0A92CD4}"/>
              </a:ext>
            </a:extLst>
          </p:cNvPr>
          <p:cNvSpPr/>
          <p:nvPr/>
        </p:nvSpPr>
        <p:spPr>
          <a:xfrm rot="16200000">
            <a:off x="6583984" y="685799"/>
            <a:ext cx="6293816" cy="4922216"/>
          </a:xfrm>
          <a:custGeom>
            <a:avLst/>
            <a:gdLst>
              <a:gd name="csX0" fmla="*/ 632239 w 6293816"/>
              <a:gd name="csY0" fmla="*/ 0 h 4904084"/>
              <a:gd name="csX1" fmla="*/ 6293817 w 6293816"/>
              <a:gd name="csY1" fmla="*/ 0 h 4904084"/>
              <a:gd name="csX2" fmla="*/ 6293817 w 6293816"/>
              <a:gd name="csY2" fmla="*/ 4904085 h 4904084"/>
              <a:gd name="csX3" fmla="*/ 0 w 6293816"/>
              <a:gd name="csY3" fmla="*/ 4904085 h 4904084"/>
              <a:gd name="csX4" fmla="*/ 0 w 6293816"/>
              <a:gd name="csY4" fmla="*/ 632238 h 4904084"/>
              <a:gd name="csX5" fmla="*/ 632239 w 6293816"/>
              <a:gd name="csY5" fmla="*/ 0 h 4904084"/>
            </a:gdLst>
            <a:ahLst/>
            <a:cxnLst>
              <a:cxn ang="0">
                <a:pos x="csX0" y="csY0"/>
              </a:cxn>
              <a:cxn ang="0">
                <a:pos x="csX1" y="csY1"/>
              </a:cxn>
              <a:cxn ang="0">
                <a:pos x="csX2" y="csY2"/>
              </a:cxn>
              <a:cxn ang="0">
                <a:pos x="csX3" y="csY3"/>
              </a:cxn>
              <a:cxn ang="0">
                <a:pos x="csX4" y="csY4"/>
              </a:cxn>
              <a:cxn ang="0">
                <a:pos x="csX5" y="csY5"/>
              </a:cxn>
            </a:cxnLst>
            <a:rect l="l" t="t" r="r" b="b"/>
            <a:pathLst>
              <a:path w="6293816" h="4904084">
                <a:moveTo>
                  <a:pt x="632239" y="0"/>
                </a:moveTo>
                <a:lnTo>
                  <a:pt x="6293817" y="0"/>
                </a:lnTo>
                <a:lnTo>
                  <a:pt x="6293817" y="4904085"/>
                </a:lnTo>
                <a:lnTo>
                  <a:pt x="0" y="4904085"/>
                </a:lnTo>
                <a:lnTo>
                  <a:pt x="0" y="632238"/>
                </a:lnTo>
                <a:cubicBezTo>
                  <a:pt x="0" y="283330"/>
                  <a:pt x="283266" y="0"/>
                  <a:pt x="632239" y="0"/>
                </a:cubicBezTo>
                <a:close/>
              </a:path>
            </a:pathLst>
          </a:custGeom>
          <a:gradFill>
            <a:gsLst>
              <a:gs pos="1000">
                <a:schemeClr val="accent2"/>
              </a:gs>
              <a:gs pos="100000">
                <a:schemeClr val="accent2">
                  <a:lumMod val="60000"/>
                  <a:lumOff val="40000"/>
                </a:schemeClr>
              </a:gs>
            </a:gsLst>
            <a:lin ang="8100000" scaled="1"/>
          </a:gradFill>
          <a:ln w="6345" cap="flat">
            <a:noFill/>
            <a:prstDash val="solid"/>
            <a:miter/>
          </a:ln>
        </p:spPr>
        <p:txBody>
          <a:bodyPr/>
          <a:lstStyle/>
          <a:p>
            <a:endParaRPr lang="en-US" b="0" i="0">
              <a:latin typeface="Avenir Next" panose="020B0503020202020204" pitchFamily="34" charset="0"/>
            </a:endParaRPr>
          </a:p>
        </p:txBody>
      </p:sp>
      <p:sp>
        <p:nvSpPr>
          <p:cNvPr id="13" name="Slide Number Placeholder 12">
            <a:extLst>
              <a:ext uri="{FF2B5EF4-FFF2-40B4-BE49-F238E27FC236}">
                <a16:creationId xmlns:a16="http://schemas.microsoft.com/office/drawing/2014/main" id="{F005C37D-8F1B-E400-7F54-93867296EF9E}"/>
              </a:ext>
            </a:extLst>
          </p:cNvPr>
          <p:cNvSpPr>
            <a:spLocks noGrp="1"/>
          </p:cNvSpPr>
          <p:nvPr>
            <p:ph type="sldNum" sz="quarter" idx="14"/>
          </p:nvPr>
        </p:nvSpPr>
        <p:spPr/>
        <p:txBody>
          <a:bodyPr/>
          <a:lstStyle/>
          <a:p>
            <a:pPr>
              <a:defRPr/>
            </a:pPr>
            <a:fld id="{61DB99DD-A01D-0840-B95D-E6C823DDC4E1}" type="slidenum">
              <a:rPr lang="en-US" smtClean="0"/>
              <a:pPr>
                <a:defRPr/>
              </a:pPr>
              <a:t>‹#›</a:t>
            </a:fld>
            <a:endParaRPr lang="en-US"/>
          </a:p>
        </p:txBody>
      </p:sp>
      <p:sp>
        <p:nvSpPr>
          <p:cNvPr id="4" name="Title 3">
            <a:extLst>
              <a:ext uri="{FF2B5EF4-FFF2-40B4-BE49-F238E27FC236}">
                <a16:creationId xmlns:a16="http://schemas.microsoft.com/office/drawing/2014/main" id="{5546B474-D12D-0A0F-C986-2B9D6A0EBE73}"/>
              </a:ext>
            </a:extLst>
          </p:cNvPr>
          <p:cNvSpPr>
            <a:spLocks noGrp="1"/>
          </p:cNvSpPr>
          <p:nvPr>
            <p:ph type="title"/>
          </p:nvPr>
        </p:nvSpPr>
        <p:spPr>
          <a:xfrm>
            <a:off x="612114" y="419100"/>
            <a:ext cx="5483886" cy="1097280"/>
          </a:xfrm>
        </p:spPr>
        <p:txBody>
          <a:bodyPr/>
          <a:lstStyle/>
          <a:p>
            <a:r>
              <a:rPr lang="en-US"/>
              <a:t>Click to edit Master title style</a:t>
            </a:r>
          </a:p>
        </p:txBody>
      </p:sp>
      <p:sp>
        <p:nvSpPr>
          <p:cNvPr id="16" name="Content Placeholder 2">
            <a:extLst>
              <a:ext uri="{FF2B5EF4-FFF2-40B4-BE49-F238E27FC236}">
                <a16:creationId xmlns:a16="http://schemas.microsoft.com/office/drawing/2014/main" id="{A2FD8B4F-3713-4089-A8C6-E56E353DC6E1}"/>
              </a:ext>
            </a:extLst>
          </p:cNvPr>
          <p:cNvSpPr>
            <a:spLocks noGrp="1"/>
          </p:cNvSpPr>
          <p:nvPr>
            <p:ph idx="1"/>
          </p:nvPr>
        </p:nvSpPr>
        <p:spPr>
          <a:xfrm>
            <a:off x="609601" y="1600199"/>
            <a:ext cx="5483886" cy="4640264"/>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8959383D-3762-9C6B-79D8-B0B0D75ACAE6}"/>
              </a:ext>
            </a:extLst>
          </p:cNvPr>
          <p:cNvSpPr>
            <a:spLocks noGrp="1"/>
          </p:cNvSpPr>
          <p:nvPr>
            <p:ph type="pic" sz="quarter" idx="15"/>
          </p:nvPr>
        </p:nvSpPr>
        <p:spPr>
          <a:xfrm>
            <a:off x="6675802" y="564185"/>
            <a:ext cx="4904084" cy="5269609"/>
          </a:xfrm>
          <a:prstGeom prst="roundRect">
            <a:avLst>
              <a:gd name="adj" fmla="val 10427"/>
            </a:avLst>
          </a:prstGeom>
          <a:solidFill>
            <a:schemeClr val="tx2"/>
          </a:solidFill>
        </p:spPr>
        <p:txBody>
          <a:bodyPr/>
          <a:lstStyle>
            <a:lvl1pPr>
              <a:defRPr b="0" i="0"/>
            </a:lvl1pPr>
          </a:lstStyle>
          <a:p>
            <a:endParaRPr lang="en-US"/>
          </a:p>
        </p:txBody>
      </p:sp>
      <p:sp>
        <p:nvSpPr>
          <p:cNvPr id="14" name="Subtitle 2">
            <a:extLst>
              <a:ext uri="{FF2B5EF4-FFF2-40B4-BE49-F238E27FC236}">
                <a16:creationId xmlns:a16="http://schemas.microsoft.com/office/drawing/2014/main" id="{13FD1BFC-A9EF-255C-AD7D-57C63BF52298}"/>
              </a:ext>
            </a:extLst>
          </p:cNvPr>
          <p:cNvSpPr>
            <a:spLocks noGrp="1"/>
          </p:cNvSpPr>
          <p:nvPr>
            <p:ph type="subTitle" idx="13" hasCustomPrompt="1"/>
          </p:nvPr>
        </p:nvSpPr>
        <p:spPr>
          <a:xfrm>
            <a:off x="609601" y="908688"/>
            <a:ext cx="5483886"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598207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Frame A">
    <p:bg>
      <p:bgPr>
        <a:gradFill>
          <a:gsLst>
            <a:gs pos="1000">
              <a:schemeClr val="accent2">
                <a:lumMod val="60000"/>
                <a:lumOff val="40000"/>
              </a:schemeClr>
            </a:gs>
            <a:gs pos="100000">
              <a:schemeClr val="accent2">
                <a:lumMod val="20000"/>
                <a:lumOff val="80000"/>
              </a:schemeClr>
            </a:gs>
          </a:gsLst>
          <a:lin ang="8100000" scaled="1"/>
        </a:gradFill>
        <a:effectLst/>
      </p:bgPr>
    </p:bg>
    <p:spTree>
      <p:nvGrpSpPr>
        <p:cNvPr id="1" name=""/>
        <p:cNvGrpSpPr/>
        <p:nvPr/>
      </p:nvGrpSpPr>
      <p:grpSpPr>
        <a:xfrm>
          <a:off x="0" y="0"/>
          <a:ext cx="0" cy="0"/>
          <a:chOff x="0" y="0"/>
          <a:chExt cx="0" cy="0"/>
        </a:xfrm>
      </p:grpSpPr>
      <p:grpSp>
        <p:nvGrpSpPr>
          <p:cNvPr id="10" name="Graphic 7">
            <a:extLst>
              <a:ext uri="{FF2B5EF4-FFF2-40B4-BE49-F238E27FC236}">
                <a16:creationId xmlns:a16="http://schemas.microsoft.com/office/drawing/2014/main" id="{871BF7AD-215E-1B08-ED31-E18EE9D8B4CA}"/>
              </a:ext>
            </a:extLst>
          </p:cNvPr>
          <p:cNvGrpSpPr/>
          <p:nvPr/>
        </p:nvGrpSpPr>
        <p:grpSpPr>
          <a:xfrm>
            <a:off x="2" y="573151"/>
            <a:ext cx="11627228" cy="5715063"/>
            <a:chOff x="2" y="573151"/>
            <a:chExt cx="11627228" cy="5715063"/>
          </a:xfrm>
        </p:grpSpPr>
        <p:sp>
          <p:nvSpPr>
            <p:cNvPr id="12" name="Freeform 11">
              <a:extLst>
                <a:ext uri="{FF2B5EF4-FFF2-40B4-BE49-F238E27FC236}">
                  <a16:creationId xmlns:a16="http://schemas.microsoft.com/office/drawing/2014/main" id="{D491A62C-0FD9-7EF1-3F81-0C9FC89AB81A}"/>
                </a:ext>
              </a:extLst>
            </p:cNvPr>
            <p:cNvSpPr/>
            <p:nvPr/>
          </p:nvSpPr>
          <p:spPr>
            <a:xfrm rot="-5400000">
              <a:off x="5196871" y="-142208"/>
              <a:ext cx="5715000" cy="7145718"/>
            </a:xfrm>
            <a:custGeom>
              <a:avLst/>
              <a:gdLst>
                <a:gd name="csX0" fmla="*/ 0 w 5715000"/>
                <a:gd name="csY0" fmla="*/ 0 h 7145718"/>
                <a:gd name="csX1" fmla="*/ 5715000 w 5715000"/>
                <a:gd name="csY1" fmla="*/ 0 h 7145718"/>
                <a:gd name="csX2" fmla="*/ 5715000 w 5715000"/>
                <a:gd name="csY2" fmla="*/ 7145719 h 7145718"/>
                <a:gd name="csX3" fmla="*/ 574103 w 5715000"/>
                <a:gd name="csY3" fmla="*/ 7145719 h 7145718"/>
                <a:gd name="csX4" fmla="*/ 0 w 5715000"/>
                <a:gd name="csY4" fmla="*/ 6571615 h 7145718"/>
                <a:gd name="csX5" fmla="*/ 0 w 5715000"/>
                <a:gd name="csY5" fmla="*/ 0 h 7145718"/>
                <a:gd name="csX6" fmla="*/ 0 w 5715000"/>
                <a:gd name="csY6" fmla="*/ 0 h 71457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15000" h="7145718">
                  <a:moveTo>
                    <a:pt x="0" y="0"/>
                  </a:moveTo>
                  <a:lnTo>
                    <a:pt x="5715000" y="0"/>
                  </a:lnTo>
                  <a:lnTo>
                    <a:pt x="5715000" y="7145719"/>
                  </a:lnTo>
                  <a:lnTo>
                    <a:pt x="574103" y="7145719"/>
                  </a:lnTo>
                  <a:cubicBezTo>
                    <a:pt x="257238" y="7145719"/>
                    <a:pt x="0" y="6888480"/>
                    <a:pt x="0" y="6571615"/>
                  </a:cubicBezTo>
                  <a:lnTo>
                    <a:pt x="0" y="0"/>
                  </a:lnTo>
                  <a:lnTo>
                    <a:pt x="0" y="0"/>
                  </a:ln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13" name="Rectangle 12">
              <a:extLst>
                <a:ext uri="{FF2B5EF4-FFF2-40B4-BE49-F238E27FC236}">
                  <a16:creationId xmlns:a16="http://schemas.microsoft.com/office/drawing/2014/main" id="{7D95EAE6-1134-74ED-6016-87E021BC9D2F}"/>
                </a:ext>
              </a:extLst>
            </p:cNvPr>
            <p:cNvSpPr/>
            <p:nvPr/>
          </p:nvSpPr>
          <p:spPr>
            <a:xfrm rot="16200000">
              <a:off x="-618139" y="1191355"/>
              <a:ext cx="5715000" cy="4478718"/>
            </a:xfrm>
            <a:prstGeom prst="rect">
              <a:avLst/>
            </a:prstGeom>
            <a:gradFill>
              <a:gsLst>
                <a:gs pos="1000">
                  <a:schemeClr val="accent1"/>
                </a:gs>
                <a:gs pos="100000">
                  <a:schemeClr val="accent5"/>
                </a:gs>
              </a:gsLst>
              <a:lin ang="8100000" scaled="1"/>
            </a:gradFill>
            <a:ln w="6350" cap="flat">
              <a:noFill/>
              <a:prstDash val="solid"/>
              <a:miter/>
            </a:ln>
          </p:spPr>
          <p:txBody>
            <a:bodyPr/>
            <a:lstStyle/>
            <a:p>
              <a:endParaRPr lang="en-US" b="0" i="0">
                <a:latin typeface="Avenir Next" panose="020B0503020202020204" pitchFamily="34" charset="0"/>
              </a:endParaRPr>
            </a:p>
          </p:txBody>
        </p:sp>
      </p:grpSp>
      <p:sp>
        <p:nvSpPr>
          <p:cNvPr id="3" name="Title 2">
            <a:extLst>
              <a:ext uri="{FF2B5EF4-FFF2-40B4-BE49-F238E27FC236}">
                <a16:creationId xmlns:a16="http://schemas.microsoft.com/office/drawing/2014/main" id="{1F8AD0BD-6E06-D8DC-A00E-E858F82CB19B}"/>
              </a:ext>
            </a:extLst>
          </p:cNvPr>
          <p:cNvSpPr>
            <a:spLocks noGrp="1"/>
          </p:cNvSpPr>
          <p:nvPr>
            <p:ph type="title"/>
          </p:nvPr>
        </p:nvSpPr>
        <p:spPr>
          <a:xfrm>
            <a:off x="612114" y="903289"/>
            <a:ext cx="3218014" cy="2305738"/>
          </a:xfrm>
        </p:spPr>
        <p:txBody>
          <a:bodyPr anchor="b"/>
          <a:lstStyle>
            <a:lvl1pPr>
              <a:defRPr>
                <a:solidFill>
                  <a:schemeClr val="bg1"/>
                </a:solidFill>
              </a:defRPr>
            </a:lvl1pPr>
          </a:lstStyle>
          <a:p>
            <a:r>
              <a:rPr lang="en-US"/>
              <a:t>Click to edit Master title style</a:t>
            </a:r>
          </a:p>
        </p:txBody>
      </p:sp>
      <p:sp>
        <p:nvSpPr>
          <p:cNvPr id="4" name="Subtitle 2">
            <a:extLst>
              <a:ext uri="{FF2B5EF4-FFF2-40B4-BE49-F238E27FC236}">
                <a16:creationId xmlns:a16="http://schemas.microsoft.com/office/drawing/2014/main" id="{4214D381-CB66-1711-EFC3-09F81638867A}"/>
              </a:ext>
            </a:extLst>
          </p:cNvPr>
          <p:cNvSpPr>
            <a:spLocks noGrp="1"/>
          </p:cNvSpPr>
          <p:nvPr>
            <p:ph type="subTitle" idx="13" hasCustomPrompt="1"/>
          </p:nvPr>
        </p:nvSpPr>
        <p:spPr>
          <a:xfrm>
            <a:off x="609600" y="3491219"/>
            <a:ext cx="3218015" cy="2233306"/>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5081652" y="980177"/>
            <a:ext cx="5977412" cy="4744348"/>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7A9B5D0-850E-8DEB-0C18-2EFB1DDDF1E0}"/>
              </a:ext>
            </a:extLst>
          </p:cNvPr>
          <p:cNvSpPr>
            <a:spLocks noGrp="1"/>
          </p:cNvSpPr>
          <p:nvPr>
            <p:ph type="sldNum" sz="quarter" idx="17"/>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1213603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 Frame B">
    <p:bg>
      <p:bgPr>
        <a:gradFill>
          <a:gsLst>
            <a:gs pos="0">
              <a:schemeClr val="accent2">
                <a:lumMod val="60000"/>
                <a:lumOff val="40000"/>
              </a:schemeClr>
            </a:gs>
            <a:gs pos="100000">
              <a:schemeClr val="accent2">
                <a:lumMod val="40000"/>
                <a:lumOff val="60000"/>
              </a:schemeClr>
            </a:gs>
          </a:gsLst>
          <a:lin ang="8100000" scaled="1"/>
        </a:gradFill>
        <a:effectLst/>
      </p:bgPr>
    </p:bg>
    <p:spTree>
      <p:nvGrpSpPr>
        <p:cNvPr id="1" name=""/>
        <p:cNvGrpSpPr/>
        <p:nvPr/>
      </p:nvGrpSpPr>
      <p:grpSpPr>
        <a:xfrm>
          <a:off x="0" y="0"/>
          <a:ext cx="0" cy="0"/>
          <a:chOff x="0" y="0"/>
          <a:chExt cx="0" cy="0"/>
        </a:xfrm>
      </p:grpSpPr>
      <p:pic>
        <p:nvPicPr>
          <p:cNvPr id="33" name="Graphic 32">
            <a:extLst>
              <a:ext uri="{FF2B5EF4-FFF2-40B4-BE49-F238E27FC236}">
                <a16:creationId xmlns:a16="http://schemas.microsoft.com/office/drawing/2014/main" id="{8E99565F-9078-81E9-A830-382251BC3D68}"/>
              </a:ext>
            </a:extLst>
          </p:cNvPr>
          <p:cNvPicPr>
            <a:picLocks noChangeAspect="1"/>
          </p:cNvPicPr>
          <p:nvPr userDrawn="1"/>
        </p:nvPicPr>
        <p:blipFill>
          <a:blip>
            <a:extLst>
              <a:ext uri="{96DAC541-7B7A-43D3-8B79-37D633B846F1}">
                <asvg:svgBlip xmlns:asvg="http://schemas.microsoft.com/office/drawing/2016/SVG/main" r:embed="rId2"/>
              </a:ext>
            </a:extLst>
          </a:blip>
          <a:srcRect l="31625" t="43586" r="1" b="-1"/>
          <a:stretch>
            <a:fillRect/>
          </a:stretch>
        </p:blipFill>
        <p:spPr>
          <a:xfrm rot="10800000">
            <a:off x="1111238" y="4220356"/>
            <a:ext cx="3196694" cy="2637580"/>
          </a:xfrm>
          <a:prstGeom prst="rect">
            <a:avLst/>
          </a:prstGeom>
        </p:spPr>
      </p:pic>
      <p:pic>
        <p:nvPicPr>
          <p:cNvPr id="34" name="Graphic 33">
            <a:extLst>
              <a:ext uri="{FF2B5EF4-FFF2-40B4-BE49-F238E27FC236}">
                <a16:creationId xmlns:a16="http://schemas.microsoft.com/office/drawing/2014/main" id="{9CCC6F56-61BF-E11E-FBB7-2A229A9B15AE}"/>
              </a:ext>
            </a:extLst>
          </p:cNvPr>
          <p:cNvPicPr>
            <a:picLocks noChangeAspect="1"/>
          </p:cNvPicPr>
          <p:nvPr userDrawn="1"/>
        </p:nvPicPr>
        <p:blipFill>
          <a:blip>
            <a:extLst>
              <a:ext uri="{96DAC541-7B7A-43D3-8B79-37D633B846F1}">
                <asvg:svgBlip xmlns:asvg="http://schemas.microsoft.com/office/drawing/2016/SVG/main" r:embed="rId2"/>
              </a:ext>
            </a:extLst>
          </a:blip>
          <a:srcRect l="35708" t="-637" r="-2" b="81"/>
          <a:stretch>
            <a:fillRect/>
          </a:stretch>
        </p:blipFill>
        <p:spPr>
          <a:xfrm rot="10800000">
            <a:off x="1832222" y="2082800"/>
            <a:ext cx="2475710" cy="3871874"/>
          </a:xfrm>
          <a:prstGeom prst="rect">
            <a:avLst/>
          </a:prstGeom>
        </p:spPr>
      </p:pic>
      <p:pic>
        <p:nvPicPr>
          <p:cNvPr id="35" name="Graphic 34">
            <a:extLst>
              <a:ext uri="{FF2B5EF4-FFF2-40B4-BE49-F238E27FC236}">
                <a16:creationId xmlns:a16="http://schemas.microsoft.com/office/drawing/2014/main" id="{73A4D913-6F26-8D07-7895-2A79049D918B}"/>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26" name="Freeform 25">
            <a:extLst>
              <a:ext uri="{FF2B5EF4-FFF2-40B4-BE49-F238E27FC236}">
                <a16:creationId xmlns:a16="http://schemas.microsoft.com/office/drawing/2014/main" id="{6A92235E-26EA-DD37-8634-72D3D7DFAD79}"/>
              </a:ext>
            </a:extLst>
          </p:cNvPr>
          <p:cNvSpPr/>
          <p:nvPr/>
        </p:nvSpPr>
        <p:spPr>
          <a:xfrm rot="16200000">
            <a:off x="5069568" y="-759121"/>
            <a:ext cx="6363311" cy="7881554"/>
          </a:xfrm>
          <a:custGeom>
            <a:avLst/>
            <a:gdLst>
              <a:gd name="csX0" fmla="*/ 6363311 w 6363311"/>
              <a:gd name="csY0" fmla="*/ 0 h 7881554"/>
              <a:gd name="csX1" fmla="*/ 6363311 w 6363311"/>
              <a:gd name="csY1" fmla="*/ 7881554 h 7881554"/>
              <a:gd name="csX2" fmla="*/ 0 w 6363311"/>
              <a:gd name="csY2" fmla="*/ 7881554 h 7881554"/>
              <a:gd name="csX3" fmla="*/ 0 w 6363311"/>
              <a:gd name="csY3" fmla="*/ 581371 h 7881554"/>
              <a:gd name="csX4" fmla="*/ 581371 w 6363311"/>
              <a:gd name="csY4" fmla="*/ 0 h 7881554"/>
            </a:gdLst>
            <a:ahLst/>
            <a:cxnLst>
              <a:cxn ang="0">
                <a:pos x="csX0" y="csY0"/>
              </a:cxn>
              <a:cxn ang="0">
                <a:pos x="csX1" y="csY1"/>
              </a:cxn>
              <a:cxn ang="0">
                <a:pos x="csX2" y="csY2"/>
              </a:cxn>
              <a:cxn ang="0">
                <a:pos x="csX3" y="csY3"/>
              </a:cxn>
              <a:cxn ang="0">
                <a:pos x="csX4" y="csY4"/>
              </a:cxn>
            </a:cxnLst>
            <a:rect l="l" t="t" r="r" b="b"/>
            <a:pathLst>
              <a:path w="6363311" h="7881554">
                <a:moveTo>
                  <a:pt x="6363311" y="0"/>
                </a:moveTo>
                <a:lnTo>
                  <a:pt x="6363311" y="7881554"/>
                </a:lnTo>
                <a:lnTo>
                  <a:pt x="0" y="7881554"/>
                </a:lnTo>
                <a:lnTo>
                  <a:pt x="0" y="581371"/>
                </a:lnTo>
                <a:cubicBezTo>
                  <a:pt x="0" y="260495"/>
                  <a:pt x="260495" y="0"/>
                  <a:pt x="581371" y="0"/>
                </a:cubicBezTo>
                <a:close/>
              </a:path>
            </a:pathLst>
          </a:custGeom>
          <a:solidFill>
            <a:srgbClr val="FFFFFF"/>
          </a:solidFill>
          <a:ln w="6429" cap="flat">
            <a:noFill/>
            <a:prstDash val="solid"/>
            <a:miter/>
          </a:ln>
        </p:spPr>
        <p:txBody>
          <a:bodyPr wrap="square">
            <a:noAutofit/>
          </a:bodyPr>
          <a:lstStyle/>
          <a:p>
            <a:endParaRPr lang="en-US" b="0" i="0">
              <a:latin typeface="Avenir Next" panose="020B0503020202020204" pitchFamily="34" charset="0"/>
            </a:endParaRPr>
          </a:p>
        </p:txBody>
      </p:sp>
      <p:sp>
        <p:nvSpPr>
          <p:cNvPr id="3" name="Title 2">
            <a:extLst>
              <a:ext uri="{FF2B5EF4-FFF2-40B4-BE49-F238E27FC236}">
                <a16:creationId xmlns:a16="http://schemas.microsoft.com/office/drawing/2014/main" id="{1F8AD0BD-6E06-D8DC-A00E-E858F82CB19B}"/>
              </a:ext>
            </a:extLst>
          </p:cNvPr>
          <p:cNvSpPr>
            <a:spLocks noGrp="1"/>
          </p:cNvSpPr>
          <p:nvPr>
            <p:ph type="title"/>
          </p:nvPr>
        </p:nvSpPr>
        <p:spPr>
          <a:xfrm>
            <a:off x="612114" y="903289"/>
            <a:ext cx="3218014" cy="2305738"/>
          </a:xfrm>
        </p:spPr>
        <p:txBody>
          <a:bodyPr anchor="t"/>
          <a:lstStyle>
            <a:lvl1pPr>
              <a:defRPr>
                <a:solidFill>
                  <a:schemeClr val="accent1"/>
                </a:solidFill>
              </a:defRPr>
            </a:lvl1pPr>
          </a:lstStyle>
          <a:p>
            <a:r>
              <a:rPr lang="en-US"/>
              <a:t>Click to edit Master title style</a:t>
            </a:r>
          </a:p>
        </p:txBody>
      </p:sp>
      <p:sp>
        <p:nvSpPr>
          <p:cNvPr id="4" name="Subtitle 2">
            <a:extLst>
              <a:ext uri="{FF2B5EF4-FFF2-40B4-BE49-F238E27FC236}">
                <a16:creationId xmlns:a16="http://schemas.microsoft.com/office/drawing/2014/main" id="{4214D381-CB66-1711-EFC3-09F81638867A}"/>
              </a:ext>
            </a:extLst>
          </p:cNvPr>
          <p:cNvSpPr>
            <a:spLocks noGrp="1"/>
          </p:cNvSpPr>
          <p:nvPr>
            <p:ph type="subTitle" idx="13" hasCustomPrompt="1"/>
          </p:nvPr>
        </p:nvSpPr>
        <p:spPr>
          <a:xfrm>
            <a:off x="609600" y="2724552"/>
            <a:ext cx="3218015" cy="2233306"/>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4951140" y="631721"/>
            <a:ext cx="6628745" cy="5154611"/>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15">
            <a:extLst>
              <a:ext uri="{FF2B5EF4-FFF2-40B4-BE49-F238E27FC236}">
                <a16:creationId xmlns:a16="http://schemas.microsoft.com/office/drawing/2014/main" id="{5625522B-B42E-36F1-2F10-A9FE855411AD}"/>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TextBox 1">
            <a:extLst>
              <a:ext uri="{FF2B5EF4-FFF2-40B4-BE49-F238E27FC236}">
                <a16:creationId xmlns:a16="http://schemas.microsoft.com/office/drawing/2014/main" id="{E7C62C21-78BF-6028-84BC-EB20BED271B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mn-lt"/>
                <a:ea typeface="+mn-ea"/>
                <a:cs typeface="+mn-cs"/>
              </a:rPr>
              <a:t>|  © RevSpring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568578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ent Frame C1">
    <p:bg>
      <p:bgPr>
        <a:gradFill>
          <a:gsLst>
            <a:gs pos="1000">
              <a:schemeClr val="accent5"/>
            </a:gs>
            <a:gs pos="100000">
              <a:schemeClr val="accent1"/>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947370" y="1011277"/>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11" name="Freeform 10">
            <a:extLst>
              <a:ext uri="{FF2B5EF4-FFF2-40B4-BE49-F238E27FC236}">
                <a16:creationId xmlns:a16="http://schemas.microsoft.com/office/drawing/2014/main" id="{77D982AA-BC1E-7F15-6A5E-736289498651}"/>
              </a:ext>
            </a:extLst>
          </p:cNvPr>
          <p:cNvSpPr/>
          <p:nvPr/>
        </p:nvSpPr>
        <p:spPr>
          <a:xfrm rot="16200000">
            <a:off x="4762278" y="-571785"/>
            <a:ext cx="6857936" cy="8001635"/>
          </a:xfrm>
          <a:custGeom>
            <a:avLst/>
            <a:gdLst>
              <a:gd name="csX0" fmla="*/ 574230 w 6857936"/>
              <a:gd name="csY0" fmla="*/ 64 h 8001635"/>
              <a:gd name="csX1" fmla="*/ 6857936 w 6857936"/>
              <a:gd name="csY1" fmla="*/ 64 h 8001635"/>
              <a:gd name="csX2" fmla="*/ 6857936 w 6857936"/>
              <a:gd name="csY2" fmla="*/ 8001636 h 8001635"/>
              <a:gd name="csX3" fmla="*/ 0 w 6857936"/>
              <a:gd name="csY3" fmla="*/ 8001636 h 8001635"/>
              <a:gd name="csX4" fmla="*/ 0 w 6857936"/>
              <a:gd name="csY4" fmla="*/ 574294 h 8001635"/>
              <a:gd name="csX5" fmla="*/ 574294 w 6857936"/>
              <a:gd name="csY5" fmla="*/ 0 h 8001635"/>
            </a:gdLst>
            <a:ahLst/>
            <a:cxnLst>
              <a:cxn ang="0">
                <a:pos x="csX0" y="csY0"/>
              </a:cxn>
              <a:cxn ang="0">
                <a:pos x="csX1" y="csY1"/>
              </a:cxn>
              <a:cxn ang="0">
                <a:pos x="csX2" y="csY2"/>
              </a:cxn>
              <a:cxn ang="0">
                <a:pos x="csX3" y="csY3"/>
              </a:cxn>
              <a:cxn ang="0">
                <a:pos x="csX4" y="csY4"/>
              </a:cxn>
              <a:cxn ang="0">
                <a:pos x="csX5" y="csY5"/>
              </a:cxn>
            </a:cxnLst>
            <a:rect l="l" t="t" r="r" b="b"/>
            <a:pathLst>
              <a:path w="6857936" h="8001635">
                <a:moveTo>
                  <a:pt x="574230" y="64"/>
                </a:moveTo>
                <a:lnTo>
                  <a:pt x="6857936" y="64"/>
                </a:lnTo>
                <a:lnTo>
                  <a:pt x="6857936" y="8001636"/>
                </a:lnTo>
                <a:lnTo>
                  <a:pt x="0" y="8001636"/>
                </a:lnTo>
                <a:lnTo>
                  <a:pt x="0" y="574294"/>
                </a:lnTo>
                <a:cubicBezTo>
                  <a:pt x="0" y="257366"/>
                  <a:pt x="257302" y="0"/>
                  <a:pt x="57429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419100"/>
            <a:ext cx="6699849" cy="56387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4" y="419100"/>
            <a:ext cx="3081346" cy="2324100"/>
          </a:xfrm>
        </p:spPr>
        <p:txBody>
          <a:bodyPr/>
          <a:lstStyle>
            <a:lvl1pPr>
              <a:defRPr>
                <a:solidFill>
                  <a:schemeClr val="bg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18" name="TextBox 17">
            <a:extLst>
              <a:ext uri="{FF2B5EF4-FFF2-40B4-BE49-F238E27FC236}">
                <a16:creationId xmlns:a16="http://schemas.microsoft.com/office/drawing/2014/main" id="{C849F590-B2D2-62B5-8161-16970B7B2CEE}"/>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bg1"/>
                </a:solidFill>
                <a:effectLst/>
                <a:uLnTx/>
                <a:uFillTx/>
                <a:latin typeface="+mn-lt"/>
                <a:ea typeface="+mn-ea"/>
                <a:cs typeface="+mn-cs"/>
              </a:rPr>
              <a:t>|  © RevSpring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DC6AFD7C-E789-9056-C141-3D0390A87F46}"/>
              </a:ext>
            </a:extLst>
          </p:cNvPr>
          <p:cNvSpPr>
            <a:spLocks noGrp="1"/>
          </p:cNvSpPr>
          <p:nvPr>
            <p:ph type="subTitle" idx="13" hasCustomPrompt="1"/>
          </p:nvPr>
        </p:nvSpPr>
        <p:spPr>
          <a:xfrm>
            <a:off x="609600" y="2724552"/>
            <a:ext cx="3102637" cy="2233306"/>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36749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ent Frame C2">
    <p:bg>
      <p:bgPr>
        <a:gradFill>
          <a:gsLst>
            <a:gs pos="1000">
              <a:schemeClr val="accent5"/>
            </a:gs>
            <a:gs pos="100000">
              <a:schemeClr val="accent1"/>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97535"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075687" y="348420"/>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11" name="Freeform 10">
            <a:extLst>
              <a:ext uri="{FF2B5EF4-FFF2-40B4-BE49-F238E27FC236}">
                <a16:creationId xmlns:a16="http://schemas.microsoft.com/office/drawing/2014/main" id="{80BBCD40-2A6E-D72B-C3E6-858D887C2B6B}"/>
              </a:ext>
            </a:extLst>
          </p:cNvPr>
          <p:cNvSpPr/>
          <p:nvPr userDrawn="1"/>
        </p:nvSpPr>
        <p:spPr>
          <a:xfrm rot="16200000">
            <a:off x="4285917" y="-909576"/>
            <a:ext cx="6857999" cy="8677151"/>
          </a:xfrm>
          <a:custGeom>
            <a:avLst/>
            <a:gdLst>
              <a:gd name="csX0" fmla="*/ 6857999 w 6857999"/>
              <a:gd name="csY0" fmla="*/ 0 h 8677151"/>
              <a:gd name="csX1" fmla="*/ 6857999 w 6857999"/>
              <a:gd name="csY1" fmla="*/ 182880 h 8677151"/>
              <a:gd name="csX2" fmla="*/ 6857999 w 6857999"/>
              <a:gd name="csY2" fmla="*/ 8494271 h 8677151"/>
              <a:gd name="csX3" fmla="*/ 6857999 w 6857999"/>
              <a:gd name="csY3" fmla="*/ 8677151 h 8677151"/>
              <a:gd name="csX4" fmla="*/ 0 w 6857999"/>
              <a:gd name="csY4" fmla="*/ 8677151 h 8677151"/>
              <a:gd name="csX5" fmla="*/ 0 w 6857999"/>
              <a:gd name="csY5" fmla="*/ 8494271 h 8677151"/>
              <a:gd name="csX6" fmla="*/ 0 w 6857999"/>
              <a:gd name="csY6" fmla="*/ 809447 h 8677151"/>
              <a:gd name="csX7" fmla="*/ 0 w 6857999"/>
              <a:gd name="csY7" fmla="*/ 626567 h 8677151"/>
              <a:gd name="csX8" fmla="*/ 626567 w 6857999"/>
              <a:gd name="csY8" fmla="*/ 0 h 86771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857999" h="8677151">
                <a:moveTo>
                  <a:pt x="6857999" y="0"/>
                </a:moveTo>
                <a:lnTo>
                  <a:pt x="6857999" y="182880"/>
                </a:lnTo>
                <a:lnTo>
                  <a:pt x="6857999" y="8494271"/>
                </a:lnTo>
                <a:lnTo>
                  <a:pt x="6857999" y="8677151"/>
                </a:lnTo>
                <a:lnTo>
                  <a:pt x="0" y="8677151"/>
                </a:lnTo>
                <a:lnTo>
                  <a:pt x="0" y="8494271"/>
                </a:lnTo>
                <a:lnTo>
                  <a:pt x="0" y="809447"/>
                </a:lnTo>
                <a:lnTo>
                  <a:pt x="0" y="626567"/>
                </a:lnTo>
                <a:cubicBezTo>
                  <a:pt x="0" y="280746"/>
                  <a:pt x="280746" y="0"/>
                  <a:pt x="626567" y="0"/>
                </a:cubicBezTo>
                <a:close/>
              </a:path>
            </a:pathLst>
          </a:custGeom>
          <a:solidFill>
            <a:srgbClr val="FFFFFF"/>
          </a:solidFill>
          <a:ln w="6429"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911600" y="419100"/>
            <a:ext cx="7665049" cy="5821363"/>
          </a:xfrm>
        </p:spPr>
        <p:txBody>
          <a:bodyPr>
            <a:noAutofit/>
          </a:bodyPr>
          <a:lstStyle>
            <a:lvl1pPr>
              <a:defRPr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4" y="419100"/>
            <a:ext cx="2272488" cy="2324100"/>
          </a:xfrm>
        </p:spPr>
        <p:txBody>
          <a:bodyPr/>
          <a:lstStyle>
            <a:lvl1pPr>
              <a:defRPr>
                <a:solidFill>
                  <a:schemeClr val="bg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18" name="TextBox 17">
            <a:extLst>
              <a:ext uri="{FF2B5EF4-FFF2-40B4-BE49-F238E27FC236}">
                <a16:creationId xmlns:a16="http://schemas.microsoft.com/office/drawing/2014/main" id="{C849F590-B2D2-62B5-8161-16970B7B2CEE}"/>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bg1"/>
                </a:solidFill>
                <a:effectLst/>
                <a:uLnTx/>
                <a:uFillTx/>
                <a:latin typeface="+mn-lt"/>
                <a:ea typeface="+mn-ea"/>
                <a:cs typeface="+mn-cs"/>
              </a:rPr>
              <a:t>|  © RevSpring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5" name="Subtitle 2">
            <a:extLst>
              <a:ext uri="{FF2B5EF4-FFF2-40B4-BE49-F238E27FC236}">
                <a16:creationId xmlns:a16="http://schemas.microsoft.com/office/drawing/2014/main" id="{54E3F2DE-B5EB-4B7D-7104-599E6AB8DEDB}"/>
              </a:ext>
            </a:extLst>
          </p:cNvPr>
          <p:cNvSpPr>
            <a:spLocks noGrp="1"/>
          </p:cNvSpPr>
          <p:nvPr>
            <p:ph type="subTitle" idx="13" hasCustomPrompt="1"/>
          </p:nvPr>
        </p:nvSpPr>
        <p:spPr>
          <a:xfrm>
            <a:off x="609601" y="3429000"/>
            <a:ext cx="2332690" cy="2295525"/>
          </a:xfrm>
        </p:spPr>
        <p:txBody>
          <a:bodyPr>
            <a:noAutofit/>
          </a:bodyPr>
          <a:lstStyle>
            <a:lvl1pPr marL="0" indent="0" algn="l">
              <a:lnSpc>
                <a:spcPct val="100000"/>
              </a:lnSpc>
              <a:spcBef>
                <a:spcPts val="0"/>
              </a:spcBef>
              <a:buNone/>
              <a:defRPr sz="2000" b="0" i="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1157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Content Frame C3">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277653" y="480874"/>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459252"/>
            <a:ext cx="5535573" cy="3573845"/>
          </a:xfrm>
          <a:prstGeom prst="rect">
            <a:avLst/>
          </a:prstGeom>
        </p:spPr>
      </p:pic>
      <p:sp>
        <p:nvSpPr>
          <p:cNvPr id="11" name="Freeform 10">
            <a:extLst>
              <a:ext uri="{FF2B5EF4-FFF2-40B4-BE49-F238E27FC236}">
                <a16:creationId xmlns:a16="http://schemas.microsoft.com/office/drawing/2014/main" id="{77D982AA-BC1E-7F15-6A5E-736289498651}"/>
              </a:ext>
            </a:extLst>
          </p:cNvPr>
          <p:cNvSpPr/>
          <p:nvPr/>
        </p:nvSpPr>
        <p:spPr>
          <a:xfrm rot="16200000">
            <a:off x="4866679" y="-571785"/>
            <a:ext cx="6857936" cy="8001635"/>
          </a:xfrm>
          <a:custGeom>
            <a:avLst/>
            <a:gdLst>
              <a:gd name="csX0" fmla="*/ 574230 w 6857936"/>
              <a:gd name="csY0" fmla="*/ 64 h 8001635"/>
              <a:gd name="csX1" fmla="*/ 6857936 w 6857936"/>
              <a:gd name="csY1" fmla="*/ 64 h 8001635"/>
              <a:gd name="csX2" fmla="*/ 6857936 w 6857936"/>
              <a:gd name="csY2" fmla="*/ 8001636 h 8001635"/>
              <a:gd name="csX3" fmla="*/ 0 w 6857936"/>
              <a:gd name="csY3" fmla="*/ 8001636 h 8001635"/>
              <a:gd name="csX4" fmla="*/ 0 w 6857936"/>
              <a:gd name="csY4" fmla="*/ 574294 h 8001635"/>
              <a:gd name="csX5" fmla="*/ 574294 w 6857936"/>
              <a:gd name="csY5" fmla="*/ 0 h 8001635"/>
            </a:gdLst>
            <a:ahLst/>
            <a:cxnLst>
              <a:cxn ang="0">
                <a:pos x="csX0" y="csY0"/>
              </a:cxn>
              <a:cxn ang="0">
                <a:pos x="csX1" y="csY1"/>
              </a:cxn>
              <a:cxn ang="0">
                <a:pos x="csX2" y="csY2"/>
              </a:cxn>
              <a:cxn ang="0">
                <a:pos x="csX3" y="csY3"/>
              </a:cxn>
              <a:cxn ang="0">
                <a:pos x="csX4" y="csY4"/>
              </a:cxn>
              <a:cxn ang="0">
                <a:pos x="csX5" y="csY5"/>
              </a:cxn>
            </a:cxnLst>
            <a:rect l="l" t="t" r="r" b="b"/>
            <a:pathLst>
              <a:path w="6857936" h="8001635">
                <a:moveTo>
                  <a:pt x="574230" y="64"/>
                </a:moveTo>
                <a:lnTo>
                  <a:pt x="6857936" y="64"/>
                </a:lnTo>
                <a:lnTo>
                  <a:pt x="6857936" y="8001636"/>
                </a:lnTo>
                <a:lnTo>
                  <a:pt x="0" y="8001636"/>
                </a:lnTo>
                <a:lnTo>
                  <a:pt x="0" y="574294"/>
                </a:lnTo>
                <a:cubicBezTo>
                  <a:pt x="0" y="257366"/>
                  <a:pt x="257302" y="0"/>
                  <a:pt x="57429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543856"/>
            <a:ext cx="669984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4876800" y="419100"/>
            <a:ext cx="6699849" cy="706961"/>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4876735" y="908688"/>
            <a:ext cx="669984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AF1C7468-9B5C-2628-7A44-473157352AAB}"/>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mn-lt"/>
                <a:ea typeface="+mn-ea"/>
                <a:cs typeface="+mn-cs"/>
              </a:rPr>
              <a:t>|  © RevSpring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1410083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tent Frame C4">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832223" y="-167387"/>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956277"/>
            <a:ext cx="5535573" cy="3573845"/>
          </a:xfrm>
          <a:prstGeom prst="rect">
            <a:avLst/>
          </a:prstGeom>
        </p:spPr>
      </p:pic>
      <p:sp>
        <p:nvSpPr>
          <p:cNvPr id="5" name="Freeform 4">
            <a:extLst>
              <a:ext uri="{FF2B5EF4-FFF2-40B4-BE49-F238E27FC236}">
                <a16:creationId xmlns:a16="http://schemas.microsoft.com/office/drawing/2014/main" id="{7CAB180C-3685-EB87-8BB6-91A78D21A33B}"/>
              </a:ext>
            </a:extLst>
          </p:cNvPr>
          <p:cNvSpPr/>
          <p:nvPr/>
        </p:nvSpPr>
        <p:spPr>
          <a:xfrm rot="16200000">
            <a:off x="4313905" y="-951515"/>
            <a:ext cx="6857936" cy="8761095"/>
          </a:xfrm>
          <a:custGeom>
            <a:avLst/>
            <a:gdLst>
              <a:gd name="csX0" fmla="*/ 6857936 w 6857936"/>
              <a:gd name="csY0" fmla="*/ 64 h 8761095"/>
              <a:gd name="csX1" fmla="*/ 6857936 w 6857936"/>
              <a:gd name="csY1" fmla="*/ 759523 h 8761095"/>
              <a:gd name="csX2" fmla="*/ 6857936 w 6857936"/>
              <a:gd name="csY2" fmla="*/ 8001637 h 8761095"/>
              <a:gd name="csX3" fmla="*/ 6857936 w 6857936"/>
              <a:gd name="csY3" fmla="*/ 8761095 h 8761095"/>
              <a:gd name="csX4" fmla="*/ 0 w 6857936"/>
              <a:gd name="csY4" fmla="*/ 8761094 h 8761095"/>
              <a:gd name="csX5" fmla="*/ 0 w 6857936"/>
              <a:gd name="csY5" fmla="*/ 8001636 h 8761095"/>
              <a:gd name="csX6" fmla="*/ 0 w 6857936"/>
              <a:gd name="csY6" fmla="*/ 1333753 h 8761095"/>
              <a:gd name="csX7" fmla="*/ 0 w 6857936"/>
              <a:gd name="csY7" fmla="*/ 574294 h 8761095"/>
              <a:gd name="csX8" fmla="*/ 574294 w 6857936"/>
              <a:gd name="csY8" fmla="*/ 0 h 8761095"/>
              <a:gd name="csX9" fmla="*/ 574230 w 6857936"/>
              <a:gd name="csY9" fmla="*/ 64 h 8761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57936" h="8761095">
                <a:moveTo>
                  <a:pt x="6857936" y="64"/>
                </a:moveTo>
                <a:lnTo>
                  <a:pt x="6857936" y="759523"/>
                </a:lnTo>
                <a:lnTo>
                  <a:pt x="6857936" y="8001637"/>
                </a:lnTo>
                <a:lnTo>
                  <a:pt x="6857936" y="8761095"/>
                </a:lnTo>
                <a:lnTo>
                  <a:pt x="0" y="8761094"/>
                </a:lnTo>
                <a:lnTo>
                  <a:pt x="0" y="8001636"/>
                </a:lnTo>
                <a:lnTo>
                  <a:pt x="0" y="1333753"/>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921760" y="1543856"/>
            <a:ext cx="76548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921760" y="419100"/>
            <a:ext cx="7654889" cy="1124692"/>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921695" y="908688"/>
            <a:ext cx="76548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ABC31B8E-7E26-164B-4613-3B263575F9EC}"/>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mn-lt"/>
                <a:ea typeface="+mn-ea"/>
                <a:cs typeface="+mn-cs"/>
              </a:rPr>
              <a:t>|  © RevSpring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2476406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ent Frame C5">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832577" y="401256"/>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759435"/>
            <a:ext cx="5535573" cy="3573845"/>
          </a:xfrm>
          <a:prstGeom prst="rect">
            <a:avLst/>
          </a:prstGeom>
        </p:spPr>
      </p:pic>
      <p:sp>
        <p:nvSpPr>
          <p:cNvPr id="5" name="Freeform 4">
            <a:extLst>
              <a:ext uri="{FF2B5EF4-FFF2-40B4-BE49-F238E27FC236}">
                <a16:creationId xmlns:a16="http://schemas.microsoft.com/office/drawing/2014/main" id="{0316F88D-06CF-B6B3-2CAA-3385FF8846F6}"/>
              </a:ext>
            </a:extLst>
          </p:cNvPr>
          <p:cNvSpPr/>
          <p:nvPr userDrawn="1"/>
        </p:nvSpPr>
        <p:spPr>
          <a:xfrm rot="16200000">
            <a:off x="3885165" y="-1442193"/>
            <a:ext cx="6864642" cy="9749156"/>
          </a:xfrm>
          <a:custGeom>
            <a:avLst/>
            <a:gdLst>
              <a:gd name="csX0" fmla="*/ 6864642 w 6864642"/>
              <a:gd name="csY0" fmla="*/ 1747584 h 9749156"/>
              <a:gd name="csX1" fmla="*/ 6864642 w 6864642"/>
              <a:gd name="csY1" fmla="*/ 9749156 h 9749156"/>
              <a:gd name="csX2" fmla="*/ 6706 w 6864642"/>
              <a:gd name="csY2" fmla="*/ 9749156 h 9749156"/>
              <a:gd name="csX3" fmla="*/ 6706 w 6864642"/>
              <a:gd name="csY3" fmla="*/ 8001635 h 9749156"/>
              <a:gd name="csX4" fmla="*/ 0 w 6864642"/>
              <a:gd name="csY4" fmla="*/ 8001635 h 9749156"/>
              <a:gd name="csX5" fmla="*/ 0 w 6864642"/>
              <a:gd name="csY5" fmla="*/ 574294 h 9749156"/>
              <a:gd name="csX6" fmla="*/ 574294 w 6864642"/>
              <a:gd name="csY6" fmla="*/ 0 h 9749156"/>
              <a:gd name="csX7" fmla="*/ 574230 w 6864642"/>
              <a:gd name="csY7" fmla="*/ 64 h 9749156"/>
              <a:gd name="csX8" fmla="*/ 6857936 w 6864642"/>
              <a:gd name="csY8" fmla="*/ 64 h 9749156"/>
              <a:gd name="csX9" fmla="*/ 6857936 w 6864642"/>
              <a:gd name="csY9" fmla="*/ 1747584 h 97491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64642" h="9749156">
                <a:moveTo>
                  <a:pt x="6864642" y="1747584"/>
                </a:moveTo>
                <a:lnTo>
                  <a:pt x="6864642" y="9749156"/>
                </a:lnTo>
                <a:lnTo>
                  <a:pt x="6706" y="9749156"/>
                </a:lnTo>
                <a:lnTo>
                  <a:pt x="6706" y="8001635"/>
                </a:lnTo>
                <a:lnTo>
                  <a:pt x="0" y="8001635"/>
                </a:lnTo>
                <a:lnTo>
                  <a:pt x="0" y="574294"/>
                </a:lnTo>
                <a:cubicBezTo>
                  <a:pt x="0" y="257366"/>
                  <a:pt x="257302" y="0"/>
                  <a:pt x="574294" y="0"/>
                </a:cubicBezTo>
                <a:lnTo>
                  <a:pt x="574230" y="64"/>
                </a:lnTo>
                <a:lnTo>
                  <a:pt x="6857936" y="64"/>
                </a:lnTo>
                <a:lnTo>
                  <a:pt x="6857936" y="174758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007360" y="1543856"/>
            <a:ext cx="85692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007360" y="419100"/>
            <a:ext cx="856928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007295" y="908688"/>
            <a:ext cx="85692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36A0A233-4416-1594-8AA1-14E86E8B8098}"/>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mn-lt"/>
                <a:ea typeface="+mn-ea"/>
                <a:cs typeface="+mn-cs"/>
              </a:rPr>
              <a:t>|  © RevSpring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887387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ent Frame C6">
    <p:bg>
      <p:bgPr>
        <a:gradFill>
          <a:gsLst>
            <a:gs pos="1000">
              <a:schemeClr val="accent1"/>
            </a:gs>
            <a:gs pos="100000">
              <a:schemeClr val="accent5"/>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159955" y="701707"/>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674109"/>
            <a:ext cx="5535573" cy="3573845"/>
          </a:xfrm>
          <a:prstGeom prst="rect">
            <a:avLst/>
          </a:prstGeom>
        </p:spPr>
      </p:pic>
      <p:sp>
        <p:nvSpPr>
          <p:cNvPr id="9" name="Freeform 8">
            <a:extLst>
              <a:ext uri="{FF2B5EF4-FFF2-40B4-BE49-F238E27FC236}">
                <a16:creationId xmlns:a16="http://schemas.microsoft.com/office/drawing/2014/main" id="{67AFBFB8-C41B-3828-3623-5EC34F5B3059}"/>
              </a:ext>
            </a:extLst>
          </p:cNvPr>
          <p:cNvSpPr/>
          <p:nvPr/>
        </p:nvSpPr>
        <p:spPr>
          <a:xfrm rot="16200000">
            <a:off x="4797646" y="-520856"/>
            <a:ext cx="6857936" cy="7899777"/>
          </a:xfrm>
          <a:custGeom>
            <a:avLst/>
            <a:gdLst>
              <a:gd name="csX0" fmla="*/ 6857936 w 6857936"/>
              <a:gd name="csY0" fmla="*/ 64 h 7899777"/>
              <a:gd name="csX1" fmla="*/ 6857936 w 6857936"/>
              <a:gd name="csY1" fmla="*/ 7899777 h 7899777"/>
              <a:gd name="csX2" fmla="*/ 0 w 6857936"/>
              <a:gd name="csY2" fmla="*/ 7899776 h 7899777"/>
              <a:gd name="csX3" fmla="*/ 0 w 6857936"/>
              <a:gd name="csY3" fmla="*/ 574294 h 7899777"/>
              <a:gd name="csX4" fmla="*/ 574294 w 6857936"/>
              <a:gd name="csY4" fmla="*/ 0 h 7899777"/>
              <a:gd name="csX5" fmla="*/ 574230 w 6857936"/>
              <a:gd name="csY5" fmla="*/ 64 h 7899777"/>
            </a:gdLst>
            <a:ahLst/>
            <a:cxnLst>
              <a:cxn ang="0">
                <a:pos x="csX0" y="csY0"/>
              </a:cxn>
              <a:cxn ang="0">
                <a:pos x="csX1" y="csY1"/>
              </a:cxn>
              <a:cxn ang="0">
                <a:pos x="csX2" y="csY2"/>
              </a:cxn>
              <a:cxn ang="0">
                <a:pos x="csX3" y="csY3"/>
              </a:cxn>
              <a:cxn ang="0">
                <a:pos x="csX4" y="csY4"/>
              </a:cxn>
              <a:cxn ang="0">
                <a:pos x="csX5" y="csY5"/>
              </a:cxn>
            </a:cxnLst>
            <a:rect l="l" t="t" r="r" b="b"/>
            <a:pathLst>
              <a:path w="6857936" h="7899777">
                <a:moveTo>
                  <a:pt x="6857936" y="64"/>
                </a:moveTo>
                <a:lnTo>
                  <a:pt x="6857936" y="7899777"/>
                </a:lnTo>
                <a:lnTo>
                  <a:pt x="0" y="7899776"/>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543856"/>
            <a:ext cx="669984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4876800" y="419100"/>
            <a:ext cx="669984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4876735" y="908688"/>
            <a:ext cx="669984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772D94EE-66D7-76E9-D756-03C6112ACFB2}"/>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bg1"/>
                </a:solidFill>
                <a:effectLst/>
                <a:uLnTx/>
                <a:uFillTx/>
                <a:latin typeface="+mn-lt"/>
                <a:ea typeface="+mn-ea"/>
                <a:cs typeface="+mn-cs"/>
              </a:rPr>
              <a:t>|  © RevSpring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592945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ent Frame C7">
    <p:bg>
      <p:bgPr>
        <a:gradFill>
          <a:gsLst>
            <a:gs pos="1000">
              <a:schemeClr val="accent1"/>
            </a:gs>
            <a:gs pos="100000">
              <a:schemeClr val="accent5"/>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832223" y="89606"/>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713978"/>
            <a:ext cx="5535573" cy="3573845"/>
          </a:xfrm>
          <a:prstGeom prst="rect">
            <a:avLst/>
          </a:prstGeom>
        </p:spPr>
      </p:pic>
      <p:sp>
        <p:nvSpPr>
          <p:cNvPr id="5" name="Freeform 4">
            <a:extLst>
              <a:ext uri="{FF2B5EF4-FFF2-40B4-BE49-F238E27FC236}">
                <a16:creationId xmlns:a16="http://schemas.microsoft.com/office/drawing/2014/main" id="{7CAB180C-3685-EB87-8BB6-91A78D21A33B}"/>
              </a:ext>
            </a:extLst>
          </p:cNvPr>
          <p:cNvSpPr/>
          <p:nvPr/>
        </p:nvSpPr>
        <p:spPr>
          <a:xfrm rot="16200000">
            <a:off x="4313905" y="-951515"/>
            <a:ext cx="6857936" cy="8761095"/>
          </a:xfrm>
          <a:custGeom>
            <a:avLst/>
            <a:gdLst>
              <a:gd name="csX0" fmla="*/ 6857936 w 6857936"/>
              <a:gd name="csY0" fmla="*/ 64 h 8761095"/>
              <a:gd name="csX1" fmla="*/ 6857936 w 6857936"/>
              <a:gd name="csY1" fmla="*/ 759523 h 8761095"/>
              <a:gd name="csX2" fmla="*/ 6857936 w 6857936"/>
              <a:gd name="csY2" fmla="*/ 8001637 h 8761095"/>
              <a:gd name="csX3" fmla="*/ 6857936 w 6857936"/>
              <a:gd name="csY3" fmla="*/ 8761095 h 8761095"/>
              <a:gd name="csX4" fmla="*/ 0 w 6857936"/>
              <a:gd name="csY4" fmla="*/ 8761094 h 8761095"/>
              <a:gd name="csX5" fmla="*/ 0 w 6857936"/>
              <a:gd name="csY5" fmla="*/ 8001636 h 8761095"/>
              <a:gd name="csX6" fmla="*/ 0 w 6857936"/>
              <a:gd name="csY6" fmla="*/ 1333753 h 8761095"/>
              <a:gd name="csX7" fmla="*/ 0 w 6857936"/>
              <a:gd name="csY7" fmla="*/ 574294 h 8761095"/>
              <a:gd name="csX8" fmla="*/ 574294 w 6857936"/>
              <a:gd name="csY8" fmla="*/ 0 h 8761095"/>
              <a:gd name="csX9" fmla="*/ 574230 w 6857936"/>
              <a:gd name="csY9" fmla="*/ 64 h 8761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57936" h="8761095">
                <a:moveTo>
                  <a:pt x="6857936" y="64"/>
                </a:moveTo>
                <a:lnTo>
                  <a:pt x="6857936" y="759523"/>
                </a:lnTo>
                <a:lnTo>
                  <a:pt x="6857936" y="8001637"/>
                </a:lnTo>
                <a:lnTo>
                  <a:pt x="6857936" y="8761095"/>
                </a:lnTo>
                <a:lnTo>
                  <a:pt x="0" y="8761094"/>
                </a:lnTo>
                <a:lnTo>
                  <a:pt x="0" y="8001636"/>
                </a:lnTo>
                <a:lnTo>
                  <a:pt x="0" y="1333753"/>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921760" y="1543856"/>
            <a:ext cx="76548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921760" y="419100"/>
            <a:ext cx="765488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921695" y="908688"/>
            <a:ext cx="76548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59F4F015-5741-9BB2-0DB9-FD1B895A9C08}"/>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bg1"/>
                </a:solidFill>
                <a:effectLst/>
                <a:uLnTx/>
                <a:uFillTx/>
                <a:latin typeface="+mn-lt"/>
                <a:ea typeface="+mn-ea"/>
                <a:cs typeface="+mn-cs"/>
              </a:rPr>
              <a:t>|  © RevSpring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665038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ent Frame C8">
    <p:bg>
      <p:bgPr>
        <a:gradFill>
          <a:gsLst>
            <a:gs pos="1000">
              <a:schemeClr val="accent1"/>
            </a:gs>
            <a:gs pos="100000">
              <a:schemeClr val="accent5"/>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071640" y="89606"/>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72728" y="888508"/>
            <a:ext cx="5489649" cy="3544196"/>
          </a:xfrm>
          <a:prstGeom prst="rect">
            <a:avLst/>
          </a:prstGeom>
        </p:spPr>
      </p:pic>
      <p:sp>
        <p:nvSpPr>
          <p:cNvPr id="5" name="Freeform 4">
            <a:extLst>
              <a:ext uri="{FF2B5EF4-FFF2-40B4-BE49-F238E27FC236}">
                <a16:creationId xmlns:a16="http://schemas.microsoft.com/office/drawing/2014/main" id="{0316F88D-06CF-B6B3-2CAA-3385FF8846F6}"/>
              </a:ext>
            </a:extLst>
          </p:cNvPr>
          <p:cNvSpPr/>
          <p:nvPr userDrawn="1"/>
        </p:nvSpPr>
        <p:spPr>
          <a:xfrm rot="16200000">
            <a:off x="3885133" y="-1442225"/>
            <a:ext cx="6864706" cy="9749156"/>
          </a:xfrm>
          <a:custGeom>
            <a:avLst/>
            <a:gdLst>
              <a:gd name="csX0" fmla="*/ 6864642 w 6864642"/>
              <a:gd name="csY0" fmla="*/ 1747584 h 9749156"/>
              <a:gd name="csX1" fmla="*/ 6864642 w 6864642"/>
              <a:gd name="csY1" fmla="*/ 9749156 h 9749156"/>
              <a:gd name="csX2" fmla="*/ 6706 w 6864642"/>
              <a:gd name="csY2" fmla="*/ 9749156 h 9749156"/>
              <a:gd name="csX3" fmla="*/ 6706 w 6864642"/>
              <a:gd name="csY3" fmla="*/ 8001635 h 9749156"/>
              <a:gd name="csX4" fmla="*/ 0 w 6864642"/>
              <a:gd name="csY4" fmla="*/ 8001635 h 9749156"/>
              <a:gd name="csX5" fmla="*/ 0 w 6864642"/>
              <a:gd name="csY5" fmla="*/ 574294 h 9749156"/>
              <a:gd name="csX6" fmla="*/ 574294 w 6864642"/>
              <a:gd name="csY6" fmla="*/ 0 h 9749156"/>
              <a:gd name="csX7" fmla="*/ 574230 w 6864642"/>
              <a:gd name="csY7" fmla="*/ 64 h 9749156"/>
              <a:gd name="csX8" fmla="*/ 6857936 w 6864642"/>
              <a:gd name="csY8" fmla="*/ 64 h 9749156"/>
              <a:gd name="csX9" fmla="*/ 6857936 w 6864642"/>
              <a:gd name="csY9" fmla="*/ 1747584 h 97491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864642" h="9749156">
                <a:moveTo>
                  <a:pt x="6864642" y="1747584"/>
                </a:moveTo>
                <a:lnTo>
                  <a:pt x="6864642" y="9749156"/>
                </a:lnTo>
                <a:lnTo>
                  <a:pt x="6706" y="9749156"/>
                </a:lnTo>
                <a:lnTo>
                  <a:pt x="6706" y="8001635"/>
                </a:lnTo>
                <a:lnTo>
                  <a:pt x="0" y="8001635"/>
                </a:lnTo>
                <a:lnTo>
                  <a:pt x="0" y="574294"/>
                </a:lnTo>
                <a:cubicBezTo>
                  <a:pt x="0" y="257366"/>
                  <a:pt x="257302" y="0"/>
                  <a:pt x="574294" y="0"/>
                </a:cubicBezTo>
                <a:lnTo>
                  <a:pt x="574230" y="64"/>
                </a:lnTo>
                <a:lnTo>
                  <a:pt x="6857936" y="64"/>
                </a:lnTo>
                <a:lnTo>
                  <a:pt x="6857936" y="1747584"/>
                </a:lnTo>
                <a:close/>
              </a:path>
            </a:pathLst>
          </a:custGeom>
          <a:solidFill>
            <a:srgbClr val="FFFFFF"/>
          </a:solidFill>
          <a:ln w="6350" cap="flat">
            <a:noFill/>
            <a:prstDash val="solid"/>
            <a:miter/>
          </a:ln>
        </p:spPr>
        <p:txBody>
          <a:bodyPr wrap="square">
            <a:noAutofit/>
          </a:bodyPr>
          <a:lstStyle/>
          <a:p>
            <a:endParaRPr lang="en-US"/>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3007360" y="1543856"/>
            <a:ext cx="856928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3007360" y="419100"/>
            <a:ext cx="8569289" cy="2324100"/>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3007295" y="908688"/>
            <a:ext cx="856928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Box 3">
            <a:extLst>
              <a:ext uri="{FF2B5EF4-FFF2-40B4-BE49-F238E27FC236}">
                <a16:creationId xmlns:a16="http://schemas.microsoft.com/office/drawing/2014/main" id="{A9529854-EB5C-D6BD-1066-052888ACD7AF}"/>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bg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bg1"/>
                </a:solidFill>
                <a:effectLst/>
                <a:uLnTx/>
                <a:uFillTx/>
                <a:latin typeface="+mn-lt"/>
                <a:ea typeface="+mn-ea"/>
                <a:cs typeface="+mn-cs"/>
              </a:rPr>
              <a:t>|  © RevSpring Inc.</a:t>
            </a:r>
            <a:endParaRPr lang="en-US" sz="700" b="0" i="0">
              <a:solidFill>
                <a:schemeClr val="bg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914881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Frame C9">
    <p:bg>
      <p:bgPr>
        <a:gradFill>
          <a:gsLst>
            <a:gs pos="1000">
              <a:schemeClr val="accent2">
                <a:lumMod val="60000"/>
                <a:lumOff val="40000"/>
              </a:schemeClr>
            </a:gs>
            <a:gs pos="100000">
              <a:schemeClr val="accent2">
                <a:lumMod val="40000"/>
                <a:lumOff val="60000"/>
              </a:schemeClr>
            </a:gs>
          </a:gsLst>
          <a:lin ang="13500000" scaled="1"/>
        </a:gra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16CBF11-DCBE-0F40-7C1D-D322A18782BE}"/>
              </a:ext>
            </a:extLst>
          </p:cNvPr>
          <p:cNvSpPr/>
          <p:nvPr userDrawn="1"/>
        </p:nvSpPr>
        <p:spPr>
          <a:xfrm rot="16200000">
            <a:off x="4848575" y="-571786"/>
            <a:ext cx="6857936" cy="8001636"/>
          </a:xfrm>
          <a:custGeom>
            <a:avLst/>
            <a:gdLst>
              <a:gd name="csX0" fmla="*/ 6857936 w 6857936"/>
              <a:gd name="csY0" fmla="*/ 64 h 8001636"/>
              <a:gd name="csX1" fmla="*/ 6857936 w 6857936"/>
              <a:gd name="csY1" fmla="*/ 7910195 h 8001636"/>
              <a:gd name="csX2" fmla="*/ 1 w 6857936"/>
              <a:gd name="csY2" fmla="*/ 7910194 h 8001636"/>
              <a:gd name="csX3" fmla="*/ 1 w 6857936"/>
              <a:gd name="csY3" fmla="*/ 8001636 h 8001636"/>
              <a:gd name="csX4" fmla="*/ 0 w 6857936"/>
              <a:gd name="csY4" fmla="*/ 8001636 h 8001636"/>
              <a:gd name="csX5" fmla="*/ 0 w 6857936"/>
              <a:gd name="csY5" fmla="*/ 574294 h 8001636"/>
              <a:gd name="csX6" fmla="*/ 574294 w 6857936"/>
              <a:gd name="csY6" fmla="*/ 0 h 8001636"/>
              <a:gd name="csX7" fmla="*/ 574230 w 6857936"/>
              <a:gd name="csY7" fmla="*/ 64 h 8001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57936" h="8001636">
                <a:moveTo>
                  <a:pt x="6857936" y="64"/>
                </a:moveTo>
                <a:lnTo>
                  <a:pt x="6857936" y="7910195"/>
                </a:lnTo>
                <a:lnTo>
                  <a:pt x="1" y="7910194"/>
                </a:lnTo>
                <a:lnTo>
                  <a:pt x="1" y="8001636"/>
                </a:lnTo>
                <a:lnTo>
                  <a:pt x="0" y="8001636"/>
                </a:lnTo>
                <a:lnTo>
                  <a:pt x="0" y="574294"/>
                </a:lnTo>
                <a:cubicBezTo>
                  <a:pt x="0" y="257366"/>
                  <a:pt x="257302" y="0"/>
                  <a:pt x="574294" y="0"/>
                </a:cubicBezTo>
                <a:lnTo>
                  <a:pt x="574230" y="64"/>
                </a:lnTo>
                <a:close/>
              </a:path>
            </a:pathLst>
          </a:custGeom>
          <a:solidFill>
            <a:srgbClr val="FFFFFF"/>
          </a:solidFill>
          <a:ln w="6350" cap="flat">
            <a:noFill/>
            <a:prstDash val="solid"/>
            <a:miter/>
          </a:ln>
        </p:spPr>
        <p:txBody>
          <a:bodyPr wrap="square">
            <a:noAutofit/>
          </a:bodyPr>
          <a:lstStyle/>
          <a:p>
            <a:endParaRPr lang="en-US"/>
          </a:p>
        </p:txBody>
      </p:sp>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1111238"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1832223" y="2082800"/>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543856"/>
            <a:ext cx="6699849" cy="4514043"/>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4876800" y="419100"/>
            <a:ext cx="6699849" cy="1124756"/>
          </a:xfrm>
        </p:spPr>
        <p:txBody>
          <a:bodyPr/>
          <a:lstStyle>
            <a:lvl1pPr>
              <a:defRPr>
                <a:solidFill>
                  <a:schemeClr val="accent1"/>
                </a:solidFill>
              </a:defRPr>
            </a:lvl1p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ea typeface="Open Sans Light" panose="020B0606030504020204" pitchFamily="34" charset="0"/>
              <a:cs typeface="Open Sans Light" panose="020B0606030504020204" pitchFamily="34" charset="0"/>
            </a:endParaRPr>
          </a:p>
        </p:txBody>
      </p:sp>
      <p:sp>
        <p:nvSpPr>
          <p:cNvPr id="3" name="Subtitle 2">
            <a:extLst>
              <a:ext uri="{FF2B5EF4-FFF2-40B4-BE49-F238E27FC236}">
                <a16:creationId xmlns:a16="http://schemas.microsoft.com/office/drawing/2014/main" id="{75AF722E-3A4F-3599-5F9F-740410341922}"/>
              </a:ext>
            </a:extLst>
          </p:cNvPr>
          <p:cNvSpPr>
            <a:spLocks noGrp="1"/>
          </p:cNvSpPr>
          <p:nvPr>
            <p:ph type="subTitle" idx="13" hasCustomPrompt="1"/>
          </p:nvPr>
        </p:nvSpPr>
        <p:spPr>
          <a:xfrm>
            <a:off x="4876735" y="908688"/>
            <a:ext cx="6699849"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9">
            <a:extLst>
              <a:ext uri="{FF2B5EF4-FFF2-40B4-BE49-F238E27FC236}">
                <a16:creationId xmlns:a16="http://schemas.microsoft.com/office/drawing/2014/main" id="{BADC9C8D-3025-6DA0-669C-4BB64E226074}"/>
              </a:ext>
            </a:extLst>
          </p:cNvPr>
          <p:cNvSpPr>
            <a:spLocks noGrp="1"/>
          </p:cNvSpPr>
          <p:nvPr>
            <p:ph type="pic" sz="quarter" idx="19"/>
          </p:nvPr>
        </p:nvSpPr>
        <p:spPr>
          <a:xfrm>
            <a:off x="0" y="0"/>
            <a:ext cx="5181600" cy="6858000"/>
          </a:xfrm>
          <a:custGeom>
            <a:avLst/>
            <a:gdLst>
              <a:gd name="csX0" fmla="*/ 0 w 5181600"/>
              <a:gd name="csY0" fmla="*/ 0 h 6858000"/>
              <a:gd name="csX1" fmla="*/ 5181600 w 5181600"/>
              <a:gd name="csY1" fmla="*/ 0 h 6858000"/>
              <a:gd name="csX2" fmla="*/ 5181600 w 5181600"/>
              <a:gd name="csY2" fmla="*/ 65 h 6858000"/>
              <a:gd name="csX3" fmla="*/ 4276790 w 5181600"/>
              <a:gd name="csY3" fmla="*/ 65 h 6858000"/>
              <a:gd name="csX4" fmla="*/ 4276790 w 5181600"/>
              <a:gd name="csY4" fmla="*/ 6283771 h 6858000"/>
              <a:gd name="csX5" fmla="*/ 4276726 w 5181600"/>
              <a:gd name="csY5" fmla="*/ 6283707 h 6858000"/>
              <a:gd name="csX6" fmla="*/ 4735350 w 5181600"/>
              <a:gd name="csY6" fmla="*/ 6846326 h 6858000"/>
              <a:gd name="csX7" fmla="*/ 4851015 w 5181600"/>
              <a:gd name="csY7" fmla="*/ 6858000 h 6858000"/>
              <a:gd name="csX8" fmla="*/ 0 w 5181600"/>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81600" h="6858000">
                <a:moveTo>
                  <a:pt x="0" y="0"/>
                </a:moveTo>
                <a:lnTo>
                  <a:pt x="5181600" y="0"/>
                </a:lnTo>
                <a:lnTo>
                  <a:pt x="5181600" y="65"/>
                </a:lnTo>
                <a:lnTo>
                  <a:pt x="4276790" y="65"/>
                </a:lnTo>
                <a:lnTo>
                  <a:pt x="4276790" y="6283771"/>
                </a:lnTo>
                <a:lnTo>
                  <a:pt x="4276726" y="6283707"/>
                </a:lnTo>
                <a:cubicBezTo>
                  <a:pt x="4276726" y="6561075"/>
                  <a:pt x="4473772" y="6792743"/>
                  <a:pt x="4735350" y="6846326"/>
                </a:cubicBezTo>
                <a:lnTo>
                  <a:pt x="4851015" y="6858000"/>
                </a:lnTo>
                <a:lnTo>
                  <a:pt x="0" y="6858000"/>
                </a:ln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8927499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Half A">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A7A7C01-CB66-1E67-11DC-8EFFE49563E0}"/>
              </a:ext>
            </a:extLst>
          </p:cNvPr>
          <p:cNvSpPr/>
          <p:nvPr userDrawn="1"/>
        </p:nvSpPr>
        <p:spPr>
          <a:xfrm rot="10800000">
            <a:off x="5553867" y="0"/>
            <a:ext cx="6638133" cy="6858000"/>
          </a:xfrm>
          <a:custGeom>
            <a:avLst/>
            <a:gdLst>
              <a:gd name="csX0" fmla="*/ 6638133 w 6638133"/>
              <a:gd name="csY0" fmla="*/ 6858000 h 6858000"/>
              <a:gd name="csX1" fmla="*/ 4764728 w 6638133"/>
              <a:gd name="csY1" fmla="*/ 6858000 h 6858000"/>
              <a:gd name="csX2" fmla="*/ 1873405 w 6638133"/>
              <a:gd name="csY2" fmla="*/ 6858000 h 6858000"/>
              <a:gd name="csX3" fmla="*/ 0 w 6638133"/>
              <a:gd name="csY3" fmla="*/ 6858000 h 6858000"/>
              <a:gd name="csX4" fmla="*/ 0 w 6638133"/>
              <a:gd name="csY4" fmla="*/ 0 h 6858000"/>
              <a:gd name="csX5" fmla="*/ 1873405 w 6638133"/>
              <a:gd name="csY5" fmla="*/ 0 h 6858000"/>
              <a:gd name="csX6" fmla="*/ 4190492 w 6638133"/>
              <a:gd name="csY6" fmla="*/ 0 h 6858000"/>
              <a:gd name="csX7" fmla="*/ 6063897 w 6638133"/>
              <a:gd name="csY7" fmla="*/ 0 h 6858000"/>
              <a:gd name="csX8" fmla="*/ 6063897 w 6638133"/>
              <a:gd name="csY8" fmla="*/ 6283764 h 6858000"/>
              <a:gd name="csX9" fmla="*/ 6063833 w 6638133"/>
              <a:gd name="csY9" fmla="*/ 6283700 h 6858000"/>
              <a:gd name="csX10" fmla="*/ 6638133 w 6638133"/>
              <a:gd name="csY10"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38133" h="6858000">
                <a:moveTo>
                  <a:pt x="6638133" y="6858000"/>
                </a:moveTo>
                <a:lnTo>
                  <a:pt x="4764728" y="6858000"/>
                </a:lnTo>
                <a:lnTo>
                  <a:pt x="1873405" y="6858000"/>
                </a:lnTo>
                <a:lnTo>
                  <a:pt x="0" y="6858000"/>
                </a:lnTo>
                <a:lnTo>
                  <a:pt x="0" y="0"/>
                </a:lnTo>
                <a:lnTo>
                  <a:pt x="1873405" y="0"/>
                </a:lnTo>
                <a:lnTo>
                  <a:pt x="4190492" y="0"/>
                </a:lnTo>
                <a:lnTo>
                  <a:pt x="6063897" y="0"/>
                </a:lnTo>
                <a:lnTo>
                  <a:pt x="6063897" y="6283764"/>
                </a:lnTo>
                <a:lnTo>
                  <a:pt x="6063833" y="6283700"/>
                </a:lnTo>
                <a:cubicBezTo>
                  <a:pt x="6063833" y="6600695"/>
                  <a:pt x="6321202" y="6858000"/>
                  <a:pt x="6638133" y="6858000"/>
                </a:cubicBezTo>
                <a:close/>
              </a:path>
            </a:pathLst>
          </a:custGeom>
          <a:gradFill>
            <a:gsLst>
              <a:gs pos="100000">
                <a:schemeClr val="accent2">
                  <a:lumMod val="60000"/>
                  <a:lumOff val="40000"/>
                </a:schemeClr>
              </a:gs>
              <a:gs pos="0">
                <a:schemeClr val="accent2">
                  <a:lumMod val="40000"/>
                  <a:lumOff val="60000"/>
                </a:schemeClr>
              </a:gs>
            </a:gsLst>
            <a:lin ang="13500000" scaled="1"/>
          </a:gradFill>
          <a:ln w="6350" cap="flat">
            <a:noFill/>
            <a:prstDash val="solid"/>
            <a:miter/>
          </a:ln>
        </p:spPr>
        <p:txBody>
          <a:bodyPr wrap="square">
            <a:noAutofit/>
          </a:bodyPr>
          <a:lstStyle/>
          <a:p>
            <a:endParaRPr lang="en-US" b="0" i="0">
              <a:latin typeface="Avenir Next" panose="020B0503020202020204" pitchFamily="34" charset="0"/>
            </a:endParaRPr>
          </a:p>
        </p:txBody>
      </p:sp>
      <p:pic>
        <p:nvPicPr>
          <p:cNvPr id="2" name="Graphic 1">
            <a:extLst>
              <a:ext uri="{FF2B5EF4-FFF2-40B4-BE49-F238E27FC236}">
                <a16:creationId xmlns:a16="http://schemas.microsoft.com/office/drawing/2014/main" id="{D793D70D-7C1B-AF17-A605-482B4F78E9C3}"/>
              </a:ext>
            </a:extLst>
          </p:cNvPr>
          <p:cNvPicPr>
            <a:picLocks noChangeAspect="1"/>
          </p:cNvPicPr>
          <p:nvPr userDrawn="1"/>
        </p:nvPicPr>
        <p:blipFill>
          <a:blip>
            <a:extLst>
              <a:ext uri="{96DAC541-7B7A-43D3-8B79-37D633B846F1}">
                <asvg:svgBlip xmlns:asvg="http://schemas.microsoft.com/office/drawing/2016/SVG/main" r:embed="rId2"/>
              </a:ext>
            </a:extLst>
          </a:blip>
          <a:srcRect l="40265" t="-1120" r="-2" b="81"/>
          <a:stretch>
            <a:fillRect/>
          </a:stretch>
        </p:blipFill>
        <p:spPr>
          <a:xfrm rot="5400000">
            <a:off x="7793852" y="-1128278"/>
            <a:ext cx="3264118" cy="5520678"/>
          </a:xfrm>
          <a:prstGeom prst="rect">
            <a:avLst/>
          </a:prstGeom>
        </p:spPr>
      </p:pic>
      <p:pic>
        <p:nvPicPr>
          <p:cNvPr id="3" name="Graphic 2">
            <a:extLst>
              <a:ext uri="{FF2B5EF4-FFF2-40B4-BE49-F238E27FC236}">
                <a16:creationId xmlns:a16="http://schemas.microsoft.com/office/drawing/2014/main" id="{42262A7A-4915-9D99-B8CC-1B3290C3F088}"/>
              </a:ext>
            </a:extLst>
          </p:cNvPr>
          <p:cNvPicPr>
            <a:picLocks noChangeAspect="1"/>
          </p:cNvPicPr>
          <p:nvPr userDrawn="1"/>
        </p:nvPicPr>
        <p:blipFill>
          <a:blip>
            <a:extLst>
              <a:ext uri="{96DAC541-7B7A-43D3-8B79-37D633B846F1}">
                <asvg:svgBlip xmlns:asvg="http://schemas.microsoft.com/office/drawing/2016/SVG/main" r:embed="rId2"/>
              </a:ext>
            </a:extLst>
          </a:blip>
          <a:srcRect l="41461" t="-6795" r="-24678" b="30839"/>
          <a:stretch>
            <a:fillRect/>
          </a:stretch>
        </p:blipFill>
        <p:spPr>
          <a:xfrm>
            <a:off x="6096000" y="1818870"/>
            <a:ext cx="5520676" cy="5039132"/>
          </a:xfrm>
          <a:prstGeom prst="rect">
            <a:avLst/>
          </a:prstGeom>
        </p:spPr>
      </p:pic>
      <p:pic>
        <p:nvPicPr>
          <p:cNvPr id="4" name="Graphic 3">
            <a:extLst>
              <a:ext uri="{FF2B5EF4-FFF2-40B4-BE49-F238E27FC236}">
                <a16:creationId xmlns:a16="http://schemas.microsoft.com/office/drawing/2014/main" id="{21343EB1-39B0-5182-54D9-7BE293715037}"/>
              </a:ext>
            </a:extLst>
          </p:cNvPr>
          <p:cNvPicPr>
            <a:picLocks noChangeAspect="1"/>
          </p:cNvPicPr>
          <p:nvPr userDrawn="1"/>
        </p:nvPicPr>
        <p:blipFill>
          <a:blip>
            <a:extLst>
              <a:ext uri="{96DAC541-7B7A-43D3-8B79-37D633B846F1}">
                <asvg:svgBlip xmlns:asvg="http://schemas.microsoft.com/office/drawing/2016/SVG/main" r:embed="rId2"/>
              </a:ext>
            </a:extLst>
          </a:blip>
          <a:srcRect l="19819" t="52179" r="-11491" b="-19234"/>
          <a:stretch>
            <a:fillRect/>
          </a:stretch>
        </p:blipFill>
        <p:spPr>
          <a:xfrm rot="5400000">
            <a:off x="7941537" y="659201"/>
            <a:ext cx="4909661" cy="3591264"/>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6705600" y="419100"/>
            <a:ext cx="4871049" cy="5638799"/>
          </a:xfrm>
        </p:spPr>
        <p:txBody>
          <a:bodyPr>
            <a:noAutofit/>
          </a:bodyPr>
          <a:lstStyle>
            <a:lvl1pPr>
              <a:defRPr b="0" i="0">
                <a:solidFill>
                  <a:schemeClr val="tx1"/>
                </a:solidFill>
              </a:defRPr>
            </a:lvl1pPr>
            <a:lvl2pPr>
              <a:defRPr b="0" i="0">
                <a:solidFill>
                  <a:schemeClr val="tx1"/>
                </a:solidFill>
              </a:defRPr>
            </a:lvl2pPr>
            <a:lvl3pPr>
              <a:defRPr b="0" i="0">
                <a:solidFill>
                  <a:schemeClr val="tx1"/>
                </a:solidFill>
              </a:defRPr>
            </a:lvl3pPr>
            <a:lvl4pPr>
              <a:defRPr b="0" i="0">
                <a:solidFill>
                  <a:schemeClr val="tx1"/>
                </a:solidFill>
              </a:defRPr>
            </a:lvl4pPr>
            <a:lvl5pPr>
              <a:defRPr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615351" y="1600200"/>
            <a:ext cx="4871049"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3" y="419100"/>
            <a:ext cx="4874287"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5" name="Subtitle 2">
            <a:extLst>
              <a:ext uri="{FF2B5EF4-FFF2-40B4-BE49-F238E27FC236}">
                <a16:creationId xmlns:a16="http://schemas.microsoft.com/office/drawing/2014/main" id="{5FEB85F5-260B-C0EC-BC81-129D87F6EB26}"/>
              </a:ext>
            </a:extLst>
          </p:cNvPr>
          <p:cNvSpPr>
            <a:spLocks noGrp="1"/>
          </p:cNvSpPr>
          <p:nvPr>
            <p:ph type="subTitle" idx="13" hasCustomPrompt="1"/>
          </p:nvPr>
        </p:nvSpPr>
        <p:spPr>
          <a:xfrm>
            <a:off x="609601" y="908688"/>
            <a:ext cx="4871050"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27574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Half B">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A7A7C01-CB66-1E67-11DC-8EFFE49563E0}"/>
              </a:ext>
            </a:extLst>
          </p:cNvPr>
          <p:cNvSpPr/>
          <p:nvPr userDrawn="1"/>
        </p:nvSpPr>
        <p:spPr>
          <a:xfrm rot="10800000">
            <a:off x="5553867" y="0"/>
            <a:ext cx="6638133" cy="6858000"/>
          </a:xfrm>
          <a:custGeom>
            <a:avLst/>
            <a:gdLst>
              <a:gd name="csX0" fmla="*/ 6638133 w 6638133"/>
              <a:gd name="csY0" fmla="*/ 6858000 h 6858000"/>
              <a:gd name="csX1" fmla="*/ 4764728 w 6638133"/>
              <a:gd name="csY1" fmla="*/ 6858000 h 6858000"/>
              <a:gd name="csX2" fmla="*/ 1873405 w 6638133"/>
              <a:gd name="csY2" fmla="*/ 6858000 h 6858000"/>
              <a:gd name="csX3" fmla="*/ 0 w 6638133"/>
              <a:gd name="csY3" fmla="*/ 6858000 h 6858000"/>
              <a:gd name="csX4" fmla="*/ 0 w 6638133"/>
              <a:gd name="csY4" fmla="*/ 0 h 6858000"/>
              <a:gd name="csX5" fmla="*/ 1873405 w 6638133"/>
              <a:gd name="csY5" fmla="*/ 0 h 6858000"/>
              <a:gd name="csX6" fmla="*/ 4190492 w 6638133"/>
              <a:gd name="csY6" fmla="*/ 0 h 6858000"/>
              <a:gd name="csX7" fmla="*/ 6063897 w 6638133"/>
              <a:gd name="csY7" fmla="*/ 0 h 6858000"/>
              <a:gd name="csX8" fmla="*/ 6063897 w 6638133"/>
              <a:gd name="csY8" fmla="*/ 6283764 h 6858000"/>
              <a:gd name="csX9" fmla="*/ 6063833 w 6638133"/>
              <a:gd name="csY9" fmla="*/ 6283700 h 6858000"/>
              <a:gd name="csX10" fmla="*/ 6638133 w 6638133"/>
              <a:gd name="csY10"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38133" h="6858000">
                <a:moveTo>
                  <a:pt x="6638133" y="6858000"/>
                </a:moveTo>
                <a:lnTo>
                  <a:pt x="4764728" y="6858000"/>
                </a:lnTo>
                <a:lnTo>
                  <a:pt x="1873405" y="6858000"/>
                </a:lnTo>
                <a:lnTo>
                  <a:pt x="0" y="6858000"/>
                </a:lnTo>
                <a:lnTo>
                  <a:pt x="0" y="0"/>
                </a:lnTo>
                <a:lnTo>
                  <a:pt x="1873405" y="0"/>
                </a:lnTo>
                <a:lnTo>
                  <a:pt x="4190492" y="0"/>
                </a:lnTo>
                <a:lnTo>
                  <a:pt x="6063897" y="0"/>
                </a:lnTo>
                <a:lnTo>
                  <a:pt x="6063897" y="6283764"/>
                </a:lnTo>
                <a:lnTo>
                  <a:pt x="6063833" y="6283700"/>
                </a:lnTo>
                <a:cubicBezTo>
                  <a:pt x="6063833" y="6600695"/>
                  <a:pt x="6321202" y="6858000"/>
                  <a:pt x="6638133" y="6858000"/>
                </a:cubicBezTo>
                <a:close/>
              </a:path>
            </a:pathLst>
          </a:custGeom>
          <a:gradFill>
            <a:gsLst>
              <a:gs pos="1000">
                <a:schemeClr val="accent3">
                  <a:lumMod val="60000"/>
                  <a:lumOff val="40000"/>
                </a:schemeClr>
              </a:gs>
              <a:gs pos="100000">
                <a:schemeClr val="accent3">
                  <a:lumMod val="20000"/>
                  <a:lumOff val="80000"/>
                </a:schemeClr>
              </a:gs>
            </a:gsLst>
            <a:lin ang="135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615351" y="1600200"/>
            <a:ext cx="4871049"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612113" y="419100"/>
            <a:ext cx="4874287"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pic>
        <p:nvPicPr>
          <p:cNvPr id="21" name="Graphic 20">
            <a:extLst>
              <a:ext uri="{FF2B5EF4-FFF2-40B4-BE49-F238E27FC236}">
                <a16:creationId xmlns:a16="http://schemas.microsoft.com/office/drawing/2014/main" id="{8DE2ACF2-0211-31D3-7B4E-A618660DB126}"/>
              </a:ext>
            </a:extLst>
          </p:cNvPr>
          <p:cNvPicPr>
            <a:picLocks noChangeAspect="1"/>
          </p:cNvPicPr>
          <p:nvPr userDrawn="1"/>
        </p:nvPicPr>
        <p:blipFill>
          <a:blip>
            <a:extLst>
              <a:ext uri="{96DAC541-7B7A-43D3-8B79-37D633B846F1}">
                <asvg:svgBlip xmlns:asvg="http://schemas.microsoft.com/office/drawing/2016/SVG/main" r:embed="rId2"/>
              </a:ext>
            </a:extLst>
          </a:blip>
          <a:srcRect l="40265" t="-1120" r="-2" b="81"/>
          <a:stretch>
            <a:fillRect/>
          </a:stretch>
        </p:blipFill>
        <p:spPr>
          <a:xfrm rot="5400000">
            <a:off x="7793852" y="-1128278"/>
            <a:ext cx="3264118" cy="5520678"/>
          </a:xfrm>
          <a:prstGeom prst="rect">
            <a:avLst/>
          </a:prstGeom>
        </p:spPr>
      </p:pic>
      <p:pic>
        <p:nvPicPr>
          <p:cNvPr id="22" name="Graphic 21">
            <a:extLst>
              <a:ext uri="{FF2B5EF4-FFF2-40B4-BE49-F238E27FC236}">
                <a16:creationId xmlns:a16="http://schemas.microsoft.com/office/drawing/2014/main" id="{D9DA2408-BC70-EED8-D4A3-7975DD559956}"/>
              </a:ext>
            </a:extLst>
          </p:cNvPr>
          <p:cNvPicPr>
            <a:picLocks noChangeAspect="1"/>
          </p:cNvPicPr>
          <p:nvPr userDrawn="1"/>
        </p:nvPicPr>
        <p:blipFill>
          <a:blip>
            <a:extLst>
              <a:ext uri="{96DAC541-7B7A-43D3-8B79-37D633B846F1}">
                <asvg:svgBlip xmlns:asvg="http://schemas.microsoft.com/office/drawing/2016/SVG/main" r:embed="rId2"/>
              </a:ext>
            </a:extLst>
          </a:blip>
          <a:srcRect l="41461" t="-6795" r="-24678" b="30839"/>
          <a:stretch>
            <a:fillRect/>
          </a:stretch>
        </p:blipFill>
        <p:spPr>
          <a:xfrm>
            <a:off x="6096000" y="1818870"/>
            <a:ext cx="5520676" cy="5039132"/>
          </a:xfrm>
          <a:prstGeom prst="rect">
            <a:avLst/>
          </a:prstGeom>
        </p:spPr>
      </p:pic>
      <p:pic>
        <p:nvPicPr>
          <p:cNvPr id="25" name="Graphic 24">
            <a:extLst>
              <a:ext uri="{FF2B5EF4-FFF2-40B4-BE49-F238E27FC236}">
                <a16:creationId xmlns:a16="http://schemas.microsoft.com/office/drawing/2014/main" id="{5A6FBEA8-B505-6C0D-0A18-FF402E66F65A}"/>
              </a:ext>
            </a:extLst>
          </p:cNvPr>
          <p:cNvPicPr>
            <a:picLocks noChangeAspect="1"/>
          </p:cNvPicPr>
          <p:nvPr userDrawn="1"/>
        </p:nvPicPr>
        <p:blipFill>
          <a:blip>
            <a:extLst>
              <a:ext uri="{96DAC541-7B7A-43D3-8B79-37D633B846F1}">
                <asvg:svgBlip xmlns:asvg="http://schemas.microsoft.com/office/drawing/2016/SVG/main" r:embed="rId3"/>
              </a:ext>
            </a:extLst>
          </a:blip>
          <a:srcRect l="19819" t="52179" r="-11491" b="-19234"/>
          <a:stretch>
            <a:fillRect/>
          </a:stretch>
        </p:blipFill>
        <p:spPr>
          <a:xfrm rot="5400000">
            <a:off x="7941537" y="659201"/>
            <a:ext cx="4909661" cy="3591264"/>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6716843" y="419100"/>
            <a:ext cx="4871049" cy="5638799"/>
          </a:xfrm>
        </p:spPr>
        <p:txBody>
          <a:bodyPr>
            <a:noAutofit/>
          </a:bodyPr>
          <a:lstStyle>
            <a:lvl1pPr>
              <a:defRPr b="0" i="0">
                <a:solidFill>
                  <a:schemeClr val="tx1"/>
                </a:solidFill>
              </a:defRPr>
            </a:lvl1pPr>
            <a:lvl2pPr>
              <a:defRPr b="0" i="0">
                <a:solidFill>
                  <a:schemeClr val="tx1"/>
                </a:solidFill>
              </a:defRPr>
            </a:lvl2pPr>
            <a:lvl3pPr>
              <a:defRPr b="0" i="0">
                <a:solidFill>
                  <a:schemeClr val="tx1"/>
                </a:solidFill>
              </a:defRPr>
            </a:lvl3pPr>
            <a:lvl4pPr>
              <a:defRPr b="0" i="0">
                <a:solidFill>
                  <a:schemeClr val="tx1"/>
                </a:solidFill>
              </a:defRPr>
            </a:lvl4pPr>
            <a:lvl5pPr>
              <a:defRPr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ubtitle 2">
            <a:extLst>
              <a:ext uri="{FF2B5EF4-FFF2-40B4-BE49-F238E27FC236}">
                <a16:creationId xmlns:a16="http://schemas.microsoft.com/office/drawing/2014/main" id="{752CF279-7D1B-E830-B136-FB1C3C154D17}"/>
              </a:ext>
            </a:extLst>
          </p:cNvPr>
          <p:cNvSpPr>
            <a:spLocks noGrp="1"/>
          </p:cNvSpPr>
          <p:nvPr>
            <p:ph type="subTitle" idx="13" hasCustomPrompt="1"/>
          </p:nvPr>
        </p:nvSpPr>
        <p:spPr>
          <a:xfrm>
            <a:off x="609601" y="908688"/>
            <a:ext cx="4871050"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148540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Third A">
    <p:bg>
      <p:bgPr>
        <a:solidFill>
          <a:schemeClr val="bg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55219C4B-B680-E8F5-AFEB-A96A139E80CF}"/>
              </a:ext>
            </a:extLst>
          </p:cNvPr>
          <p:cNvSpPr/>
          <p:nvPr userDrawn="1"/>
        </p:nvSpPr>
        <p:spPr>
          <a:xfrm rot="10800000">
            <a:off x="7353616" y="0"/>
            <a:ext cx="4838384" cy="6858000"/>
          </a:xfrm>
          <a:custGeom>
            <a:avLst/>
            <a:gdLst>
              <a:gd name="csX0" fmla="*/ 4838384 w 4838384"/>
              <a:gd name="csY0" fmla="*/ 6858000 h 6858000"/>
              <a:gd name="csX1" fmla="*/ 4280823 w 4838384"/>
              <a:gd name="csY1" fmla="*/ 6858000 h 6858000"/>
              <a:gd name="csX2" fmla="*/ 4268758 w 4838384"/>
              <a:gd name="csY2" fmla="*/ 6858000 h 6858000"/>
              <a:gd name="csX3" fmla="*/ 3711197 w 4838384"/>
              <a:gd name="csY3" fmla="*/ 6858000 h 6858000"/>
              <a:gd name="csX4" fmla="*/ 244162 w 4838384"/>
              <a:gd name="csY4" fmla="*/ 6858000 h 6858000"/>
              <a:gd name="csX5" fmla="*/ 0 w 4838384"/>
              <a:gd name="csY5" fmla="*/ 6858000 h 6858000"/>
              <a:gd name="csX6" fmla="*/ 0 w 4838384"/>
              <a:gd name="csY6" fmla="*/ 0 h 6858000"/>
              <a:gd name="csX7" fmla="*/ 244162 w 4838384"/>
              <a:gd name="csY7" fmla="*/ 0 h 6858000"/>
              <a:gd name="csX8" fmla="*/ 3136961 w 4838384"/>
              <a:gd name="csY8" fmla="*/ 0 h 6858000"/>
              <a:gd name="csX9" fmla="*/ 3694522 w 4838384"/>
              <a:gd name="csY9" fmla="*/ 0 h 6858000"/>
              <a:gd name="csX10" fmla="*/ 3706587 w 4838384"/>
              <a:gd name="csY10" fmla="*/ 0 h 6858000"/>
              <a:gd name="csX11" fmla="*/ 4264148 w 4838384"/>
              <a:gd name="csY11" fmla="*/ 0 h 6858000"/>
              <a:gd name="csX12" fmla="*/ 4264148 w 4838384"/>
              <a:gd name="csY12" fmla="*/ 6283764 h 6858000"/>
              <a:gd name="csX13" fmla="*/ 4264084 w 4838384"/>
              <a:gd name="csY13" fmla="*/ 6283700 h 6858000"/>
              <a:gd name="csX14" fmla="*/ 4838384 w 4838384"/>
              <a:gd name="csY14"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838384" h="6858000">
                <a:moveTo>
                  <a:pt x="4838384" y="6858000"/>
                </a:moveTo>
                <a:lnTo>
                  <a:pt x="4280823" y="6858000"/>
                </a:lnTo>
                <a:lnTo>
                  <a:pt x="4268758" y="6858000"/>
                </a:lnTo>
                <a:lnTo>
                  <a:pt x="3711197" y="6858000"/>
                </a:lnTo>
                <a:lnTo>
                  <a:pt x="244162" y="6858000"/>
                </a:lnTo>
                <a:lnTo>
                  <a:pt x="0" y="6858000"/>
                </a:lnTo>
                <a:lnTo>
                  <a:pt x="0" y="0"/>
                </a:lnTo>
                <a:lnTo>
                  <a:pt x="244162" y="0"/>
                </a:lnTo>
                <a:lnTo>
                  <a:pt x="3136961" y="0"/>
                </a:lnTo>
                <a:lnTo>
                  <a:pt x="3694522" y="0"/>
                </a:lnTo>
                <a:lnTo>
                  <a:pt x="3706587" y="0"/>
                </a:lnTo>
                <a:lnTo>
                  <a:pt x="4264148" y="0"/>
                </a:lnTo>
                <a:lnTo>
                  <a:pt x="4264148" y="6283764"/>
                </a:lnTo>
                <a:lnTo>
                  <a:pt x="4264084" y="6283700"/>
                </a:lnTo>
                <a:cubicBezTo>
                  <a:pt x="4264084" y="6600695"/>
                  <a:pt x="4521453" y="6858000"/>
                  <a:pt x="4838384" y="6858000"/>
                </a:cubicBezTo>
                <a:close/>
              </a:path>
            </a:pathLst>
          </a:custGeom>
          <a:gradFill>
            <a:gsLst>
              <a:gs pos="1000">
                <a:schemeClr val="accent2">
                  <a:lumMod val="60000"/>
                  <a:lumOff val="40000"/>
                </a:schemeClr>
              </a:gs>
              <a:gs pos="100000">
                <a:schemeClr val="accent2">
                  <a:lumMod val="20000"/>
                  <a:lumOff val="80000"/>
                </a:schemeClr>
              </a:gs>
            </a:gsLst>
            <a:lin ang="13500000" scaled="1"/>
          </a:gradFill>
          <a:ln w="6350" cap="flat">
            <a:noFill/>
            <a:prstDash val="solid"/>
            <a:miter/>
          </a:ln>
        </p:spPr>
        <p:txBody>
          <a:bodyPr wrap="square">
            <a:noAutofit/>
          </a:bodyPr>
          <a:lstStyle/>
          <a:p>
            <a:endParaRPr lang="en-US"/>
          </a:p>
        </p:txBody>
      </p:sp>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2" y="1600200"/>
            <a:ext cx="6622356"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6625786"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6604224" y="1270223"/>
            <a:ext cx="6903591" cy="4271964"/>
            <a:chOff x="22708" y="1857703"/>
            <a:chExt cx="4855623" cy="3004674"/>
          </a:xfrm>
          <a:solidFill>
            <a:schemeClr val="accent2">
              <a:alpha val="40000"/>
            </a:schemeClr>
          </a:solidFill>
        </p:grpSpPr>
        <p:pic>
          <p:nvPicPr>
            <p:cNvPr id="21" name="Graphic 20">
              <a:extLst>
                <a:ext uri="{FF2B5EF4-FFF2-40B4-BE49-F238E27FC236}">
                  <a16:creationId xmlns:a16="http://schemas.microsoft.com/office/drawing/2014/main" id="{DF6B6D93-AB25-75A7-7299-0D6DF20FD1E4}"/>
                </a:ext>
              </a:extLst>
            </p:cNvPr>
            <p:cNvPicPr>
              <a:picLocks noChangeAspect="1"/>
            </p:cNvPicPr>
            <p:nvPr userDrawn="1"/>
          </p:nvPicPr>
          <p:blipFill>
            <a:blip>
              <a:extLst>
                <a:ext uri="{96DAC541-7B7A-43D3-8B79-37D633B846F1}">
                  <asvg:svgBlip xmlns:asvg="http://schemas.microsoft.com/office/drawing/2016/SVG/main" r:embed="rId2"/>
                </a:ext>
              </a:extLst>
            </a:blip>
            <a:srcRect l="19424" t="86271" r="1" b="-2"/>
            <a:stretch>
              <a:fillRect/>
            </a:stretch>
          </p:blipFill>
          <p:spPr>
            <a:xfrm rot="10800000">
              <a:off x="1111236" y="4220357"/>
              <a:ext cx="3767095" cy="642020"/>
            </a:xfrm>
            <a:prstGeom prst="rect">
              <a:avLst/>
            </a:prstGeom>
          </p:spPr>
        </p:pic>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27731" r="-2" b="80"/>
            <a:stretch>
              <a:fillRect/>
            </a:stretch>
          </p:blipFill>
          <p:spPr>
            <a:xfrm rot="10800000">
              <a:off x="1832222" y="2082799"/>
              <a:ext cx="3023401" cy="2779577"/>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260912B5-13AC-A33F-1334-D91973414ED0}"/>
              </a:ext>
            </a:extLst>
          </p:cNvPr>
          <p:cNvSpPr>
            <a:spLocks noGrp="1"/>
          </p:cNvSpPr>
          <p:nvPr>
            <p:ph type="subTitle" idx="13" hasCustomPrompt="1"/>
          </p:nvPr>
        </p:nvSpPr>
        <p:spPr>
          <a:xfrm>
            <a:off x="609600" y="908688"/>
            <a:ext cx="662235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124529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Third B">
    <p:bg>
      <p:bgPr>
        <a:solidFill>
          <a:schemeClr val="bg1"/>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679CC4BA-7CE3-AA55-7F78-48745830BCA4}"/>
              </a:ext>
            </a:extLst>
          </p:cNvPr>
          <p:cNvSpPr/>
          <p:nvPr userDrawn="1"/>
        </p:nvSpPr>
        <p:spPr>
          <a:xfrm rot="10800000">
            <a:off x="7353616" y="0"/>
            <a:ext cx="4838384" cy="6858000"/>
          </a:xfrm>
          <a:custGeom>
            <a:avLst/>
            <a:gdLst>
              <a:gd name="csX0" fmla="*/ 4838384 w 4838384"/>
              <a:gd name="csY0" fmla="*/ 6858000 h 6858000"/>
              <a:gd name="csX1" fmla="*/ 4280823 w 4838384"/>
              <a:gd name="csY1" fmla="*/ 6858000 h 6858000"/>
              <a:gd name="csX2" fmla="*/ 4268758 w 4838384"/>
              <a:gd name="csY2" fmla="*/ 6858000 h 6858000"/>
              <a:gd name="csX3" fmla="*/ 3711197 w 4838384"/>
              <a:gd name="csY3" fmla="*/ 6858000 h 6858000"/>
              <a:gd name="csX4" fmla="*/ 244162 w 4838384"/>
              <a:gd name="csY4" fmla="*/ 6858000 h 6858000"/>
              <a:gd name="csX5" fmla="*/ 0 w 4838384"/>
              <a:gd name="csY5" fmla="*/ 6858000 h 6858000"/>
              <a:gd name="csX6" fmla="*/ 0 w 4838384"/>
              <a:gd name="csY6" fmla="*/ 0 h 6858000"/>
              <a:gd name="csX7" fmla="*/ 244162 w 4838384"/>
              <a:gd name="csY7" fmla="*/ 0 h 6858000"/>
              <a:gd name="csX8" fmla="*/ 3136961 w 4838384"/>
              <a:gd name="csY8" fmla="*/ 0 h 6858000"/>
              <a:gd name="csX9" fmla="*/ 3694522 w 4838384"/>
              <a:gd name="csY9" fmla="*/ 0 h 6858000"/>
              <a:gd name="csX10" fmla="*/ 3706587 w 4838384"/>
              <a:gd name="csY10" fmla="*/ 0 h 6858000"/>
              <a:gd name="csX11" fmla="*/ 4264148 w 4838384"/>
              <a:gd name="csY11" fmla="*/ 0 h 6858000"/>
              <a:gd name="csX12" fmla="*/ 4264148 w 4838384"/>
              <a:gd name="csY12" fmla="*/ 6283764 h 6858000"/>
              <a:gd name="csX13" fmla="*/ 4264084 w 4838384"/>
              <a:gd name="csY13" fmla="*/ 6283700 h 6858000"/>
              <a:gd name="csX14" fmla="*/ 4838384 w 4838384"/>
              <a:gd name="csY14"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838384" h="6858000">
                <a:moveTo>
                  <a:pt x="4838384" y="6858000"/>
                </a:moveTo>
                <a:lnTo>
                  <a:pt x="4280823" y="6858000"/>
                </a:lnTo>
                <a:lnTo>
                  <a:pt x="4268758" y="6858000"/>
                </a:lnTo>
                <a:lnTo>
                  <a:pt x="3711197" y="6858000"/>
                </a:lnTo>
                <a:lnTo>
                  <a:pt x="244162" y="6858000"/>
                </a:lnTo>
                <a:lnTo>
                  <a:pt x="0" y="6858000"/>
                </a:lnTo>
                <a:lnTo>
                  <a:pt x="0" y="0"/>
                </a:lnTo>
                <a:lnTo>
                  <a:pt x="244162" y="0"/>
                </a:lnTo>
                <a:lnTo>
                  <a:pt x="3136961" y="0"/>
                </a:lnTo>
                <a:lnTo>
                  <a:pt x="3694522" y="0"/>
                </a:lnTo>
                <a:lnTo>
                  <a:pt x="3706587" y="0"/>
                </a:lnTo>
                <a:lnTo>
                  <a:pt x="4264148" y="0"/>
                </a:lnTo>
                <a:lnTo>
                  <a:pt x="4264148" y="6283764"/>
                </a:lnTo>
                <a:lnTo>
                  <a:pt x="4264084" y="6283700"/>
                </a:lnTo>
                <a:cubicBezTo>
                  <a:pt x="4264084" y="6600695"/>
                  <a:pt x="4521453" y="6858000"/>
                  <a:pt x="4838384" y="6858000"/>
                </a:cubicBezTo>
                <a:close/>
              </a:path>
            </a:pathLst>
          </a:custGeom>
          <a:gradFill>
            <a:gsLst>
              <a:gs pos="1000">
                <a:schemeClr val="accent3">
                  <a:lumMod val="60000"/>
                  <a:lumOff val="40000"/>
                </a:schemeClr>
              </a:gs>
              <a:gs pos="100000">
                <a:schemeClr val="accent3">
                  <a:lumMod val="20000"/>
                  <a:lumOff val="80000"/>
                </a:schemeClr>
              </a:gs>
            </a:gsLst>
            <a:lin ang="13500000" scaled="1"/>
          </a:gradFill>
          <a:ln w="6350" cap="flat">
            <a:noFill/>
            <a:prstDash val="solid"/>
            <a:miter/>
          </a:ln>
        </p:spPr>
        <p:txBody>
          <a:bodyPr wrap="square">
            <a:noAutofit/>
          </a:bodyPr>
          <a:lstStyle/>
          <a:p>
            <a:endParaRPr lang="en-US"/>
          </a:p>
        </p:txBody>
      </p:sp>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6982427"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6986043" cy="1097280"/>
          </a:xfrm>
        </p:spPr>
        <p:txBody>
          <a:bodyPr/>
          <a:lstStyle/>
          <a:p>
            <a:r>
              <a:rPr lang="en-US"/>
              <a:t>Click to edit Master title style</a:t>
            </a:r>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6740289" y="1406287"/>
            <a:ext cx="6890226" cy="4013202"/>
            <a:chOff x="22708" y="1857703"/>
            <a:chExt cx="4855624" cy="2828150"/>
          </a:xfrm>
          <a:solidFill>
            <a:schemeClr val="accent3">
              <a:alpha val="33000"/>
            </a:schemeClr>
          </a:solidFill>
        </p:grpSpPr>
        <p:pic>
          <p:nvPicPr>
            <p:cNvPr id="21" name="Graphic 20">
              <a:extLst>
                <a:ext uri="{FF2B5EF4-FFF2-40B4-BE49-F238E27FC236}">
                  <a16:creationId xmlns:a16="http://schemas.microsoft.com/office/drawing/2014/main" id="{DF6B6D93-AB25-75A7-7299-0D6DF20FD1E4}"/>
                </a:ext>
              </a:extLst>
            </p:cNvPr>
            <p:cNvPicPr>
              <a:picLocks noChangeAspect="1"/>
            </p:cNvPicPr>
            <p:nvPr userDrawn="1"/>
          </p:nvPicPr>
          <p:blipFill>
            <a:blip>
              <a:extLst>
                <a:ext uri="{96DAC541-7B7A-43D3-8B79-37D633B846F1}">
                  <asvg:svgBlip xmlns:asvg="http://schemas.microsoft.com/office/drawing/2016/SVG/main" r:embed="rId2"/>
                </a:ext>
              </a:extLst>
            </a:blip>
            <a:srcRect l="19424" t="90045" r="1" b="-1"/>
            <a:stretch>
              <a:fillRect/>
            </a:stretch>
          </p:blipFill>
          <p:spPr>
            <a:xfrm rot="10800000">
              <a:off x="1111237" y="4220356"/>
              <a:ext cx="3767095" cy="465495"/>
            </a:xfrm>
            <a:prstGeom prst="rect">
              <a:avLst/>
            </a:prstGeom>
          </p:spPr>
        </p:pic>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32316" r="-2" b="81"/>
            <a:stretch>
              <a:fillRect/>
            </a:stretch>
          </p:blipFill>
          <p:spPr>
            <a:xfrm rot="10800000">
              <a:off x="1832222" y="2082799"/>
              <a:ext cx="3023401" cy="2603052"/>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10A47003-5E10-16FA-4C3A-B76C35C8236C}"/>
              </a:ext>
            </a:extLst>
          </p:cNvPr>
          <p:cNvSpPr>
            <a:spLocks noGrp="1"/>
          </p:cNvSpPr>
          <p:nvPr>
            <p:ph type="subTitle" idx="13" hasCustomPrompt="1"/>
          </p:nvPr>
        </p:nvSpPr>
        <p:spPr>
          <a:xfrm>
            <a:off x="609601" y="908688"/>
            <a:ext cx="6982428"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1984286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Quarter A">
    <p:bg>
      <p:bgPr>
        <a:solidFill>
          <a:schemeClr val="bg1"/>
        </a:solid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7563448"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7567365" cy="1097280"/>
          </a:xfrm>
        </p:spPr>
        <p:txBody>
          <a:bodyPr/>
          <a:lstStyle/>
          <a:p>
            <a:r>
              <a:rPr lang="en-US"/>
              <a:t>Click to edit Master title style</a:t>
            </a:r>
          </a:p>
        </p:txBody>
      </p:sp>
      <p:sp>
        <p:nvSpPr>
          <p:cNvPr id="3" name="Freeform 2">
            <a:extLst>
              <a:ext uri="{FF2B5EF4-FFF2-40B4-BE49-F238E27FC236}">
                <a16:creationId xmlns:a16="http://schemas.microsoft.com/office/drawing/2014/main" id="{DE354C2C-89EA-0AB3-12C4-D0393FF49770}"/>
              </a:ext>
            </a:extLst>
          </p:cNvPr>
          <p:cNvSpPr/>
          <p:nvPr userDrawn="1"/>
        </p:nvSpPr>
        <p:spPr>
          <a:xfrm rot="10800000">
            <a:off x="8271062" y="0"/>
            <a:ext cx="3920938" cy="6858000"/>
          </a:xfrm>
          <a:custGeom>
            <a:avLst/>
            <a:gdLst>
              <a:gd name="csX0" fmla="*/ 3920938 w 3920938"/>
              <a:gd name="csY0" fmla="*/ 6858000 h 6858000"/>
              <a:gd name="csX1" fmla="*/ 3363377 w 3920938"/>
              <a:gd name="csY1" fmla="*/ 6858000 h 6858000"/>
              <a:gd name="csX2" fmla="*/ 0 w 3920938"/>
              <a:gd name="csY2" fmla="*/ 6858000 h 6858000"/>
              <a:gd name="csX3" fmla="*/ 0 w 3920938"/>
              <a:gd name="csY3" fmla="*/ 0 h 6858000"/>
              <a:gd name="csX4" fmla="*/ 2789141 w 3920938"/>
              <a:gd name="csY4" fmla="*/ 0 h 6858000"/>
              <a:gd name="csX5" fmla="*/ 3346702 w 3920938"/>
              <a:gd name="csY5" fmla="*/ 0 h 6858000"/>
              <a:gd name="csX6" fmla="*/ 3346702 w 3920938"/>
              <a:gd name="csY6" fmla="*/ 6283764 h 6858000"/>
              <a:gd name="csX7" fmla="*/ 3346638 w 3920938"/>
              <a:gd name="csY7" fmla="*/ 6283700 h 6858000"/>
              <a:gd name="csX8" fmla="*/ 3920938 w 3920938"/>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20938" h="6858000">
                <a:moveTo>
                  <a:pt x="3920938" y="6858000"/>
                </a:moveTo>
                <a:lnTo>
                  <a:pt x="3363377" y="6858000"/>
                </a:lnTo>
                <a:lnTo>
                  <a:pt x="0" y="6858000"/>
                </a:lnTo>
                <a:lnTo>
                  <a:pt x="0" y="0"/>
                </a:lnTo>
                <a:lnTo>
                  <a:pt x="2789141" y="0"/>
                </a:lnTo>
                <a:lnTo>
                  <a:pt x="3346702" y="0"/>
                </a:lnTo>
                <a:lnTo>
                  <a:pt x="3346702" y="6283764"/>
                </a:lnTo>
                <a:lnTo>
                  <a:pt x="3346638" y="6283700"/>
                </a:lnTo>
                <a:cubicBezTo>
                  <a:pt x="3346638" y="6600695"/>
                  <a:pt x="3604007" y="6858000"/>
                  <a:pt x="3920938" y="6858000"/>
                </a:cubicBezTo>
                <a:close/>
              </a:path>
            </a:pathLst>
          </a:custGeom>
          <a:gradFill>
            <a:gsLst>
              <a:gs pos="1000">
                <a:schemeClr val="accent2">
                  <a:lumMod val="40000"/>
                  <a:lumOff val="60000"/>
                </a:schemeClr>
              </a:gs>
              <a:gs pos="100000">
                <a:schemeClr val="accent2">
                  <a:lumMod val="60000"/>
                  <a:lumOff val="40000"/>
                </a:schemeClr>
              </a:gs>
            </a:gsLst>
            <a:lin ang="13500000" scaled="1"/>
          </a:gradFill>
          <a:ln w="6350" cap="flat">
            <a:noFill/>
            <a:prstDash val="solid"/>
            <a:miter/>
          </a:ln>
        </p:spPr>
        <p:txBody>
          <a:bodyPr wrap="square">
            <a:noAutofit/>
          </a:bodyPr>
          <a:lstStyle/>
          <a:p>
            <a:endParaRPr lang="en-US"/>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7409152" y="1422400"/>
            <a:ext cx="6858000" cy="4013202"/>
            <a:chOff x="22708" y="1857703"/>
            <a:chExt cx="4832914" cy="2828150"/>
          </a:xfrm>
          <a:solidFill>
            <a:schemeClr val="accent2">
              <a:alpha val="33000"/>
            </a:schemeClr>
          </a:solidFill>
        </p:grpSpPr>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44262" r="-2" b="81"/>
            <a:stretch>
              <a:fillRect/>
            </a:stretch>
          </p:blipFill>
          <p:spPr>
            <a:xfrm rot="10800000">
              <a:off x="1832221" y="2082800"/>
              <a:ext cx="3023401" cy="2143051"/>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09F65929-2EF7-211B-F0D7-D6CEBE52691C}"/>
              </a:ext>
            </a:extLst>
          </p:cNvPr>
          <p:cNvSpPr>
            <a:spLocks noGrp="1"/>
          </p:cNvSpPr>
          <p:nvPr>
            <p:ph type="subTitle" idx="13" hasCustomPrompt="1"/>
          </p:nvPr>
        </p:nvSpPr>
        <p:spPr>
          <a:xfrm>
            <a:off x="609600" y="908688"/>
            <a:ext cx="756987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28950138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Quarter B">
    <p:bg>
      <p:bgPr>
        <a:solidFill>
          <a:schemeClr val="bg1"/>
        </a:solid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7563448"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7567365" cy="1097280"/>
          </a:xfrm>
        </p:spPr>
        <p:txBody>
          <a:bodyPr/>
          <a:lstStyle/>
          <a:p>
            <a:r>
              <a:rPr lang="en-US"/>
              <a:t>Click to edit Master title style</a:t>
            </a:r>
          </a:p>
        </p:txBody>
      </p:sp>
      <p:sp>
        <p:nvSpPr>
          <p:cNvPr id="3" name="Freeform 2">
            <a:extLst>
              <a:ext uri="{FF2B5EF4-FFF2-40B4-BE49-F238E27FC236}">
                <a16:creationId xmlns:a16="http://schemas.microsoft.com/office/drawing/2014/main" id="{DE354C2C-89EA-0AB3-12C4-D0393FF49770}"/>
              </a:ext>
            </a:extLst>
          </p:cNvPr>
          <p:cNvSpPr/>
          <p:nvPr userDrawn="1"/>
        </p:nvSpPr>
        <p:spPr>
          <a:xfrm rot="10800000">
            <a:off x="8271062" y="0"/>
            <a:ext cx="3920938" cy="6858000"/>
          </a:xfrm>
          <a:custGeom>
            <a:avLst/>
            <a:gdLst>
              <a:gd name="csX0" fmla="*/ 3920938 w 3920938"/>
              <a:gd name="csY0" fmla="*/ 6858000 h 6858000"/>
              <a:gd name="csX1" fmla="*/ 3363377 w 3920938"/>
              <a:gd name="csY1" fmla="*/ 6858000 h 6858000"/>
              <a:gd name="csX2" fmla="*/ 0 w 3920938"/>
              <a:gd name="csY2" fmla="*/ 6858000 h 6858000"/>
              <a:gd name="csX3" fmla="*/ 0 w 3920938"/>
              <a:gd name="csY3" fmla="*/ 0 h 6858000"/>
              <a:gd name="csX4" fmla="*/ 2789141 w 3920938"/>
              <a:gd name="csY4" fmla="*/ 0 h 6858000"/>
              <a:gd name="csX5" fmla="*/ 3346702 w 3920938"/>
              <a:gd name="csY5" fmla="*/ 0 h 6858000"/>
              <a:gd name="csX6" fmla="*/ 3346702 w 3920938"/>
              <a:gd name="csY6" fmla="*/ 6283764 h 6858000"/>
              <a:gd name="csX7" fmla="*/ 3346638 w 3920938"/>
              <a:gd name="csY7" fmla="*/ 6283700 h 6858000"/>
              <a:gd name="csX8" fmla="*/ 3920938 w 3920938"/>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20938" h="6858000">
                <a:moveTo>
                  <a:pt x="3920938" y="6858000"/>
                </a:moveTo>
                <a:lnTo>
                  <a:pt x="3363377" y="6858000"/>
                </a:lnTo>
                <a:lnTo>
                  <a:pt x="0" y="6858000"/>
                </a:lnTo>
                <a:lnTo>
                  <a:pt x="0" y="0"/>
                </a:lnTo>
                <a:lnTo>
                  <a:pt x="2789141" y="0"/>
                </a:lnTo>
                <a:lnTo>
                  <a:pt x="3346702" y="0"/>
                </a:lnTo>
                <a:lnTo>
                  <a:pt x="3346702" y="6283764"/>
                </a:lnTo>
                <a:lnTo>
                  <a:pt x="3346638" y="6283700"/>
                </a:lnTo>
                <a:cubicBezTo>
                  <a:pt x="3346638" y="6600695"/>
                  <a:pt x="3604007" y="6858000"/>
                  <a:pt x="3920938" y="6858000"/>
                </a:cubicBezTo>
                <a:close/>
              </a:path>
            </a:pathLst>
          </a:custGeom>
          <a:gradFill>
            <a:gsLst>
              <a:gs pos="1000">
                <a:schemeClr val="accent3">
                  <a:lumMod val="40000"/>
                  <a:lumOff val="60000"/>
                </a:schemeClr>
              </a:gs>
              <a:gs pos="100000">
                <a:schemeClr val="accent3">
                  <a:lumMod val="60000"/>
                  <a:lumOff val="40000"/>
                </a:schemeClr>
              </a:gs>
            </a:gsLst>
            <a:lin ang="13500000" scaled="1"/>
          </a:gradFill>
          <a:ln w="6350" cap="flat">
            <a:noFill/>
            <a:prstDash val="solid"/>
            <a:miter/>
          </a:ln>
        </p:spPr>
        <p:txBody>
          <a:bodyPr wrap="square">
            <a:noAutofit/>
          </a:bodyPr>
          <a:lstStyle/>
          <a:p>
            <a:endParaRPr lang="en-US"/>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7409152" y="1422400"/>
            <a:ext cx="6858000" cy="4013202"/>
            <a:chOff x="22708" y="1857703"/>
            <a:chExt cx="4832914" cy="2828150"/>
          </a:xfrm>
          <a:solidFill>
            <a:schemeClr val="accent3">
              <a:alpha val="33000"/>
            </a:schemeClr>
          </a:solidFill>
        </p:grpSpPr>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44262" r="-2" b="81"/>
            <a:stretch>
              <a:fillRect/>
            </a:stretch>
          </p:blipFill>
          <p:spPr>
            <a:xfrm rot="10800000">
              <a:off x="1832221" y="2082800"/>
              <a:ext cx="3023401" cy="2143051"/>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D89335C5-4AC8-46C5-B6BE-C035540D557C}"/>
              </a:ext>
            </a:extLst>
          </p:cNvPr>
          <p:cNvSpPr>
            <a:spLocks noGrp="1"/>
          </p:cNvSpPr>
          <p:nvPr>
            <p:ph type="subTitle" idx="13" hasCustomPrompt="1"/>
          </p:nvPr>
        </p:nvSpPr>
        <p:spPr>
          <a:xfrm>
            <a:off x="609600" y="908688"/>
            <a:ext cx="756987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p>
            <a:pPr>
              <a:defRPr/>
            </a:pPr>
            <a:fld id="{61DB99DD-A01D-0840-B95D-E6C823DDC4E1}" type="slidenum">
              <a:rPr lang="en-US" smtClean="0"/>
              <a:pPr>
                <a:defRPr/>
              </a:pPr>
              <a:t>‹#›</a:t>
            </a:fld>
            <a:endParaRPr lang="en-US" sz="700"/>
          </a:p>
        </p:txBody>
      </p:sp>
    </p:spTree>
    <p:extLst>
      <p:ext uri="{BB962C8B-B14F-4D97-AF65-F5344CB8AC3E}">
        <p14:creationId xmlns:p14="http://schemas.microsoft.com/office/powerpoint/2010/main" val="15901972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ent Quarter C">
    <p:bg>
      <p:bgPr>
        <a:solidFill>
          <a:schemeClr val="bg1"/>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E354C2C-89EA-0AB3-12C4-D0393FF49770}"/>
              </a:ext>
            </a:extLst>
          </p:cNvPr>
          <p:cNvSpPr/>
          <p:nvPr userDrawn="1"/>
        </p:nvSpPr>
        <p:spPr>
          <a:xfrm rot="10800000">
            <a:off x="8271062" y="0"/>
            <a:ext cx="3920938" cy="6858000"/>
          </a:xfrm>
          <a:custGeom>
            <a:avLst/>
            <a:gdLst>
              <a:gd name="csX0" fmla="*/ 3920938 w 3920938"/>
              <a:gd name="csY0" fmla="*/ 6858000 h 6858000"/>
              <a:gd name="csX1" fmla="*/ 3363377 w 3920938"/>
              <a:gd name="csY1" fmla="*/ 6858000 h 6858000"/>
              <a:gd name="csX2" fmla="*/ 0 w 3920938"/>
              <a:gd name="csY2" fmla="*/ 6858000 h 6858000"/>
              <a:gd name="csX3" fmla="*/ 0 w 3920938"/>
              <a:gd name="csY3" fmla="*/ 0 h 6858000"/>
              <a:gd name="csX4" fmla="*/ 2789141 w 3920938"/>
              <a:gd name="csY4" fmla="*/ 0 h 6858000"/>
              <a:gd name="csX5" fmla="*/ 3346702 w 3920938"/>
              <a:gd name="csY5" fmla="*/ 0 h 6858000"/>
              <a:gd name="csX6" fmla="*/ 3346702 w 3920938"/>
              <a:gd name="csY6" fmla="*/ 6283764 h 6858000"/>
              <a:gd name="csX7" fmla="*/ 3346638 w 3920938"/>
              <a:gd name="csY7" fmla="*/ 6283700 h 6858000"/>
              <a:gd name="csX8" fmla="*/ 3920938 w 3920938"/>
              <a:gd name="csY8"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20938" h="6858000">
                <a:moveTo>
                  <a:pt x="3920938" y="6858000"/>
                </a:moveTo>
                <a:lnTo>
                  <a:pt x="3363377" y="6858000"/>
                </a:lnTo>
                <a:lnTo>
                  <a:pt x="0" y="6858000"/>
                </a:lnTo>
                <a:lnTo>
                  <a:pt x="0" y="0"/>
                </a:lnTo>
                <a:lnTo>
                  <a:pt x="2789141" y="0"/>
                </a:lnTo>
                <a:lnTo>
                  <a:pt x="3346702" y="0"/>
                </a:lnTo>
                <a:lnTo>
                  <a:pt x="3346702" y="6283764"/>
                </a:lnTo>
                <a:lnTo>
                  <a:pt x="3346638" y="6283700"/>
                </a:lnTo>
                <a:cubicBezTo>
                  <a:pt x="3346638" y="6600695"/>
                  <a:pt x="3604007" y="6858000"/>
                  <a:pt x="3920938" y="6858000"/>
                </a:cubicBezTo>
                <a:close/>
              </a:path>
            </a:pathLst>
          </a:custGeom>
          <a:gradFill>
            <a:gsLst>
              <a:gs pos="1000">
                <a:schemeClr val="accent1"/>
              </a:gs>
              <a:gs pos="100000">
                <a:schemeClr val="accent5"/>
              </a:gs>
            </a:gsLst>
            <a:lin ang="13500000" scaled="1"/>
          </a:gradFill>
          <a:ln w="6350" cap="flat">
            <a:noFill/>
            <a:prstDash val="solid"/>
            <a:miter/>
          </a:ln>
        </p:spPr>
        <p:txBody>
          <a:bodyPr wrap="square">
            <a:noAutofit/>
          </a:bodyPr>
          <a:lstStyle/>
          <a:p>
            <a:endParaRPr lang="en-US"/>
          </a:p>
        </p:txBody>
      </p:sp>
      <p:sp>
        <p:nvSpPr>
          <p:cNvPr id="15" name="Content Placeholder 2">
            <a:extLst>
              <a:ext uri="{FF2B5EF4-FFF2-40B4-BE49-F238E27FC236}">
                <a16:creationId xmlns:a16="http://schemas.microsoft.com/office/drawing/2014/main" id="{E3AC7F8A-27F7-F501-DC0E-BB80B876B97C}"/>
              </a:ext>
            </a:extLst>
          </p:cNvPr>
          <p:cNvSpPr>
            <a:spLocks noGrp="1"/>
          </p:cNvSpPr>
          <p:nvPr userDrawn="1">
            <p:ph idx="17"/>
          </p:nvPr>
        </p:nvSpPr>
        <p:spPr>
          <a:xfrm>
            <a:off x="615351" y="1600200"/>
            <a:ext cx="7563448"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userDrawn="1">
            <p:ph type="title"/>
          </p:nvPr>
        </p:nvSpPr>
        <p:spPr>
          <a:xfrm>
            <a:off x="612113" y="419100"/>
            <a:ext cx="7567365" cy="1097280"/>
          </a:xfrm>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userDrawn="1">
            <p:ph type="sldNum" sz="quarter" idx="18"/>
          </p:nvPr>
        </p:nvSpPr>
        <p:spPr/>
        <p:txBody>
          <a:bodyPr/>
          <a:lstStyle>
            <a:lvl1pPr>
              <a:defRPr>
                <a:solidFill>
                  <a:schemeClr val="bg1"/>
                </a:solidFill>
              </a:defRPr>
            </a:lvl1pPr>
          </a:lstStyle>
          <a:p>
            <a:pPr>
              <a:defRPr/>
            </a:pPr>
            <a:fld id="{61DB99DD-A01D-0840-B95D-E6C823DDC4E1}" type="slidenum">
              <a:rPr lang="en-US" smtClean="0"/>
              <a:pPr>
                <a:defRPr/>
              </a:pPr>
              <a:t>‹#›</a:t>
            </a:fld>
            <a:endParaRPr lang="en-US"/>
          </a:p>
        </p:txBody>
      </p:sp>
      <p:sp>
        <p:nvSpPr>
          <p:cNvPr id="12" name="TextBox 11">
            <a:extLst>
              <a:ext uri="{FF2B5EF4-FFF2-40B4-BE49-F238E27FC236}">
                <a16:creationId xmlns:a16="http://schemas.microsoft.com/office/drawing/2014/main" id="{FD4C6BF4-39D6-5072-1A59-74018B469489}"/>
              </a:ext>
            </a:extLst>
          </p:cNvPr>
          <p:cNvSpPr txBox="1"/>
          <p:nvPr userDrawn="1"/>
        </p:nvSpPr>
        <p:spPr>
          <a:xfrm>
            <a:off x="609600" y="6555206"/>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Avenir Next" panose="020B0503020202020204" pitchFamily="34" charset="0"/>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Avenir Next" panose="020B0503020202020204" pitchFamily="34" charset="0"/>
                <a:ea typeface="+mn-ea"/>
                <a:cs typeface="+mn-cs"/>
              </a:rPr>
              <a:t>|  © RevSpring Inc.</a:t>
            </a:r>
            <a:endParaRPr lang="en-US" sz="700" b="0" i="0">
              <a:solidFill>
                <a:schemeClr val="accent1"/>
              </a:solidFill>
              <a:latin typeface="Avenir Next" panose="020B0503020202020204" pitchFamily="34" charset="0"/>
              <a:ea typeface="Open Sans Light" panose="020B0606030504020204" pitchFamily="34" charset="0"/>
              <a:cs typeface="Open Sans Light" panose="020B0606030504020204" pitchFamily="34" charset="0"/>
            </a:endParaRPr>
          </a:p>
        </p:txBody>
      </p:sp>
      <p:grpSp>
        <p:nvGrpSpPr>
          <p:cNvPr id="20" name="Group 19">
            <a:extLst>
              <a:ext uri="{FF2B5EF4-FFF2-40B4-BE49-F238E27FC236}">
                <a16:creationId xmlns:a16="http://schemas.microsoft.com/office/drawing/2014/main" id="{14809677-7B39-0FA8-795F-D001F70A6384}"/>
              </a:ext>
            </a:extLst>
          </p:cNvPr>
          <p:cNvGrpSpPr/>
          <p:nvPr userDrawn="1"/>
        </p:nvGrpSpPr>
        <p:grpSpPr>
          <a:xfrm rot="16200000">
            <a:off x="7409152" y="1422400"/>
            <a:ext cx="6858000" cy="4013202"/>
            <a:chOff x="22708" y="1857703"/>
            <a:chExt cx="4832914" cy="2828150"/>
          </a:xfrm>
          <a:solidFill>
            <a:schemeClr val="accent5">
              <a:alpha val="59000"/>
            </a:schemeClr>
          </a:solidFill>
        </p:grpSpPr>
        <p:pic>
          <p:nvPicPr>
            <p:cNvPr id="22" name="Graphic 21">
              <a:extLst>
                <a:ext uri="{FF2B5EF4-FFF2-40B4-BE49-F238E27FC236}">
                  <a16:creationId xmlns:a16="http://schemas.microsoft.com/office/drawing/2014/main" id="{3B40BFE2-3244-E0A2-E538-271F7BF85A90}"/>
                </a:ext>
              </a:extLst>
            </p:cNvPr>
            <p:cNvPicPr>
              <a:picLocks noChangeAspect="1"/>
            </p:cNvPicPr>
            <p:nvPr userDrawn="1"/>
          </p:nvPicPr>
          <p:blipFill>
            <a:blip>
              <a:extLst>
                <a:ext uri="{96DAC541-7B7A-43D3-8B79-37D633B846F1}">
                  <asvg:svgBlip xmlns:asvg="http://schemas.microsoft.com/office/drawing/2016/SVG/main" r:embed="rId2"/>
                </a:ext>
              </a:extLst>
            </a:blip>
            <a:srcRect l="21485" t="44262" r="-2" b="81"/>
            <a:stretch>
              <a:fillRect/>
            </a:stretch>
          </p:blipFill>
          <p:spPr>
            <a:xfrm rot="10800000">
              <a:off x="1832221" y="2082800"/>
              <a:ext cx="3023401" cy="2143051"/>
            </a:xfrm>
            <a:prstGeom prst="rect">
              <a:avLst/>
            </a:prstGeom>
          </p:spPr>
        </p:pic>
        <p:pic>
          <p:nvPicPr>
            <p:cNvPr id="23" name="Graphic 22">
              <a:extLst>
                <a:ext uri="{FF2B5EF4-FFF2-40B4-BE49-F238E27FC236}">
                  <a16:creationId xmlns:a16="http://schemas.microsoft.com/office/drawing/2014/main" id="{A0DDA447-0FC8-FB1D-1ED2-172F8FDFAF02}"/>
                </a:ext>
              </a:extLst>
            </p:cNvPr>
            <p:cNvPicPr>
              <a:picLocks noChangeAspect="1"/>
            </p:cNvPicPr>
            <p:nvPr userDrawn="1"/>
          </p:nvPicPr>
          <p:blipFill>
            <a:blip>
              <a:extLst>
                <a:ext uri="{96DAC541-7B7A-43D3-8B79-37D633B846F1}">
                  <asvg:svgBlip xmlns:asvg="http://schemas.microsoft.com/office/drawing/2016/SVG/main" r:embed="rId2"/>
                </a:ext>
              </a:extLst>
            </a:blip>
            <a:srcRect l="64184" t="-6795" r="-24678" b="30839"/>
            <a:stretch>
              <a:fillRect/>
            </a:stretch>
          </p:blipFill>
          <p:spPr>
            <a:xfrm rot="5400000">
              <a:off x="384201" y="1496210"/>
              <a:ext cx="2828150" cy="3551136"/>
            </a:xfrm>
            <a:prstGeom prst="rect">
              <a:avLst/>
            </a:prstGeom>
          </p:spPr>
        </p:pic>
      </p:grpSp>
      <p:sp>
        <p:nvSpPr>
          <p:cNvPr id="2" name="Subtitle 2">
            <a:extLst>
              <a:ext uri="{FF2B5EF4-FFF2-40B4-BE49-F238E27FC236}">
                <a16:creationId xmlns:a16="http://schemas.microsoft.com/office/drawing/2014/main" id="{3E83BA7C-6537-4EBA-D5DC-0134C5665A72}"/>
              </a:ext>
            </a:extLst>
          </p:cNvPr>
          <p:cNvSpPr>
            <a:spLocks noGrp="1"/>
          </p:cNvSpPr>
          <p:nvPr>
            <p:ph type="subTitle" idx="13" hasCustomPrompt="1"/>
          </p:nvPr>
        </p:nvSpPr>
        <p:spPr>
          <a:xfrm>
            <a:off x="609600" y="908688"/>
            <a:ext cx="756987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541434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se Study A">
    <p:bg>
      <p:bgPr>
        <a:gradFill>
          <a:gsLst>
            <a:gs pos="1000">
              <a:schemeClr val="accent3">
                <a:lumMod val="40000"/>
                <a:lumOff val="60000"/>
              </a:schemeClr>
            </a:gs>
            <a:gs pos="100000">
              <a:schemeClr val="accent3">
                <a:lumMod val="20000"/>
                <a:lumOff val="80000"/>
              </a:schemeClr>
            </a:gs>
          </a:gsLst>
          <a:lin ang="13500000" scaled="1"/>
        </a:gra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1B10AC2-10AB-083C-59B2-6FA440D2FAE8}"/>
              </a:ext>
            </a:extLst>
          </p:cNvPr>
          <p:cNvPicPr>
            <a:picLocks noChangeAspect="1"/>
          </p:cNvPicPr>
          <p:nvPr userDrawn="1"/>
        </p:nvPicPr>
        <p:blipFill>
          <a:blip>
            <a:extLst>
              <a:ext uri="{96DAC541-7B7A-43D3-8B79-37D633B846F1}">
                <asvg:svgBlip xmlns:asvg="http://schemas.microsoft.com/office/drawing/2016/SVG/main" r:embed="rId2"/>
              </a:ext>
            </a:extLst>
          </a:blip>
          <a:srcRect l="34139" t="43586" b="-1"/>
          <a:stretch>
            <a:fillRect/>
          </a:stretch>
        </p:blipFill>
        <p:spPr>
          <a:xfrm rot="10800000">
            <a:off x="2326877" y="4220356"/>
            <a:ext cx="3079190" cy="2637580"/>
          </a:xfrm>
          <a:prstGeom prst="rect">
            <a:avLst/>
          </a:prstGeom>
        </p:spPr>
      </p:pic>
      <p:pic>
        <p:nvPicPr>
          <p:cNvPr id="13" name="Graphic 12">
            <a:extLst>
              <a:ext uri="{FF2B5EF4-FFF2-40B4-BE49-F238E27FC236}">
                <a16:creationId xmlns:a16="http://schemas.microsoft.com/office/drawing/2014/main" id="{CB5BF362-3822-6E5B-DEA5-7E285E50239F}"/>
              </a:ext>
            </a:extLst>
          </p:cNvPr>
          <p:cNvPicPr>
            <a:picLocks noChangeAspect="1"/>
          </p:cNvPicPr>
          <p:nvPr userDrawn="1"/>
        </p:nvPicPr>
        <p:blipFill>
          <a:blip>
            <a:extLst>
              <a:ext uri="{96DAC541-7B7A-43D3-8B79-37D633B846F1}">
                <asvg:svgBlip xmlns:asvg="http://schemas.microsoft.com/office/drawing/2016/SVG/main" r:embed="rId2"/>
              </a:ext>
            </a:extLst>
          </a:blip>
          <a:srcRect l="41866" t="-637" r="-2" b="81"/>
          <a:stretch>
            <a:fillRect/>
          </a:stretch>
        </p:blipFill>
        <p:spPr>
          <a:xfrm rot="10800000">
            <a:off x="2454582" y="2082800"/>
            <a:ext cx="2238589" cy="3871874"/>
          </a:xfrm>
          <a:prstGeom prst="rect">
            <a:avLst/>
          </a:prstGeom>
        </p:spPr>
      </p:pic>
      <p:pic>
        <p:nvPicPr>
          <p:cNvPr id="14" name="Graphic 13">
            <a:extLst>
              <a:ext uri="{FF2B5EF4-FFF2-40B4-BE49-F238E27FC236}">
                <a16:creationId xmlns:a16="http://schemas.microsoft.com/office/drawing/2014/main" id="{A05669F4-B481-A4F9-30E0-73B21A753AF2}"/>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a:off x="-3765297" y="3039130"/>
            <a:ext cx="5535573" cy="3573845"/>
          </a:xfrm>
          <a:prstGeom prst="rect">
            <a:avLst/>
          </a:prstGeom>
        </p:spPr>
      </p:pic>
      <p:sp>
        <p:nvSpPr>
          <p:cNvPr id="11" name="Freeform 10">
            <a:extLst>
              <a:ext uri="{FF2B5EF4-FFF2-40B4-BE49-F238E27FC236}">
                <a16:creationId xmlns:a16="http://schemas.microsoft.com/office/drawing/2014/main" id="{77D982AA-BC1E-7F15-6A5E-736289498651}"/>
              </a:ext>
            </a:extLst>
          </p:cNvPr>
          <p:cNvSpPr/>
          <p:nvPr/>
        </p:nvSpPr>
        <p:spPr>
          <a:xfrm rot="16200000">
            <a:off x="4762278" y="-571785"/>
            <a:ext cx="6857936" cy="8001635"/>
          </a:xfrm>
          <a:custGeom>
            <a:avLst/>
            <a:gdLst>
              <a:gd name="csX0" fmla="*/ 574230 w 6857936"/>
              <a:gd name="csY0" fmla="*/ 64 h 8001635"/>
              <a:gd name="csX1" fmla="*/ 6857936 w 6857936"/>
              <a:gd name="csY1" fmla="*/ 64 h 8001635"/>
              <a:gd name="csX2" fmla="*/ 6857936 w 6857936"/>
              <a:gd name="csY2" fmla="*/ 8001636 h 8001635"/>
              <a:gd name="csX3" fmla="*/ 0 w 6857936"/>
              <a:gd name="csY3" fmla="*/ 8001636 h 8001635"/>
              <a:gd name="csX4" fmla="*/ 0 w 6857936"/>
              <a:gd name="csY4" fmla="*/ 574294 h 8001635"/>
              <a:gd name="csX5" fmla="*/ 574294 w 6857936"/>
              <a:gd name="csY5" fmla="*/ 0 h 8001635"/>
            </a:gdLst>
            <a:ahLst/>
            <a:cxnLst>
              <a:cxn ang="0">
                <a:pos x="csX0" y="csY0"/>
              </a:cxn>
              <a:cxn ang="0">
                <a:pos x="csX1" y="csY1"/>
              </a:cxn>
              <a:cxn ang="0">
                <a:pos x="csX2" y="csY2"/>
              </a:cxn>
              <a:cxn ang="0">
                <a:pos x="csX3" y="csY3"/>
              </a:cxn>
              <a:cxn ang="0">
                <a:pos x="csX4" y="csY4"/>
              </a:cxn>
              <a:cxn ang="0">
                <a:pos x="csX5" y="csY5"/>
              </a:cxn>
            </a:cxnLst>
            <a:rect l="l" t="t" r="r" b="b"/>
            <a:pathLst>
              <a:path w="6857936" h="8001635">
                <a:moveTo>
                  <a:pt x="574230" y="64"/>
                </a:moveTo>
                <a:lnTo>
                  <a:pt x="6857936" y="64"/>
                </a:lnTo>
                <a:lnTo>
                  <a:pt x="6857936" y="8001636"/>
                </a:lnTo>
                <a:lnTo>
                  <a:pt x="0" y="8001636"/>
                </a:lnTo>
                <a:lnTo>
                  <a:pt x="0" y="574294"/>
                </a:lnTo>
                <a:cubicBezTo>
                  <a:pt x="0" y="257366"/>
                  <a:pt x="257302" y="0"/>
                  <a:pt x="574294" y="0"/>
                </a:cubicBezTo>
                <a:close/>
              </a:path>
            </a:pathLst>
          </a:custGeom>
          <a:solidFill>
            <a:srgbClr val="FFFFFF"/>
          </a:solidFill>
          <a:ln w="6350" cap="flat">
            <a:noFill/>
            <a:prstDash val="solid"/>
            <a:miter/>
          </a:ln>
        </p:spPr>
        <p:txBody>
          <a:bodyPr/>
          <a:lstStyle/>
          <a:p>
            <a:endParaRPr lang="en-US" b="0" i="0">
              <a:latin typeface="Avenir Next" panose="020B0503020202020204" pitchFamily="34" charset="0"/>
            </a:endParaRPr>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4876800" y="1176734"/>
            <a:ext cx="6699849" cy="4881166"/>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2" name="Rectangle 1">
            <a:extLst>
              <a:ext uri="{FF2B5EF4-FFF2-40B4-BE49-F238E27FC236}">
                <a16:creationId xmlns:a16="http://schemas.microsoft.com/office/drawing/2014/main" id="{F0C82A0F-0D61-AE06-DF37-0B7C5CF22570}"/>
              </a:ext>
            </a:extLst>
          </p:cNvPr>
          <p:cNvSpPr/>
          <p:nvPr userDrawn="1"/>
        </p:nvSpPr>
        <p:spPr>
          <a:xfrm>
            <a:off x="12054840" y="0"/>
            <a:ext cx="1371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4" name="Rectangle 3">
            <a:extLst>
              <a:ext uri="{FF2B5EF4-FFF2-40B4-BE49-F238E27FC236}">
                <a16:creationId xmlns:a16="http://schemas.microsoft.com/office/drawing/2014/main" id="{2C69F29B-89E3-856A-66B3-64D04D5709E9}"/>
              </a:ext>
            </a:extLst>
          </p:cNvPr>
          <p:cNvSpPr/>
          <p:nvPr userDrawn="1"/>
        </p:nvSpPr>
        <p:spPr>
          <a:xfrm>
            <a:off x="0" y="0"/>
            <a:ext cx="12192000" cy="657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9" name="Content Placeholder 2">
            <a:extLst>
              <a:ext uri="{FF2B5EF4-FFF2-40B4-BE49-F238E27FC236}">
                <a16:creationId xmlns:a16="http://schemas.microsoft.com/office/drawing/2014/main" id="{D7DD6E69-110F-DC20-EC48-48C3207B89D1}"/>
              </a:ext>
            </a:extLst>
          </p:cNvPr>
          <p:cNvSpPr>
            <a:spLocks noGrp="1"/>
          </p:cNvSpPr>
          <p:nvPr>
            <p:ph idx="17"/>
          </p:nvPr>
        </p:nvSpPr>
        <p:spPr>
          <a:xfrm>
            <a:off x="615351" y="1785004"/>
            <a:ext cx="3018477" cy="4272895"/>
          </a:xfrm>
        </p:spPr>
        <p:txBody>
          <a:bodyPr>
            <a:noAutofit/>
          </a:bodyPr>
          <a:lstStyle>
            <a:lvl1pPr>
              <a:defRPr sz="1400" b="0" i="0"/>
            </a:lvl1pPr>
            <a:lvl2pPr>
              <a:defRPr sz="1400" b="0" i="0"/>
            </a:lvl2pPr>
            <a:lvl3pPr>
              <a:defRPr sz="1400" b="0" i="0"/>
            </a:lvl3pPr>
            <a:lvl4pPr>
              <a:defRPr sz="14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3D7D926D-ED32-FF0B-3AE7-DA5572FE6C0A}"/>
              </a:ext>
            </a:extLst>
          </p:cNvPr>
          <p:cNvSpPr>
            <a:spLocks noGrp="1"/>
          </p:cNvSpPr>
          <p:nvPr>
            <p:ph idx="19"/>
          </p:nvPr>
        </p:nvSpPr>
        <p:spPr>
          <a:xfrm>
            <a:off x="615351" y="1176733"/>
            <a:ext cx="3018477" cy="389601"/>
          </a:xfrm>
        </p:spPr>
        <p:txBody>
          <a:bodyPr>
            <a:noAutofit/>
          </a:bodyPr>
          <a:lstStyle>
            <a:lvl1pPr>
              <a:buFont typeface="Arial" panose="020B0604020202020204" pitchFamily="34" charset="0"/>
              <a:buNone/>
              <a:defRPr b="0" i="0"/>
            </a:lvl1pPr>
            <a:lvl2pPr>
              <a:buFont typeface="Arial" panose="020B0604020202020204" pitchFamily="34" charset="0"/>
              <a:buNone/>
              <a:defRPr b="0" i="0"/>
            </a:lvl2pPr>
            <a:lvl3pPr>
              <a:buFont typeface="Arial" panose="020B0604020202020204" pitchFamily="34" charset="0"/>
              <a:buNone/>
              <a:defRPr b="0" i="0"/>
            </a:lvl3pPr>
            <a:lvl4pPr>
              <a:buFont typeface="Arial" panose="020B0604020202020204" pitchFamily="34" charset="0"/>
              <a:buNone/>
              <a:defRPr b="0" i="0"/>
            </a:lvl4pPr>
            <a:lvl5pPr>
              <a:buFont typeface="Arial" panose="020B0604020202020204" pitchFamily="34" charset="0"/>
              <a:buNone/>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6">
            <a:extLst>
              <a:ext uri="{FF2B5EF4-FFF2-40B4-BE49-F238E27FC236}">
                <a16:creationId xmlns:a16="http://schemas.microsoft.com/office/drawing/2014/main" id="{C52F4C50-09DD-7347-CDD3-543B781844BF}"/>
              </a:ext>
            </a:extLst>
          </p:cNvPr>
          <p:cNvSpPr>
            <a:spLocks noGrp="1"/>
          </p:cNvSpPr>
          <p:nvPr>
            <p:ph type="title" hasCustomPrompt="1"/>
          </p:nvPr>
        </p:nvSpPr>
        <p:spPr>
          <a:xfrm>
            <a:off x="612113" y="248135"/>
            <a:ext cx="6104730" cy="443623"/>
          </a:xfrm>
        </p:spPr>
        <p:txBody>
          <a:bodyPr/>
          <a:lstStyle>
            <a:lvl1pPr>
              <a:defRPr sz="1400">
                <a:solidFill>
                  <a:schemeClr val="bg1"/>
                </a:solidFill>
              </a:defRPr>
            </a:lvl1pPr>
          </a:lstStyle>
          <a:p>
            <a:r>
              <a:rPr lang="en-US"/>
              <a:t>CLICK TO EDIT MASTER TITLE STYLE</a:t>
            </a:r>
          </a:p>
        </p:txBody>
      </p:sp>
    </p:spTree>
    <p:extLst>
      <p:ext uri="{BB962C8B-B14F-4D97-AF65-F5344CB8AC3E}">
        <p14:creationId xmlns:p14="http://schemas.microsoft.com/office/powerpoint/2010/main" val="1133934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se Study B">
    <p:bg>
      <p:bgPr>
        <a:solidFill>
          <a:schemeClr val="bg1"/>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1A0399D-3433-CE80-2088-B33C3106444C}"/>
              </a:ext>
            </a:extLst>
          </p:cNvPr>
          <p:cNvSpPr/>
          <p:nvPr userDrawn="1"/>
        </p:nvSpPr>
        <p:spPr>
          <a:xfrm rot="10800000">
            <a:off x="5553867" y="657892"/>
            <a:ext cx="6638133" cy="6200108"/>
          </a:xfrm>
          <a:custGeom>
            <a:avLst/>
            <a:gdLst>
              <a:gd name="csX0" fmla="*/ 6638133 w 6638133"/>
              <a:gd name="csY0" fmla="*/ 6200108 h 6200108"/>
              <a:gd name="csX1" fmla="*/ 4764728 w 6638133"/>
              <a:gd name="csY1" fmla="*/ 6200108 h 6200108"/>
              <a:gd name="csX2" fmla="*/ 1873405 w 6638133"/>
              <a:gd name="csY2" fmla="*/ 6200108 h 6200108"/>
              <a:gd name="csX3" fmla="*/ 0 w 6638133"/>
              <a:gd name="csY3" fmla="*/ 6200108 h 6200108"/>
              <a:gd name="csX4" fmla="*/ 0 w 6638133"/>
              <a:gd name="csY4" fmla="*/ 0 h 6200108"/>
              <a:gd name="csX5" fmla="*/ 6063897 w 6638133"/>
              <a:gd name="csY5" fmla="*/ 0 h 6200108"/>
              <a:gd name="csX6" fmla="*/ 6063897 w 6638133"/>
              <a:gd name="csY6" fmla="*/ 5625872 h 6200108"/>
              <a:gd name="csX7" fmla="*/ 6063833 w 6638133"/>
              <a:gd name="csY7" fmla="*/ 5625808 h 6200108"/>
              <a:gd name="csX8" fmla="*/ 6638133 w 6638133"/>
              <a:gd name="csY8" fmla="*/ 6200108 h 6200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38133" h="6200108">
                <a:moveTo>
                  <a:pt x="6638133" y="6200108"/>
                </a:moveTo>
                <a:lnTo>
                  <a:pt x="4764728" y="6200108"/>
                </a:lnTo>
                <a:lnTo>
                  <a:pt x="1873405" y="6200108"/>
                </a:lnTo>
                <a:lnTo>
                  <a:pt x="0" y="6200108"/>
                </a:lnTo>
                <a:lnTo>
                  <a:pt x="0" y="0"/>
                </a:lnTo>
                <a:lnTo>
                  <a:pt x="6063897" y="0"/>
                </a:lnTo>
                <a:lnTo>
                  <a:pt x="6063897" y="5625872"/>
                </a:lnTo>
                <a:lnTo>
                  <a:pt x="6063833" y="5625808"/>
                </a:lnTo>
                <a:cubicBezTo>
                  <a:pt x="6063833" y="5942803"/>
                  <a:pt x="6321202" y="6200108"/>
                  <a:pt x="6638133" y="6200108"/>
                </a:cubicBezTo>
                <a:close/>
              </a:path>
            </a:pathLst>
          </a:custGeom>
          <a:gradFill>
            <a:gsLst>
              <a:gs pos="1000">
                <a:schemeClr val="accent3">
                  <a:lumMod val="60000"/>
                  <a:lumOff val="40000"/>
                </a:schemeClr>
              </a:gs>
              <a:gs pos="100000">
                <a:schemeClr val="accent3">
                  <a:lumMod val="20000"/>
                  <a:lumOff val="80000"/>
                </a:schemeClr>
              </a:gs>
            </a:gsLst>
            <a:lin ang="135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615351" y="1785004"/>
            <a:ext cx="4871049" cy="4272895"/>
          </a:xfrm>
        </p:spPr>
        <p:txBody>
          <a:bodyPr>
            <a:noAutofit/>
          </a:bodyPr>
          <a:lstStyle>
            <a:lvl1pPr>
              <a:defRPr sz="1400" b="0" i="0"/>
            </a:lvl1pPr>
            <a:lvl2pPr>
              <a:defRPr sz="1400" b="0" i="0"/>
            </a:lvl2pPr>
            <a:lvl3pPr>
              <a:defRPr sz="1400" b="0" i="0"/>
            </a:lvl3pPr>
            <a:lvl4pPr>
              <a:defRPr sz="14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pic>
        <p:nvPicPr>
          <p:cNvPr id="21" name="Graphic 20">
            <a:extLst>
              <a:ext uri="{FF2B5EF4-FFF2-40B4-BE49-F238E27FC236}">
                <a16:creationId xmlns:a16="http://schemas.microsoft.com/office/drawing/2014/main" id="{8DE2ACF2-0211-31D3-7B4E-A618660DB126}"/>
              </a:ext>
            </a:extLst>
          </p:cNvPr>
          <p:cNvPicPr>
            <a:picLocks noChangeAspect="1"/>
          </p:cNvPicPr>
          <p:nvPr userDrawn="1"/>
        </p:nvPicPr>
        <p:blipFill>
          <a:blip>
            <a:extLst>
              <a:ext uri="{96DAC541-7B7A-43D3-8B79-37D633B846F1}">
                <asvg:svgBlip xmlns:asvg="http://schemas.microsoft.com/office/drawing/2016/SVG/main" r:embed="rId2"/>
              </a:ext>
            </a:extLst>
          </a:blip>
          <a:srcRect l="40265" t="-1120" r="-2" b="81"/>
          <a:stretch>
            <a:fillRect/>
          </a:stretch>
        </p:blipFill>
        <p:spPr>
          <a:xfrm rot="5400000">
            <a:off x="7793852" y="-1128278"/>
            <a:ext cx="3264118" cy="5520678"/>
          </a:xfrm>
          <a:prstGeom prst="rect">
            <a:avLst/>
          </a:prstGeom>
        </p:spPr>
      </p:pic>
      <p:pic>
        <p:nvPicPr>
          <p:cNvPr id="22" name="Graphic 21">
            <a:extLst>
              <a:ext uri="{FF2B5EF4-FFF2-40B4-BE49-F238E27FC236}">
                <a16:creationId xmlns:a16="http://schemas.microsoft.com/office/drawing/2014/main" id="{D9DA2408-BC70-EED8-D4A3-7975DD559956}"/>
              </a:ext>
            </a:extLst>
          </p:cNvPr>
          <p:cNvPicPr>
            <a:picLocks noChangeAspect="1"/>
          </p:cNvPicPr>
          <p:nvPr userDrawn="1"/>
        </p:nvPicPr>
        <p:blipFill>
          <a:blip>
            <a:extLst>
              <a:ext uri="{96DAC541-7B7A-43D3-8B79-37D633B846F1}">
                <asvg:svgBlip xmlns:asvg="http://schemas.microsoft.com/office/drawing/2016/SVG/main" r:embed="rId2"/>
              </a:ext>
            </a:extLst>
          </a:blip>
          <a:srcRect l="41461" t="-6795" r="-24678" b="30839"/>
          <a:stretch>
            <a:fillRect/>
          </a:stretch>
        </p:blipFill>
        <p:spPr>
          <a:xfrm>
            <a:off x="6096000" y="1818870"/>
            <a:ext cx="5520676" cy="5039132"/>
          </a:xfrm>
          <a:prstGeom prst="rect">
            <a:avLst/>
          </a:prstGeom>
        </p:spPr>
      </p:pic>
      <p:pic>
        <p:nvPicPr>
          <p:cNvPr id="25" name="Graphic 24">
            <a:extLst>
              <a:ext uri="{FF2B5EF4-FFF2-40B4-BE49-F238E27FC236}">
                <a16:creationId xmlns:a16="http://schemas.microsoft.com/office/drawing/2014/main" id="{5A6FBEA8-B505-6C0D-0A18-FF402E66F65A}"/>
              </a:ext>
            </a:extLst>
          </p:cNvPr>
          <p:cNvPicPr>
            <a:picLocks noChangeAspect="1"/>
          </p:cNvPicPr>
          <p:nvPr userDrawn="1"/>
        </p:nvPicPr>
        <p:blipFill>
          <a:blip>
            <a:extLst>
              <a:ext uri="{96DAC541-7B7A-43D3-8B79-37D633B846F1}">
                <asvg:svgBlip xmlns:asvg="http://schemas.microsoft.com/office/drawing/2016/SVG/main" r:embed="rId3"/>
              </a:ext>
            </a:extLst>
          </a:blip>
          <a:srcRect l="19819" t="52179" r="-11491" b="-19234"/>
          <a:stretch>
            <a:fillRect/>
          </a:stretch>
        </p:blipFill>
        <p:spPr>
          <a:xfrm rot="5400000">
            <a:off x="7941537" y="659201"/>
            <a:ext cx="4909661" cy="3591264"/>
          </a:xfrm>
          <a:prstGeom prst="rect">
            <a:avLst/>
          </a:prstGeom>
        </p:spPr>
      </p:pic>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6716843" y="1785004"/>
            <a:ext cx="4871049" cy="4285638"/>
          </a:xfrm>
        </p:spPr>
        <p:txBody>
          <a:bodyPr>
            <a:noAutofit/>
          </a:bodyPr>
          <a:lstStyle>
            <a:lvl1pPr>
              <a:defRPr sz="1400" b="0" i="0">
                <a:solidFill>
                  <a:schemeClr val="tx1"/>
                </a:solidFill>
              </a:defRPr>
            </a:lvl1pPr>
            <a:lvl2pPr>
              <a:defRPr sz="1400" b="0" i="0">
                <a:solidFill>
                  <a:schemeClr val="tx1"/>
                </a:solidFill>
              </a:defRPr>
            </a:lvl2pPr>
            <a:lvl3pPr>
              <a:defRPr sz="1400" b="0" i="0">
                <a:solidFill>
                  <a:schemeClr val="tx1"/>
                </a:solidFill>
              </a:defRPr>
            </a:lvl3pPr>
            <a:lvl4pPr>
              <a:defRPr sz="1400" b="0" i="0">
                <a:solidFill>
                  <a:schemeClr val="tx1"/>
                </a:solidFill>
              </a:defRPr>
            </a:lvl4pPr>
            <a:lvl5pPr>
              <a:defRPr sz="1400"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2D9F3F60-05AF-9C64-A51A-65D6583B2354}"/>
              </a:ext>
            </a:extLst>
          </p:cNvPr>
          <p:cNvSpPr/>
          <p:nvPr userDrawn="1"/>
        </p:nvSpPr>
        <p:spPr>
          <a:xfrm>
            <a:off x="0" y="0"/>
            <a:ext cx="12192000" cy="657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7" name="Title 6">
            <a:extLst>
              <a:ext uri="{FF2B5EF4-FFF2-40B4-BE49-F238E27FC236}">
                <a16:creationId xmlns:a16="http://schemas.microsoft.com/office/drawing/2014/main" id="{419C963F-AC0C-AEB7-1D94-A80FBF9331C4}"/>
              </a:ext>
            </a:extLst>
          </p:cNvPr>
          <p:cNvSpPr>
            <a:spLocks noGrp="1"/>
          </p:cNvSpPr>
          <p:nvPr>
            <p:ph type="title" hasCustomPrompt="1"/>
          </p:nvPr>
        </p:nvSpPr>
        <p:spPr>
          <a:xfrm>
            <a:off x="612113" y="248135"/>
            <a:ext cx="6104730" cy="443623"/>
          </a:xfrm>
        </p:spPr>
        <p:txBody>
          <a:bodyPr/>
          <a:lstStyle>
            <a:lvl1pPr>
              <a:defRPr sz="1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D54CE25-E01E-D5D6-B345-47065F42AD66}"/>
              </a:ext>
            </a:extLst>
          </p:cNvPr>
          <p:cNvSpPr>
            <a:spLocks noGrp="1"/>
          </p:cNvSpPr>
          <p:nvPr>
            <p:ph idx="19"/>
          </p:nvPr>
        </p:nvSpPr>
        <p:spPr>
          <a:xfrm>
            <a:off x="615351" y="1176733"/>
            <a:ext cx="4871049" cy="389601"/>
          </a:xfrm>
        </p:spPr>
        <p:txBody>
          <a:bodyPr>
            <a:noAutofit/>
          </a:bodyPr>
          <a:lstStyle>
            <a:lvl1pPr>
              <a:buFont typeface="Arial" panose="020B0604020202020204" pitchFamily="34" charset="0"/>
              <a:buNone/>
              <a:defRPr b="0" i="0"/>
            </a:lvl1pPr>
            <a:lvl2pPr>
              <a:buFont typeface="Arial" panose="020B0604020202020204" pitchFamily="34" charset="0"/>
              <a:buNone/>
              <a:defRPr b="0" i="0"/>
            </a:lvl2pPr>
            <a:lvl3pPr>
              <a:buFont typeface="Arial" panose="020B0604020202020204" pitchFamily="34" charset="0"/>
              <a:buNone/>
              <a:defRPr b="0" i="0"/>
            </a:lvl3pPr>
            <a:lvl4pPr>
              <a:buFont typeface="Arial" panose="020B0604020202020204" pitchFamily="34" charset="0"/>
              <a:buNone/>
              <a:defRPr b="0" i="0"/>
            </a:lvl4pPr>
            <a:lvl5pPr>
              <a:buFont typeface="Arial" panose="020B0604020202020204" pitchFamily="34" charset="0"/>
              <a:buNone/>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E1200E19-13CC-F96C-F79A-404D9E47C8AD}"/>
              </a:ext>
            </a:extLst>
          </p:cNvPr>
          <p:cNvSpPr>
            <a:spLocks noGrp="1"/>
          </p:cNvSpPr>
          <p:nvPr>
            <p:ph idx="20"/>
          </p:nvPr>
        </p:nvSpPr>
        <p:spPr>
          <a:xfrm>
            <a:off x="6716843" y="1159933"/>
            <a:ext cx="4871049" cy="407563"/>
          </a:xfrm>
        </p:spPr>
        <p:txBody>
          <a:bodyPr>
            <a:noAutofit/>
          </a:bodyPr>
          <a:lstStyle>
            <a:lvl1pPr>
              <a:buFont typeface="Arial" panose="020B0604020202020204" pitchFamily="34" charset="0"/>
              <a:buNone/>
              <a:defRPr b="0" i="0">
                <a:solidFill>
                  <a:schemeClr val="tx1"/>
                </a:solidFill>
              </a:defRPr>
            </a:lvl1pPr>
            <a:lvl2pPr>
              <a:buFont typeface="Arial" panose="020B0604020202020204" pitchFamily="34" charset="0"/>
              <a:buNone/>
              <a:defRPr b="0" i="0">
                <a:solidFill>
                  <a:schemeClr val="tx1"/>
                </a:solidFill>
              </a:defRPr>
            </a:lvl2pPr>
            <a:lvl3pPr>
              <a:buFont typeface="Arial" panose="020B0604020202020204" pitchFamily="34" charset="0"/>
              <a:buNone/>
              <a:defRPr b="0" i="0">
                <a:solidFill>
                  <a:schemeClr val="tx1"/>
                </a:solidFill>
              </a:defRPr>
            </a:lvl3pPr>
            <a:lvl4pPr>
              <a:buFont typeface="Arial" panose="020B0604020202020204" pitchFamily="34" charset="0"/>
              <a:buNone/>
              <a:defRPr b="0" i="0">
                <a:solidFill>
                  <a:schemeClr val="tx1"/>
                </a:solidFill>
              </a:defRPr>
            </a:lvl4pPr>
            <a:lvl5pPr>
              <a:buFont typeface="Arial" panose="020B0604020202020204" pitchFamily="34" charset="0"/>
              <a:buNone/>
              <a:defRPr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80658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se Study C">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F095A998-22FD-E7C5-48B2-8FF384EDD10B}"/>
              </a:ext>
            </a:extLst>
          </p:cNvPr>
          <p:cNvSpPr/>
          <p:nvPr userDrawn="1"/>
        </p:nvSpPr>
        <p:spPr>
          <a:xfrm rot="10800000">
            <a:off x="8517939" y="657892"/>
            <a:ext cx="3674061" cy="6200108"/>
          </a:xfrm>
          <a:custGeom>
            <a:avLst/>
            <a:gdLst>
              <a:gd name="csX0" fmla="*/ 3674061 w 3674061"/>
              <a:gd name="csY0" fmla="*/ 6200108 h 6200108"/>
              <a:gd name="csX1" fmla="*/ 1800656 w 3674061"/>
              <a:gd name="csY1" fmla="*/ 6200108 h 6200108"/>
              <a:gd name="csX2" fmla="*/ 0 w 3674061"/>
              <a:gd name="csY2" fmla="*/ 6200108 h 6200108"/>
              <a:gd name="csX3" fmla="*/ 0 w 3674061"/>
              <a:gd name="csY3" fmla="*/ 0 h 6200108"/>
              <a:gd name="csX4" fmla="*/ 3099825 w 3674061"/>
              <a:gd name="csY4" fmla="*/ 0 h 6200108"/>
              <a:gd name="csX5" fmla="*/ 3099825 w 3674061"/>
              <a:gd name="csY5" fmla="*/ 5625872 h 6200108"/>
              <a:gd name="csX6" fmla="*/ 3099761 w 3674061"/>
              <a:gd name="csY6" fmla="*/ 5625808 h 6200108"/>
              <a:gd name="csX7" fmla="*/ 3674061 w 3674061"/>
              <a:gd name="csY7" fmla="*/ 6200108 h 6200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74061" h="6200108">
                <a:moveTo>
                  <a:pt x="3674061" y="6200108"/>
                </a:moveTo>
                <a:lnTo>
                  <a:pt x="1800656" y="6200108"/>
                </a:lnTo>
                <a:lnTo>
                  <a:pt x="0" y="6200108"/>
                </a:lnTo>
                <a:lnTo>
                  <a:pt x="0" y="0"/>
                </a:lnTo>
                <a:lnTo>
                  <a:pt x="3099825" y="0"/>
                </a:lnTo>
                <a:lnTo>
                  <a:pt x="3099825" y="5625872"/>
                </a:lnTo>
                <a:lnTo>
                  <a:pt x="3099761" y="5625808"/>
                </a:lnTo>
                <a:cubicBezTo>
                  <a:pt x="3099761" y="5942803"/>
                  <a:pt x="3357130" y="6200108"/>
                  <a:pt x="3674061" y="6200108"/>
                </a:cubicBezTo>
                <a:close/>
              </a:path>
            </a:pathLst>
          </a:custGeom>
          <a:gradFill>
            <a:gsLst>
              <a:gs pos="1000">
                <a:schemeClr val="accent3">
                  <a:lumMod val="60000"/>
                  <a:lumOff val="40000"/>
                </a:schemeClr>
              </a:gs>
              <a:gs pos="100000">
                <a:schemeClr val="accent3">
                  <a:lumMod val="20000"/>
                  <a:lumOff val="80000"/>
                </a:schemeClr>
              </a:gs>
            </a:gsLst>
            <a:lin ang="13500000" scaled="1"/>
          </a:gradFill>
          <a:ln w="6350" cap="flat">
            <a:noFill/>
            <a:prstDash val="solid"/>
            <a:miter/>
          </a:ln>
        </p:spPr>
        <p:txBody>
          <a:bodyPr wrap="square">
            <a:noAutofit/>
          </a:bodyPr>
          <a:lstStyle/>
          <a:p>
            <a:endParaRPr lang="en-US" b="0" i="0">
              <a:latin typeface="Avenir Next" panose="020B0503020202020204" pitchFamily="34" charset="0"/>
            </a:endParaRPr>
          </a:p>
        </p:txBody>
      </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615351" y="1785004"/>
            <a:ext cx="6810857" cy="4272895"/>
          </a:xfrm>
        </p:spPr>
        <p:txBody>
          <a:bodyPr>
            <a:noAutofit/>
          </a:bodyPr>
          <a:lstStyle>
            <a:lvl1pPr>
              <a:defRPr sz="1400" b="0" i="0"/>
            </a:lvl1pPr>
            <a:lvl2pPr>
              <a:defRPr sz="1400" b="0" i="0"/>
            </a:lvl2pPr>
            <a:lvl3pPr>
              <a:defRPr sz="1400" b="0" i="0"/>
            </a:lvl3pPr>
            <a:lvl4pPr>
              <a:defRPr sz="1400" b="0" i="0"/>
            </a:lvl4pPr>
            <a:lvl5pPr>
              <a:defRPr sz="1400"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70E94A7E-4EEB-8E33-FAAB-4D6A5AA9EA82}"/>
              </a:ext>
            </a:extLst>
          </p:cNvPr>
          <p:cNvSpPr>
            <a:spLocks noGrp="1"/>
          </p:cNvSpPr>
          <p:nvPr>
            <p:ph type="sldNum" sz="quarter" idx="18"/>
          </p:nvPr>
        </p:nvSpPr>
        <p:spPr/>
        <p:txBody>
          <a:bodyPr/>
          <a:lstStyle/>
          <a:p>
            <a:pPr>
              <a:defRPr/>
            </a:pPr>
            <a:fld id="{61DB99DD-A01D-0840-B95D-E6C823DDC4E1}" type="slidenum">
              <a:rPr lang="en-US" smtClean="0"/>
              <a:pPr>
                <a:defRPr/>
              </a:pPr>
              <a:t>‹#›</a:t>
            </a:fld>
            <a:endParaRPr lang="en-US" sz="700"/>
          </a:p>
        </p:txBody>
      </p:sp>
      <p:sp>
        <p:nvSpPr>
          <p:cNvPr id="6" name="Content Placeholder 2">
            <a:extLst>
              <a:ext uri="{FF2B5EF4-FFF2-40B4-BE49-F238E27FC236}">
                <a16:creationId xmlns:a16="http://schemas.microsoft.com/office/drawing/2014/main" id="{5CDB8BC8-2AB1-9D09-88BB-8F23CBDA9EE0}"/>
              </a:ext>
            </a:extLst>
          </p:cNvPr>
          <p:cNvSpPr>
            <a:spLocks noGrp="1"/>
          </p:cNvSpPr>
          <p:nvPr>
            <p:ph idx="16"/>
          </p:nvPr>
        </p:nvSpPr>
        <p:spPr>
          <a:xfrm>
            <a:off x="9459686" y="1785004"/>
            <a:ext cx="2128206" cy="4285638"/>
          </a:xfrm>
        </p:spPr>
        <p:txBody>
          <a:bodyPr>
            <a:noAutofit/>
          </a:bodyPr>
          <a:lstStyle>
            <a:lvl1pPr>
              <a:defRPr sz="1400" b="0" i="0">
                <a:solidFill>
                  <a:schemeClr val="tx1"/>
                </a:solidFill>
              </a:defRPr>
            </a:lvl1pPr>
            <a:lvl2pPr>
              <a:defRPr sz="1400" b="0" i="0">
                <a:solidFill>
                  <a:schemeClr val="tx1"/>
                </a:solidFill>
              </a:defRPr>
            </a:lvl2pPr>
            <a:lvl3pPr>
              <a:defRPr sz="1400" b="0" i="0">
                <a:solidFill>
                  <a:schemeClr val="tx1"/>
                </a:solidFill>
              </a:defRPr>
            </a:lvl3pPr>
            <a:lvl4pPr>
              <a:defRPr sz="1400" b="0" i="0">
                <a:solidFill>
                  <a:schemeClr val="tx1"/>
                </a:solidFill>
              </a:defRPr>
            </a:lvl4pPr>
            <a:lvl5pPr>
              <a:defRPr sz="1400"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2D9F3F60-05AF-9C64-A51A-65D6583B2354}"/>
              </a:ext>
            </a:extLst>
          </p:cNvPr>
          <p:cNvSpPr/>
          <p:nvPr userDrawn="1"/>
        </p:nvSpPr>
        <p:spPr>
          <a:xfrm>
            <a:off x="0" y="0"/>
            <a:ext cx="12192000" cy="657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7" name="Title 6">
            <a:extLst>
              <a:ext uri="{FF2B5EF4-FFF2-40B4-BE49-F238E27FC236}">
                <a16:creationId xmlns:a16="http://schemas.microsoft.com/office/drawing/2014/main" id="{419C963F-AC0C-AEB7-1D94-A80FBF9331C4}"/>
              </a:ext>
            </a:extLst>
          </p:cNvPr>
          <p:cNvSpPr>
            <a:spLocks noGrp="1"/>
          </p:cNvSpPr>
          <p:nvPr>
            <p:ph type="title" hasCustomPrompt="1"/>
          </p:nvPr>
        </p:nvSpPr>
        <p:spPr>
          <a:xfrm>
            <a:off x="612113" y="248135"/>
            <a:ext cx="6104730" cy="443623"/>
          </a:xfrm>
        </p:spPr>
        <p:txBody>
          <a:bodyPr/>
          <a:lstStyle>
            <a:lvl1pPr>
              <a:defRPr sz="1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D54CE25-E01E-D5D6-B345-47065F42AD66}"/>
              </a:ext>
            </a:extLst>
          </p:cNvPr>
          <p:cNvSpPr>
            <a:spLocks noGrp="1"/>
          </p:cNvSpPr>
          <p:nvPr>
            <p:ph idx="19"/>
          </p:nvPr>
        </p:nvSpPr>
        <p:spPr>
          <a:xfrm>
            <a:off x="615351" y="1176733"/>
            <a:ext cx="6810857" cy="389601"/>
          </a:xfrm>
        </p:spPr>
        <p:txBody>
          <a:bodyPr>
            <a:noAutofit/>
          </a:bodyPr>
          <a:lstStyle>
            <a:lvl1pPr>
              <a:buFont typeface="Arial" panose="020B0604020202020204" pitchFamily="34" charset="0"/>
              <a:buNone/>
              <a:defRPr b="0" i="0"/>
            </a:lvl1pPr>
            <a:lvl2pPr>
              <a:buFont typeface="Arial" panose="020B0604020202020204" pitchFamily="34" charset="0"/>
              <a:buNone/>
              <a:defRPr b="0" i="0"/>
            </a:lvl2pPr>
            <a:lvl3pPr>
              <a:buFont typeface="Arial" panose="020B0604020202020204" pitchFamily="34" charset="0"/>
              <a:buNone/>
              <a:defRPr b="0" i="0"/>
            </a:lvl3pPr>
            <a:lvl4pPr>
              <a:buFont typeface="Arial" panose="020B0604020202020204" pitchFamily="34" charset="0"/>
              <a:buNone/>
              <a:defRPr b="0" i="0"/>
            </a:lvl4pPr>
            <a:lvl5pPr>
              <a:buFont typeface="Arial" panose="020B0604020202020204" pitchFamily="34" charset="0"/>
              <a:buNone/>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E1200E19-13CC-F96C-F79A-404D9E47C8AD}"/>
              </a:ext>
            </a:extLst>
          </p:cNvPr>
          <p:cNvSpPr>
            <a:spLocks noGrp="1"/>
          </p:cNvSpPr>
          <p:nvPr>
            <p:ph idx="20"/>
          </p:nvPr>
        </p:nvSpPr>
        <p:spPr>
          <a:xfrm>
            <a:off x="9459686" y="1159933"/>
            <a:ext cx="2128206" cy="407563"/>
          </a:xfrm>
        </p:spPr>
        <p:txBody>
          <a:bodyPr>
            <a:noAutofit/>
          </a:bodyPr>
          <a:lstStyle>
            <a:lvl1pPr>
              <a:buFont typeface="Arial" panose="020B0604020202020204" pitchFamily="34" charset="0"/>
              <a:buNone/>
              <a:defRPr b="0" i="0">
                <a:solidFill>
                  <a:schemeClr val="tx1"/>
                </a:solidFill>
              </a:defRPr>
            </a:lvl1pPr>
            <a:lvl2pPr>
              <a:buFont typeface="Arial" panose="020B0604020202020204" pitchFamily="34" charset="0"/>
              <a:buNone/>
              <a:defRPr b="0" i="0">
                <a:solidFill>
                  <a:schemeClr val="tx1"/>
                </a:solidFill>
              </a:defRPr>
            </a:lvl2pPr>
            <a:lvl3pPr>
              <a:buFont typeface="Arial" panose="020B0604020202020204" pitchFamily="34" charset="0"/>
              <a:buNone/>
              <a:defRPr b="0" i="0">
                <a:solidFill>
                  <a:schemeClr val="tx1"/>
                </a:solidFill>
              </a:defRPr>
            </a:lvl3pPr>
            <a:lvl4pPr>
              <a:buFont typeface="Arial" panose="020B0604020202020204" pitchFamily="34" charset="0"/>
              <a:buNone/>
              <a:defRPr b="0" i="0">
                <a:solidFill>
                  <a:schemeClr val="tx1"/>
                </a:solidFill>
              </a:defRPr>
            </a:lvl4pPr>
            <a:lvl5pPr>
              <a:buFont typeface="Arial" panose="020B0604020202020204" pitchFamily="34" charset="0"/>
              <a:buNone/>
              <a:defRPr b="0" i="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01629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8DFB2D-50CA-1C11-0E17-C09294CE851F}"/>
              </a:ext>
            </a:extLst>
          </p:cNvPr>
          <p:cNvSpPr>
            <a:spLocks noGrp="1"/>
          </p:cNvSpPr>
          <p:nvPr>
            <p:ph idx="1"/>
          </p:nvPr>
        </p:nvSpPr>
        <p:spPr>
          <a:xfrm>
            <a:off x="609600" y="1600199"/>
            <a:ext cx="10970287" cy="4640264"/>
          </a:xfrm>
        </p:spPr>
        <p:txBody>
          <a:bodyPr/>
          <a:lstStyle>
            <a:lvl1pPr>
              <a:buClr>
                <a:schemeClr val="tx2"/>
              </a:buClr>
              <a:defRPr b="0" i="0">
                <a:solidFill>
                  <a:schemeClr val="tx2"/>
                </a:solidFill>
              </a:defRPr>
            </a:lvl1pPr>
            <a:lvl2pPr>
              <a:buClr>
                <a:schemeClr val="tx2"/>
              </a:buClr>
              <a:defRPr b="0" i="0">
                <a:solidFill>
                  <a:schemeClr val="tx2"/>
                </a:solidFill>
              </a:defRPr>
            </a:lvl2pPr>
            <a:lvl3pPr>
              <a:buClr>
                <a:schemeClr val="tx2"/>
              </a:buClr>
              <a:defRPr b="0" i="0">
                <a:solidFill>
                  <a:schemeClr val="tx2"/>
                </a:solidFill>
              </a:defRPr>
            </a:lvl3pPr>
            <a:lvl4pPr>
              <a:buClr>
                <a:schemeClr val="tx2"/>
              </a:buClr>
              <a:defRPr b="0" i="0">
                <a:solidFill>
                  <a:schemeClr val="tx2"/>
                </a:solidFill>
              </a:defRPr>
            </a:lvl4pPr>
            <a:lvl5pPr>
              <a:buClr>
                <a:schemeClr val="tx2"/>
              </a:buCl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F2AD7F14-60BC-4CC9-744F-E01A39969BE5}"/>
              </a:ext>
            </a:extLst>
          </p:cNvPr>
          <p:cNvSpPr>
            <a:spLocks noGrp="1"/>
          </p:cNvSpPr>
          <p:nvPr>
            <p:ph type="sldNum" sz="quarter" idx="14"/>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44B8FC13-1C0A-6F99-8FB8-BDD3E1F08282}"/>
              </a:ext>
            </a:extLst>
          </p:cNvPr>
          <p:cNvSpPr>
            <a:spLocks noGrp="1"/>
          </p:cNvSpPr>
          <p:nvPr>
            <p:ph type="title"/>
          </p:nvPr>
        </p:nvSpPr>
        <p:spPr/>
        <p:txBody>
          <a:bodyPr/>
          <a:lstStyle/>
          <a:p>
            <a:r>
              <a:rPr lang="en-US"/>
              <a:t>Click to edit Master title style</a:t>
            </a:r>
          </a:p>
        </p:txBody>
      </p:sp>
      <p:sp>
        <p:nvSpPr>
          <p:cNvPr id="10" name="Subtitle 2">
            <a:extLst>
              <a:ext uri="{FF2B5EF4-FFF2-40B4-BE49-F238E27FC236}">
                <a16:creationId xmlns:a16="http://schemas.microsoft.com/office/drawing/2014/main" id="{F5D67B6B-452D-C671-64C2-69F7B1E48F1E}"/>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0332992C-F3E5-7321-8F70-9043B3D0AD8A}"/>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5706109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Column">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6C783EB-A1DA-CFA4-6118-FF815863B3A4}"/>
              </a:ext>
            </a:extLst>
          </p:cNvPr>
          <p:cNvSpPr>
            <a:spLocks noGrp="1"/>
          </p:cNvSpPr>
          <p:nvPr>
            <p:ph idx="16"/>
          </p:nvPr>
        </p:nvSpPr>
        <p:spPr>
          <a:xfrm>
            <a:off x="609601" y="1600200"/>
            <a:ext cx="5026702"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1983DD8E-341C-9CFE-68A6-035959289570}"/>
              </a:ext>
            </a:extLst>
          </p:cNvPr>
          <p:cNvSpPr>
            <a:spLocks noGrp="1"/>
          </p:cNvSpPr>
          <p:nvPr>
            <p:ph idx="21"/>
          </p:nvPr>
        </p:nvSpPr>
        <p:spPr>
          <a:xfrm>
            <a:off x="6555699" y="1600200"/>
            <a:ext cx="5024187" cy="4457699"/>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11">
            <a:extLst>
              <a:ext uri="{FF2B5EF4-FFF2-40B4-BE49-F238E27FC236}">
                <a16:creationId xmlns:a16="http://schemas.microsoft.com/office/drawing/2014/main" id="{DF73D924-AE25-2974-0B7F-AB80D334CBA5}"/>
              </a:ext>
            </a:extLst>
          </p:cNvPr>
          <p:cNvSpPr>
            <a:spLocks noGrp="1"/>
          </p:cNvSpPr>
          <p:nvPr>
            <p:ph type="sldNum" sz="quarter" idx="22"/>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EBC33C18-16F2-0149-D9AC-E5A5236F64F9}"/>
              </a:ext>
            </a:extLst>
          </p:cNvPr>
          <p:cNvSpPr>
            <a:spLocks noGrp="1"/>
          </p:cNvSpPr>
          <p:nvPr>
            <p:ph type="title"/>
          </p:nvPr>
        </p:nvSpPr>
        <p:spPr/>
        <p:txBody>
          <a:bodyPr/>
          <a:lstStyle/>
          <a:p>
            <a:r>
              <a:rPr lang="en-US"/>
              <a:t>Click to edit Master title style</a:t>
            </a:r>
          </a:p>
        </p:txBody>
      </p:sp>
      <p:sp>
        <p:nvSpPr>
          <p:cNvPr id="6" name="Subtitle 2">
            <a:extLst>
              <a:ext uri="{FF2B5EF4-FFF2-40B4-BE49-F238E27FC236}">
                <a16:creationId xmlns:a16="http://schemas.microsoft.com/office/drawing/2014/main" id="{2C12D186-4E12-ADC0-CD1D-C3F78B07A595}"/>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458238F8-449B-7AAD-C870-3E0F4B99B3EF}"/>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094175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Column A">
    <p:bg>
      <p:bgPr>
        <a:solidFill>
          <a:schemeClr val="bg1"/>
        </a:solidFill>
        <a:effectLst/>
      </p:bgPr>
    </p:bg>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AFD9D44-7B3A-6859-C97C-0DF787BFFD30}"/>
              </a:ext>
            </a:extLst>
          </p:cNvPr>
          <p:cNvSpPr>
            <a:spLocks noGrp="1"/>
          </p:cNvSpPr>
          <p:nvPr userDrawn="1">
            <p:ph type="body" sz="quarter" idx="23"/>
          </p:nvPr>
        </p:nvSpPr>
        <p:spPr>
          <a:xfrm>
            <a:off x="802640" y="1600200"/>
            <a:ext cx="5120640" cy="4457700"/>
          </a:xfrm>
          <a:prstGeom prst="roundRect">
            <a:avLst>
              <a:gd name="adj" fmla="val 6343"/>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5">
            <a:extLst>
              <a:ext uri="{FF2B5EF4-FFF2-40B4-BE49-F238E27FC236}">
                <a16:creationId xmlns:a16="http://schemas.microsoft.com/office/drawing/2014/main" id="{949777BF-3AE5-38CC-380D-FB4279766B45}"/>
              </a:ext>
            </a:extLst>
          </p:cNvPr>
          <p:cNvSpPr>
            <a:spLocks noGrp="1"/>
          </p:cNvSpPr>
          <p:nvPr userDrawn="1">
            <p:ph type="body" sz="quarter" idx="24"/>
          </p:nvPr>
        </p:nvSpPr>
        <p:spPr>
          <a:xfrm>
            <a:off x="6268722" y="1600200"/>
            <a:ext cx="5120640" cy="4457700"/>
          </a:xfrm>
          <a:prstGeom prst="roundRect">
            <a:avLst>
              <a:gd name="adj" fmla="val 6343"/>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19">
            <a:extLst>
              <a:ext uri="{FF2B5EF4-FFF2-40B4-BE49-F238E27FC236}">
                <a16:creationId xmlns:a16="http://schemas.microsoft.com/office/drawing/2014/main" id="{DFE2334A-0DB7-BEF7-1AFE-6098B68ECA02}"/>
              </a:ext>
            </a:extLst>
          </p:cNvPr>
          <p:cNvSpPr>
            <a:spLocks noGrp="1"/>
          </p:cNvSpPr>
          <p:nvPr userDrawn="1">
            <p:ph type="sldNum" sz="quarter" idx="25"/>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B675F91C-1EDB-98C2-5642-5B8895E2D9D0}"/>
              </a:ext>
            </a:extLst>
          </p:cNvPr>
          <p:cNvSpPr>
            <a:spLocks noGrp="1"/>
          </p:cNvSpPr>
          <p:nvPr>
            <p:ph type="title"/>
          </p:nvPr>
        </p:nvSpPr>
        <p:spPr/>
        <p:txBody>
          <a:bodyPr/>
          <a:lstStyle/>
          <a:p>
            <a:r>
              <a:rPr lang="en-US"/>
              <a:t>Click to edit Master title style</a:t>
            </a:r>
          </a:p>
        </p:txBody>
      </p:sp>
      <p:grpSp>
        <p:nvGrpSpPr>
          <p:cNvPr id="12" name="Graphic 22">
            <a:extLst>
              <a:ext uri="{FF2B5EF4-FFF2-40B4-BE49-F238E27FC236}">
                <a16:creationId xmlns:a16="http://schemas.microsoft.com/office/drawing/2014/main" id="{E0C15D44-3E0C-4F47-CF25-D4E09B214979}"/>
              </a:ext>
            </a:extLst>
          </p:cNvPr>
          <p:cNvGrpSpPr/>
          <p:nvPr userDrawn="1"/>
        </p:nvGrpSpPr>
        <p:grpSpPr>
          <a:xfrm rot="16200000">
            <a:off x="11079907" y="-856854"/>
            <a:ext cx="1592364" cy="2404179"/>
            <a:chOff x="4379856" y="2349621"/>
            <a:chExt cx="1359405" cy="2052454"/>
          </a:xfrm>
          <a:noFill/>
        </p:grpSpPr>
        <p:sp>
          <p:nvSpPr>
            <p:cNvPr id="13" name="Freeform 12">
              <a:extLst>
                <a:ext uri="{FF2B5EF4-FFF2-40B4-BE49-F238E27FC236}">
                  <a16:creationId xmlns:a16="http://schemas.microsoft.com/office/drawing/2014/main" id="{4DE065C5-7850-1F0F-A7AA-909B0E1FCEF6}"/>
                </a:ext>
              </a:extLst>
            </p:cNvPr>
            <p:cNvSpPr/>
            <p:nvPr/>
          </p:nvSpPr>
          <p:spPr>
            <a:xfrm>
              <a:off x="4622373" y="2349621"/>
              <a:ext cx="1116887" cy="1656397"/>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Lst>
              <a:ahLst/>
              <a:cxnLst>
                <a:cxn ang="0">
                  <a:pos x="csX0" y="csY0"/>
                </a:cxn>
                <a:cxn ang="0">
                  <a:pos x="csX1" y="csY1"/>
                </a:cxn>
                <a:cxn ang="0">
                  <a:pos x="csX2" y="csY2"/>
                </a:cxn>
                <a:cxn ang="0">
                  <a:pos x="csX3" y="csY3"/>
                </a:cxn>
              </a:cxnLst>
              <a:rect l="l" t="t" r="r" b="b"/>
              <a:pathLst>
                <a:path w="1091581" h="1656398">
                  <a:moveTo>
                    <a:pt x="1091581" y="0"/>
                  </a:moveTo>
                  <a:lnTo>
                    <a:pt x="256615" y="0"/>
                  </a:lnTo>
                  <a:cubicBezTo>
                    <a:pt x="114906" y="0"/>
                    <a:pt x="0" y="115157"/>
                    <a:pt x="0" y="257175"/>
                  </a:cubicBezTo>
                  <a:lnTo>
                    <a:pt x="0" y="1656398"/>
                  </a:lnTo>
                </a:path>
              </a:pathLst>
            </a:custGeom>
            <a:noFill/>
            <a:ln w="76200" cap="flat">
              <a:solidFill>
                <a:schemeClr val="accent5"/>
              </a:solidFill>
              <a:prstDash val="solid"/>
              <a:miter/>
            </a:ln>
          </p:spPr>
          <p:txBody>
            <a:bodyPr/>
            <a:lstStyle/>
            <a:p>
              <a:endParaRPr lang="en-US" b="0" i="0">
                <a:latin typeface="Avenir Next" panose="020B0503020202020204" pitchFamily="34" charset="0"/>
              </a:endParaRPr>
            </a:p>
          </p:txBody>
        </p:sp>
        <p:sp>
          <p:nvSpPr>
            <p:cNvPr id="14" name="Freeform 13">
              <a:extLst>
                <a:ext uri="{FF2B5EF4-FFF2-40B4-BE49-F238E27FC236}">
                  <a16:creationId xmlns:a16="http://schemas.microsoft.com/office/drawing/2014/main" id="{F67CF2CF-73F5-74FF-C5C1-C49F9EE7E304}"/>
                </a:ext>
              </a:extLst>
            </p:cNvPr>
            <p:cNvSpPr/>
            <p:nvPr/>
          </p:nvSpPr>
          <p:spPr>
            <a:xfrm>
              <a:off x="4379856" y="2625661"/>
              <a:ext cx="1359405"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Lst>
              <a:ahLst/>
              <a:cxnLst>
                <a:cxn ang="0">
                  <a:pos x="csX0" y="csY0"/>
                </a:cxn>
                <a:cxn ang="0">
                  <a:pos x="csX1" y="csY1"/>
                </a:cxn>
                <a:cxn ang="0">
                  <a:pos x="csX2" y="csY2"/>
                </a:cxn>
                <a:cxn ang="0">
                  <a:pos x="csX3" y="csY3"/>
                </a:cxn>
              </a:cxnLst>
              <a:rect l="l" t="t" r="r" b="b"/>
              <a:pathLst>
                <a:path w="1376341" h="1776413">
                  <a:moveTo>
                    <a:pt x="1376341" y="0"/>
                  </a:moveTo>
                  <a:lnTo>
                    <a:pt x="256615" y="0"/>
                  </a:lnTo>
                  <a:cubicBezTo>
                    <a:pt x="114906" y="0"/>
                    <a:pt x="0" y="115157"/>
                    <a:pt x="0" y="257175"/>
                  </a:cubicBezTo>
                  <a:lnTo>
                    <a:pt x="0" y="1776413"/>
                  </a:lnTo>
                </a:path>
              </a:pathLst>
            </a:custGeom>
            <a:noFill/>
            <a:ln w="76200" cap="flat">
              <a:solidFill>
                <a:schemeClr val="accent1"/>
              </a:solidFill>
              <a:prstDash val="solid"/>
              <a:miter/>
            </a:ln>
          </p:spPr>
          <p:txBody>
            <a:bodyPr/>
            <a:lstStyle/>
            <a:p>
              <a:endParaRPr lang="en-US" b="0" i="0">
                <a:latin typeface="Avenir Next" panose="020B0503020202020204" pitchFamily="34" charset="0"/>
              </a:endParaRPr>
            </a:p>
          </p:txBody>
        </p:sp>
      </p:grpSp>
      <p:sp>
        <p:nvSpPr>
          <p:cNvPr id="5" name="Subtitle 2">
            <a:extLst>
              <a:ext uri="{FF2B5EF4-FFF2-40B4-BE49-F238E27FC236}">
                <a16:creationId xmlns:a16="http://schemas.microsoft.com/office/drawing/2014/main" id="{2A16216E-F870-2F66-B9D7-EF26811B6A80}"/>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B40DFC3E-7286-F88D-32BD-62C241AFEC92}"/>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390504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Column A">
    <p:bg>
      <p:bgPr>
        <a:solidFill>
          <a:schemeClr val="bg1"/>
        </a:solidFill>
        <a:effectLst/>
      </p:bgPr>
    </p:bg>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E6CFFAC0-2F1D-224A-8405-E20A828CE584}"/>
              </a:ext>
            </a:extLst>
          </p:cNvPr>
          <p:cNvSpPr>
            <a:spLocks noGrp="1"/>
          </p:cNvSpPr>
          <p:nvPr>
            <p:ph type="body" sz="quarter" idx="23"/>
          </p:nvPr>
        </p:nvSpPr>
        <p:spPr>
          <a:xfrm>
            <a:off x="867242" y="1600201"/>
            <a:ext cx="3291840" cy="4457699"/>
          </a:xfrm>
          <a:prstGeom prst="roundRect">
            <a:avLst>
              <a:gd name="adj" fmla="val 6597"/>
            </a:avLst>
          </a:prstGeom>
          <a:solidFill>
            <a:srgbClr val="F3F4F4"/>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6AE4FAB6-A22E-C821-0885-886E9F7379CC}"/>
              </a:ext>
            </a:extLst>
          </p:cNvPr>
          <p:cNvSpPr>
            <a:spLocks noGrp="1"/>
          </p:cNvSpPr>
          <p:nvPr>
            <p:ph type="body" sz="quarter" idx="24"/>
          </p:nvPr>
        </p:nvSpPr>
        <p:spPr>
          <a:xfrm>
            <a:off x="4469193" y="1600201"/>
            <a:ext cx="3291840" cy="4457699"/>
          </a:xfrm>
          <a:prstGeom prst="roundRect">
            <a:avLst>
              <a:gd name="adj" fmla="val 6597"/>
            </a:avLst>
          </a:prstGeom>
          <a:solidFill>
            <a:srgbClr val="F3F4F4"/>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5">
            <a:extLst>
              <a:ext uri="{FF2B5EF4-FFF2-40B4-BE49-F238E27FC236}">
                <a16:creationId xmlns:a16="http://schemas.microsoft.com/office/drawing/2014/main" id="{7661B151-2F3A-4077-1D2E-C51BB75E8D1A}"/>
              </a:ext>
            </a:extLst>
          </p:cNvPr>
          <p:cNvSpPr>
            <a:spLocks noGrp="1"/>
          </p:cNvSpPr>
          <p:nvPr>
            <p:ph type="body" sz="quarter" idx="25"/>
          </p:nvPr>
        </p:nvSpPr>
        <p:spPr>
          <a:xfrm>
            <a:off x="8071145" y="1600201"/>
            <a:ext cx="3291840" cy="4457699"/>
          </a:xfrm>
          <a:prstGeom prst="roundRect">
            <a:avLst>
              <a:gd name="adj" fmla="val 6597"/>
            </a:avLst>
          </a:prstGeom>
          <a:solidFill>
            <a:srgbClr val="F3F4F4"/>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Slide Number Placeholder 24">
            <a:extLst>
              <a:ext uri="{FF2B5EF4-FFF2-40B4-BE49-F238E27FC236}">
                <a16:creationId xmlns:a16="http://schemas.microsoft.com/office/drawing/2014/main" id="{A07DA825-90E0-DA90-0100-4FAE2F6ACBA4}"/>
              </a:ext>
            </a:extLst>
          </p:cNvPr>
          <p:cNvSpPr>
            <a:spLocks noGrp="1"/>
          </p:cNvSpPr>
          <p:nvPr>
            <p:ph type="sldNum" sz="quarter" idx="26"/>
          </p:nvPr>
        </p:nvSpPr>
        <p:spPr/>
        <p:txBody>
          <a:bodyPr/>
          <a:lstStyle/>
          <a:p>
            <a:pPr>
              <a:defRPr/>
            </a:pPr>
            <a:fld id="{61DB99DD-A01D-0840-B95D-E6C823DDC4E1}" type="slidenum">
              <a:rPr lang="en-US" smtClean="0"/>
              <a:pPr>
                <a:defRPr/>
              </a:pPr>
              <a:t>‹#›</a:t>
            </a:fld>
            <a:endParaRPr lang="en-US"/>
          </a:p>
        </p:txBody>
      </p:sp>
      <p:sp>
        <p:nvSpPr>
          <p:cNvPr id="6" name="Title 5">
            <a:extLst>
              <a:ext uri="{FF2B5EF4-FFF2-40B4-BE49-F238E27FC236}">
                <a16:creationId xmlns:a16="http://schemas.microsoft.com/office/drawing/2014/main" id="{538BB4DC-09ED-34F7-F55B-46D87A917484}"/>
              </a:ext>
            </a:extLst>
          </p:cNvPr>
          <p:cNvSpPr>
            <a:spLocks noGrp="1"/>
          </p:cNvSpPr>
          <p:nvPr>
            <p:ph type="title"/>
          </p:nvPr>
        </p:nvSpPr>
        <p:spPr/>
        <p:txBody>
          <a:bodyPr/>
          <a:lstStyle/>
          <a:p>
            <a:r>
              <a:rPr lang="en-US"/>
              <a:t>Click to edit Master title style</a:t>
            </a:r>
          </a:p>
        </p:txBody>
      </p:sp>
      <p:sp>
        <p:nvSpPr>
          <p:cNvPr id="4" name="Subtitle 2">
            <a:extLst>
              <a:ext uri="{FF2B5EF4-FFF2-40B4-BE49-F238E27FC236}">
                <a16:creationId xmlns:a16="http://schemas.microsoft.com/office/drawing/2014/main" id="{E401F628-66E1-A53D-ABD8-5CB3ECF2D72A}"/>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EB7AC175-C3AB-BC0E-709D-2F622A20F285}"/>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86878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Quad A">
    <p:bg>
      <p:bgPr>
        <a:solidFill>
          <a:schemeClr val="bg1"/>
        </a:solidFill>
        <a:effectLst/>
      </p:bgPr>
    </p:bg>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AFD9D44-7B3A-6859-C97C-0DF787BFFD30}"/>
              </a:ext>
            </a:extLst>
          </p:cNvPr>
          <p:cNvSpPr>
            <a:spLocks noGrp="1"/>
          </p:cNvSpPr>
          <p:nvPr>
            <p:ph type="body" sz="quarter" idx="23"/>
          </p:nvPr>
        </p:nvSpPr>
        <p:spPr>
          <a:xfrm>
            <a:off x="842963" y="1600200"/>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A8EE191E-B64D-CA81-1BBA-2D44CD78CC13}"/>
              </a:ext>
            </a:extLst>
          </p:cNvPr>
          <p:cNvSpPr>
            <a:spLocks noGrp="1"/>
          </p:cNvSpPr>
          <p:nvPr>
            <p:ph type="body" sz="quarter" idx="24"/>
          </p:nvPr>
        </p:nvSpPr>
        <p:spPr>
          <a:xfrm>
            <a:off x="6228396" y="1600200"/>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5">
            <a:extLst>
              <a:ext uri="{FF2B5EF4-FFF2-40B4-BE49-F238E27FC236}">
                <a16:creationId xmlns:a16="http://schemas.microsoft.com/office/drawing/2014/main" id="{C0D30294-B06E-2FD6-8C29-53C7DE20A88C}"/>
              </a:ext>
            </a:extLst>
          </p:cNvPr>
          <p:cNvSpPr>
            <a:spLocks noGrp="1"/>
          </p:cNvSpPr>
          <p:nvPr>
            <p:ph type="body" sz="quarter" idx="25"/>
          </p:nvPr>
        </p:nvSpPr>
        <p:spPr>
          <a:xfrm>
            <a:off x="842964" y="3954780"/>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5">
            <a:extLst>
              <a:ext uri="{FF2B5EF4-FFF2-40B4-BE49-F238E27FC236}">
                <a16:creationId xmlns:a16="http://schemas.microsoft.com/office/drawing/2014/main" id="{5F739A60-E1E2-6E78-9507-4A0DD1A4DCA5}"/>
              </a:ext>
            </a:extLst>
          </p:cNvPr>
          <p:cNvSpPr>
            <a:spLocks noGrp="1"/>
          </p:cNvSpPr>
          <p:nvPr>
            <p:ph type="body" sz="quarter" idx="26"/>
          </p:nvPr>
        </p:nvSpPr>
        <p:spPr>
          <a:xfrm>
            <a:off x="6228396" y="3948287"/>
            <a:ext cx="5120640" cy="2103120"/>
          </a:xfrm>
          <a:prstGeom prst="roundRect">
            <a:avLst>
              <a:gd name="adj" fmla="val 8841"/>
            </a:avLst>
          </a:prstGeom>
          <a:solidFill>
            <a:schemeClr val="bg1">
              <a:lumMod val="95000"/>
            </a:schemeClr>
          </a:solidFill>
        </p:spPr>
        <p:txBody>
          <a:bodyPr lIns="182880" tIns="182880" rIns="182880" bIns="182880"/>
          <a:lstStyle>
            <a:lvl1pPr>
              <a:defRPr b="0" i="0">
                <a:solidFill>
                  <a:schemeClr val="tx2"/>
                </a:solidFill>
              </a:defRPr>
            </a:lvl1pPr>
            <a:lvl2pPr>
              <a:defRPr b="0" i="0">
                <a:solidFill>
                  <a:schemeClr val="tx2"/>
                </a:solidFill>
              </a:defRPr>
            </a:lvl2pPr>
            <a:lvl3pPr>
              <a:defRPr b="0" i="0">
                <a:solidFill>
                  <a:schemeClr val="tx2"/>
                </a:solidFill>
              </a:defRPr>
            </a:lvl3pPr>
            <a:lvl4pPr>
              <a:defRPr b="0" i="0">
                <a:solidFill>
                  <a:schemeClr val="tx2"/>
                </a:solidFill>
              </a:defRPr>
            </a:lvl4pPr>
            <a:lvl5pPr>
              <a:defRPr b="0" i="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a:extLst>
              <a:ext uri="{FF2B5EF4-FFF2-40B4-BE49-F238E27FC236}">
                <a16:creationId xmlns:a16="http://schemas.microsoft.com/office/drawing/2014/main" id="{A3352EAD-E1E0-FA00-4B9A-29D81D96D0A3}"/>
              </a:ext>
            </a:extLst>
          </p:cNvPr>
          <p:cNvSpPr>
            <a:spLocks noGrp="1"/>
          </p:cNvSpPr>
          <p:nvPr>
            <p:ph type="sldNum" sz="quarter" idx="27"/>
          </p:nvPr>
        </p:nvSpPr>
        <p:spPr/>
        <p:txBody>
          <a:bodyPr/>
          <a:lstStyle/>
          <a:p>
            <a:pPr>
              <a:defRPr/>
            </a:pPr>
            <a:fld id="{61DB99DD-A01D-0840-B95D-E6C823DDC4E1}" type="slidenum">
              <a:rPr lang="en-US" smtClean="0"/>
              <a:pPr>
                <a:defRPr/>
              </a:pPr>
              <a:t>‹#›</a:t>
            </a:fld>
            <a:endParaRPr lang="en-US"/>
          </a:p>
        </p:txBody>
      </p:sp>
      <p:sp>
        <p:nvSpPr>
          <p:cNvPr id="3" name="Title 2">
            <a:extLst>
              <a:ext uri="{FF2B5EF4-FFF2-40B4-BE49-F238E27FC236}">
                <a16:creationId xmlns:a16="http://schemas.microsoft.com/office/drawing/2014/main" id="{F98894F6-A07C-AD78-DE61-7D4A2034B4D3}"/>
              </a:ext>
            </a:extLst>
          </p:cNvPr>
          <p:cNvSpPr>
            <a:spLocks noGrp="1"/>
          </p:cNvSpPr>
          <p:nvPr>
            <p:ph type="title"/>
          </p:nvPr>
        </p:nvSpPr>
        <p:spPr/>
        <p:txBody>
          <a:bodyPr/>
          <a:lstStyle/>
          <a:p>
            <a:r>
              <a:rPr lang="en-US"/>
              <a:t>Click to edit Master title style</a:t>
            </a:r>
          </a:p>
        </p:txBody>
      </p:sp>
      <p:grpSp>
        <p:nvGrpSpPr>
          <p:cNvPr id="15" name="Graphic 22">
            <a:extLst>
              <a:ext uri="{FF2B5EF4-FFF2-40B4-BE49-F238E27FC236}">
                <a16:creationId xmlns:a16="http://schemas.microsoft.com/office/drawing/2014/main" id="{F310E32B-1A33-EDBC-BAA4-C0F9198B1143}"/>
              </a:ext>
            </a:extLst>
          </p:cNvPr>
          <p:cNvGrpSpPr/>
          <p:nvPr userDrawn="1"/>
        </p:nvGrpSpPr>
        <p:grpSpPr>
          <a:xfrm rot="16200000">
            <a:off x="11079907" y="-856854"/>
            <a:ext cx="1592364" cy="2404179"/>
            <a:chOff x="4379856" y="2349621"/>
            <a:chExt cx="1359405" cy="2052454"/>
          </a:xfrm>
          <a:noFill/>
        </p:grpSpPr>
        <p:sp>
          <p:nvSpPr>
            <p:cNvPr id="17" name="Freeform 16">
              <a:extLst>
                <a:ext uri="{FF2B5EF4-FFF2-40B4-BE49-F238E27FC236}">
                  <a16:creationId xmlns:a16="http://schemas.microsoft.com/office/drawing/2014/main" id="{C0F6FD7A-27F1-2371-9A46-591BBE21E08D}"/>
                </a:ext>
              </a:extLst>
            </p:cNvPr>
            <p:cNvSpPr/>
            <p:nvPr/>
          </p:nvSpPr>
          <p:spPr>
            <a:xfrm>
              <a:off x="4622373" y="2349621"/>
              <a:ext cx="1116887" cy="1656397"/>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Lst>
              <a:ahLst/>
              <a:cxnLst>
                <a:cxn ang="0">
                  <a:pos x="csX0" y="csY0"/>
                </a:cxn>
                <a:cxn ang="0">
                  <a:pos x="csX1" y="csY1"/>
                </a:cxn>
                <a:cxn ang="0">
                  <a:pos x="csX2" y="csY2"/>
                </a:cxn>
                <a:cxn ang="0">
                  <a:pos x="csX3" y="csY3"/>
                </a:cxn>
              </a:cxnLst>
              <a:rect l="l" t="t" r="r" b="b"/>
              <a:pathLst>
                <a:path w="1091581" h="1656398">
                  <a:moveTo>
                    <a:pt x="1091581" y="0"/>
                  </a:moveTo>
                  <a:lnTo>
                    <a:pt x="256615" y="0"/>
                  </a:lnTo>
                  <a:cubicBezTo>
                    <a:pt x="114906" y="0"/>
                    <a:pt x="0" y="115157"/>
                    <a:pt x="0" y="257175"/>
                  </a:cubicBezTo>
                  <a:lnTo>
                    <a:pt x="0" y="1656398"/>
                  </a:lnTo>
                </a:path>
              </a:pathLst>
            </a:custGeom>
            <a:noFill/>
            <a:ln w="76200" cap="flat">
              <a:solidFill>
                <a:schemeClr val="accent1"/>
              </a:solidFill>
              <a:prstDash val="solid"/>
              <a:miter/>
            </a:ln>
          </p:spPr>
          <p:txBody>
            <a:bodyPr/>
            <a:lstStyle/>
            <a:p>
              <a:endParaRPr lang="en-US" b="0" i="0">
                <a:latin typeface="Avenir Next" panose="020B0503020202020204" pitchFamily="34" charset="0"/>
              </a:endParaRPr>
            </a:p>
          </p:txBody>
        </p:sp>
        <p:sp>
          <p:nvSpPr>
            <p:cNvPr id="18" name="Freeform 17">
              <a:extLst>
                <a:ext uri="{FF2B5EF4-FFF2-40B4-BE49-F238E27FC236}">
                  <a16:creationId xmlns:a16="http://schemas.microsoft.com/office/drawing/2014/main" id="{353D35D7-9A3F-44C2-3BFF-F66DBFF81E3C}"/>
                </a:ext>
              </a:extLst>
            </p:cNvPr>
            <p:cNvSpPr/>
            <p:nvPr/>
          </p:nvSpPr>
          <p:spPr>
            <a:xfrm>
              <a:off x="4379856" y="2625661"/>
              <a:ext cx="1359405"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Lst>
              <a:ahLst/>
              <a:cxnLst>
                <a:cxn ang="0">
                  <a:pos x="csX0" y="csY0"/>
                </a:cxn>
                <a:cxn ang="0">
                  <a:pos x="csX1" y="csY1"/>
                </a:cxn>
                <a:cxn ang="0">
                  <a:pos x="csX2" y="csY2"/>
                </a:cxn>
                <a:cxn ang="0">
                  <a:pos x="csX3" y="csY3"/>
                </a:cxn>
              </a:cxnLst>
              <a:rect l="l" t="t" r="r" b="b"/>
              <a:pathLst>
                <a:path w="1376341" h="1776413">
                  <a:moveTo>
                    <a:pt x="1376341" y="0"/>
                  </a:moveTo>
                  <a:lnTo>
                    <a:pt x="256615" y="0"/>
                  </a:lnTo>
                  <a:cubicBezTo>
                    <a:pt x="114906" y="0"/>
                    <a:pt x="0" y="115157"/>
                    <a:pt x="0" y="257175"/>
                  </a:cubicBezTo>
                  <a:lnTo>
                    <a:pt x="0" y="1776413"/>
                  </a:lnTo>
                </a:path>
              </a:pathLst>
            </a:custGeom>
            <a:noFill/>
            <a:ln w="76200" cap="flat">
              <a:solidFill>
                <a:schemeClr val="accent3"/>
              </a:solidFill>
              <a:prstDash val="solid"/>
              <a:miter/>
            </a:ln>
          </p:spPr>
          <p:txBody>
            <a:bodyPr/>
            <a:lstStyle/>
            <a:p>
              <a:endParaRPr lang="en-US" b="0" i="0">
                <a:latin typeface="Avenir Next" panose="020B0503020202020204" pitchFamily="34" charset="0"/>
              </a:endParaRPr>
            </a:p>
          </p:txBody>
        </p:sp>
      </p:grpSp>
      <p:sp>
        <p:nvSpPr>
          <p:cNvPr id="6" name="Subtitle 2">
            <a:extLst>
              <a:ext uri="{FF2B5EF4-FFF2-40B4-BE49-F238E27FC236}">
                <a16:creationId xmlns:a16="http://schemas.microsoft.com/office/drawing/2014/main" id="{DFF36022-CC37-7AD6-9A34-6D5ADE93BE6A}"/>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74A00D61-A16E-7817-7AD5-5391317993D1}"/>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39313322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F2AD7F14-60BC-4CC9-744F-E01A39969BE5}"/>
              </a:ext>
            </a:extLst>
          </p:cNvPr>
          <p:cNvSpPr>
            <a:spLocks noGrp="1"/>
          </p:cNvSpPr>
          <p:nvPr>
            <p:ph type="sldNum" sz="quarter" idx="14"/>
          </p:nvPr>
        </p:nvSpPr>
        <p:spPr/>
        <p:txBody>
          <a:bodyPr/>
          <a:lstStyle/>
          <a:p>
            <a:pPr>
              <a:defRPr/>
            </a:pPr>
            <a:fld id="{61DB99DD-A01D-0840-B95D-E6C823DDC4E1}" type="slidenum">
              <a:rPr lang="en-US" smtClean="0"/>
              <a:pPr>
                <a:defRPr/>
              </a:pPr>
              <a:t>‹#›</a:t>
            </a:fld>
            <a:endParaRPr lang="en-US"/>
          </a:p>
        </p:txBody>
      </p:sp>
      <p:sp>
        <p:nvSpPr>
          <p:cNvPr id="2" name="Title 1">
            <a:extLst>
              <a:ext uri="{FF2B5EF4-FFF2-40B4-BE49-F238E27FC236}">
                <a16:creationId xmlns:a16="http://schemas.microsoft.com/office/drawing/2014/main" id="{44B8FC13-1C0A-6F99-8FB8-BDD3E1F08282}"/>
              </a:ext>
            </a:extLst>
          </p:cNvPr>
          <p:cNvSpPr>
            <a:spLocks noGrp="1"/>
          </p:cNvSpPr>
          <p:nvPr>
            <p:ph type="title"/>
          </p:nvPr>
        </p:nvSpPr>
        <p:spPr/>
        <p:txBody>
          <a:bodyPr/>
          <a:lstStyle/>
          <a:p>
            <a:r>
              <a:rPr lang="en-US"/>
              <a:t>Click to edit Master title style</a:t>
            </a:r>
          </a:p>
        </p:txBody>
      </p:sp>
      <p:sp>
        <p:nvSpPr>
          <p:cNvPr id="10" name="Subtitle 2">
            <a:extLst>
              <a:ext uri="{FF2B5EF4-FFF2-40B4-BE49-F238E27FC236}">
                <a16:creationId xmlns:a16="http://schemas.microsoft.com/office/drawing/2014/main" id="{F5D67B6B-452D-C671-64C2-69F7B1E48F1E}"/>
              </a:ext>
            </a:extLst>
          </p:cNvPr>
          <p:cNvSpPr>
            <a:spLocks noGrp="1"/>
          </p:cNvSpPr>
          <p:nvPr>
            <p:ph type="subTitle" idx="13" hasCustomPrompt="1"/>
          </p:nvPr>
        </p:nvSpPr>
        <p:spPr>
          <a:xfrm>
            <a:off x="609600" y="908688"/>
            <a:ext cx="10970287" cy="635168"/>
          </a:xfrm>
        </p:spPr>
        <p:txBody>
          <a:bodyPr>
            <a:noAutofit/>
          </a:bodyPr>
          <a:lstStyle>
            <a:lvl1pPr marL="0" indent="0" algn="l">
              <a:lnSpc>
                <a:spcPct val="100000"/>
              </a:lnSpc>
              <a:spcBef>
                <a:spcPts val="0"/>
              </a:spcBef>
              <a:buNone/>
              <a:defRPr sz="2000" b="0" i="0" cap="none" baseline="0">
                <a:solidFill>
                  <a:schemeClr val="accent1"/>
                </a:solidFill>
                <a:latin typeface="+mn-lt"/>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Rectangle 2">
            <a:extLst>
              <a:ext uri="{FF2B5EF4-FFF2-40B4-BE49-F238E27FC236}">
                <a16:creationId xmlns:a16="http://schemas.microsoft.com/office/drawing/2014/main" id="{6784C39B-C3B7-3805-F894-D1AD1C62CFB5}"/>
              </a:ext>
            </a:extLst>
          </p:cNvPr>
          <p:cNvSpPr/>
          <p:nvPr userDrawn="1"/>
        </p:nvSpPr>
        <p:spPr>
          <a:xfrm>
            <a:off x="0" y="6720840"/>
            <a:ext cx="12192000"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2029319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losing A">
    <p:bg>
      <p:bgPr>
        <a:gradFill>
          <a:gsLst>
            <a:gs pos="1000">
              <a:schemeClr val="accent5"/>
            </a:gs>
            <a:gs pos="100000">
              <a:schemeClr val="accent1"/>
            </a:gs>
          </a:gsLst>
          <a:lin ang="13500000" scaled="1"/>
        </a:gra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5CDC5624-6A7D-5B33-22D3-7F76E5B06B06}"/>
              </a:ext>
            </a:extLst>
          </p:cNvPr>
          <p:cNvGrpSpPr/>
          <p:nvPr userDrawn="1"/>
        </p:nvGrpSpPr>
        <p:grpSpPr>
          <a:xfrm>
            <a:off x="112132" y="-2000657"/>
            <a:ext cx="8204201" cy="8868799"/>
            <a:chOff x="-1" y="179428"/>
            <a:chExt cx="5781597" cy="6249947"/>
          </a:xfrm>
          <a:solidFill>
            <a:schemeClr val="accent5">
              <a:alpha val="61000"/>
            </a:schemeClr>
          </a:solidFill>
        </p:grpSpPr>
        <p:pic>
          <p:nvPicPr>
            <p:cNvPr id="40" name="Graphic 39">
              <a:extLst>
                <a:ext uri="{FF2B5EF4-FFF2-40B4-BE49-F238E27FC236}">
                  <a16:creationId xmlns:a16="http://schemas.microsoft.com/office/drawing/2014/main" id="{B0638F8F-F21E-3A11-F8E4-B157CA26F1AC}"/>
                </a:ext>
              </a:extLst>
            </p:cNvPr>
            <p:cNvPicPr>
              <a:picLocks noChangeAspect="1"/>
            </p:cNvPicPr>
            <p:nvPr userDrawn="1"/>
          </p:nvPicPr>
          <p:blipFill>
            <a:blip>
              <a:extLst>
                <a:ext uri="{96DAC541-7B7A-43D3-8B79-37D633B846F1}">
                  <asvg:svgBlip xmlns:asvg="http://schemas.microsoft.com/office/drawing/2016/SVG/main" r:embed="rId2"/>
                </a:ext>
              </a:extLst>
            </a:blip>
            <a:srcRect l="105" t="52753" r="1" b="-1"/>
            <a:stretch>
              <a:fillRect/>
            </a:stretch>
          </p:blipFill>
          <p:spPr>
            <a:xfrm rot="10800000">
              <a:off x="1111237" y="4220355"/>
              <a:ext cx="4670359" cy="2209020"/>
            </a:xfrm>
            <a:prstGeom prst="rect">
              <a:avLst/>
            </a:prstGeom>
          </p:spPr>
        </p:pic>
        <p:pic>
          <p:nvPicPr>
            <p:cNvPr id="41" name="Graphic 40">
              <a:extLst>
                <a:ext uri="{FF2B5EF4-FFF2-40B4-BE49-F238E27FC236}">
                  <a16:creationId xmlns:a16="http://schemas.microsoft.com/office/drawing/2014/main" id="{1DC768FC-F203-8D46-3AB1-FA411B375BB3}"/>
                </a:ext>
              </a:extLst>
            </p:cNvPr>
            <p:cNvPicPr>
              <a:picLocks noChangeAspect="1"/>
            </p:cNvPicPr>
            <p:nvPr userDrawn="1"/>
          </p:nvPicPr>
          <p:blipFill>
            <a:blip>
              <a:extLst>
                <a:ext uri="{96DAC541-7B7A-43D3-8B79-37D633B846F1}">
                  <asvg:svgBlip xmlns:asvg="http://schemas.microsoft.com/office/drawing/2016/SVG/main" r:embed="rId2"/>
                </a:ext>
              </a:extLst>
            </a:blip>
            <a:srcRect l="577" t="-637" r="-2" b="81"/>
            <a:stretch>
              <a:fillRect/>
            </a:stretch>
          </p:blipFill>
          <p:spPr>
            <a:xfrm rot="10800000">
              <a:off x="1832222" y="2082800"/>
              <a:ext cx="3828483" cy="3871874"/>
            </a:xfrm>
            <a:prstGeom prst="rect">
              <a:avLst/>
            </a:prstGeom>
          </p:spPr>
        </p:pic>
        <p:pic>
          <p:nvPicPr>
            <p:cNvPr id="42" name="Graphic 41">
              <a:extLst>
                <a:ext uri="{FF2B5EF4-FFF2-40B4-BE49-F238E27FC236}">
                  <a16:creationId xmlns:a16="http://schemas.microsoft.com/office/drawing/2014/main" id="{F677BD47-8538-E7D1-CACF-5D2B390E6E2E}"/>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grpSp>
      <p:grpSp>
        <p:nvGrpSpPr>
          <p:cNvPr id="14" name="Graphic 12">
            <a:extLst>
              <a:ext uri="{FF2B5EF4-FFF2-40B4-BE49-F238E27FC236}">
                <a16:creationId xmlns:a16="http://schemas.microsoft.com/office/drawing/2014/main" id="{F97E6268-6C0C-45D7-3F8A-C3769A1EE7FF}"/>
              </a:ext>
            </a:extLst>
          </p:cNvPr>
          <p:cNvGrpSpPr/>
          <p:nvPr/>
        </p:nvGrpSpPr>
        <p:grpSpPr>
          <a:xfrm>
            <a:off x="6219229" y="692951"/>
            <a:ext cx="5968990" cy="6165144"/>
            <a:chOff x="6219229" y="692951"/>
            <a:chExt cx="5968990" cy="6165144"/>
          </a:xfrm>
        </p:grpSpPr>
        <p:sp>
          <p:nvSpPr>
            <p:cNvPr id="17" name="Freeform 16">
              <a:extLst>
                <a:ext uri="{FF2B5EF4-FFF2-40B4-BE49-F238E27FC236}">
                  <a16:creationId xmlns:a16="http://schemas.microsoft.com/office/drawing/2014/main" id="{7C65E4A9-2BDD-331D-D309-A493C6128956}"/>
                </a:ext>
              </a:extLst>
            </p:cNvPr>
            <p:cNvSpPr/>
            <p:nvPr/>
          </p:nvSpPr>
          <p:spPr>
            <a:xfrm>
              <a:off x="6682699" y="692951"/>
              <a:ext cx="5505520" cy="6141212"/>
            </a:xfrm>
            <a:custGeom>
              <a:avLst/>
              <a:gdLst>
                <a:gd name="csX0" fmla="*/ 610300 w 5505520"/>
                <a:gd name="csY0" fmla="*/ 0 h 6141212"/>
                <a:gd name="csX1" fmla="*/ 5505521 w 5505520"/>
                <a:gd name="csY1" fmla="*/ 0 h 6141212"/>
                <a:gd name="csX2" fmla="*/ 5505521 w 5505520"/>
                <a:gd name="csY2" fmla="*/ 6141213 h 6141212"/>
                <a:gd name="csX3" fmla="*/ 0 w 5505520"/>
                <a:gd name="csY3" fmla="*/ 6141213 h 6141212"/>
                <a:gd name="csX4" fmla="*/ 0 w 5505520"/>
                <a:gd name="csY4" fmla="*/ 610363 h 6141212"/>
                <a:gd name="csX5" fmla="*/ 610363 w 5505520"/>
                <a:gd name="csY5" fmla="*/ 0 h 6141212"/>
              </a:gdLst>
              <a:ahLst/>
              <a:cxnLst>
                <a:cxn ang="0">
                  <a:pos x="csX0" y="csY0"/>
                </a:cxn>
                <a:cxn ang="0">
                  <a:pos x="csX1" y="csY1"/>
                </a:cxn>
                <a:cxn ang="0">
                  <a:pos x="csX2" y="csY2"/>
                </a:cxn>
                <a:cxn ang="0">
                  <a:pos x="csX3" y="csY3"/>
                </a:cxn>
                <a:cxn ang="0">
                  <a:pos x="csX4" y="csY4"/>
                </a:cxn>
                <a:cxn ang="0">
                  <a:pos x="csX5" y="csY5"/>
                </a:cxn>
              </a:cxnLst>
              <a:rect l="l" t="t" r="r" b="b"/>
              <a:pathLst>
                <a:path w="5505520" h="6141212">
                  <a:moveTo>
                    <a:pt x="610300" y="0"/>
                  </a:moveTo>
                  <a:lnTo>
                    <a:pt x="5505521" y="0"/>
                  </a:lnTo>
                  <a:lnTo>
                    <a:pt x="5505521" y="6141213"/>
                  </a:lnTo>
                  <a:lnTo>
                    <a:pt x="0" y="6141213"/>
                  </a:lnTo>
                  <a:lnTo>
                    <a:pt x="0" y="610363"/>
                  </a:lnTo>
                  <a:cubicBezTo>
                    <a:pt x="0" y="273537"/>
                    <a:pt x="273474" y="0"/>
                    <a:pt x="610363" y="0"/>
                  </a:cubicBezTo>
                  <a:close/>
                </a:path>
              </a:pathLst>
            </a:custGeom>
            <a:solidFill>
              <a:srgbClr val="FFFFFF"/>
            </a:solidFill>
            <a:ln w="6345" cap="flat">
              <a:noFill/>
              <a:prstDash val="solid"/>
              <a:miter/>
            </a:ln>
          </p:spPr>
          <p:txBody>
            <a:bodyPr/>
            <a:lstStyle/>
            <a:p>
              <a:endParaRPr lang="en-US" b="0" i="0">
                <a:latin typeface="Avenir Next" panose="020B0503020202020204" pitchFamily="34" charset="0"/>
              </a:endParaRPr>
            </a:p>
          </p:txBody>
        </p:sp>
        <p:sp>
          <p:nvSpPr>
            <p:cNvPr id="18" name="Freeform 17">
              <a:extLst>
                <a:ext uri="{FF2B5EF4-FFF2-40B4-BE49-F238E27FC236}">
                  <a16:creationId xmlns:a16="http://schemas.microsoft.com/office/drawing/2014/main" id="{A40B25FD-D43D-F406-59C2-87CB7A18F4E4}"/>
                </a:ext>
              </a:extLst>
            </p:cNvPr>
            <p:cNvSpPr/>
            <p:nvPr/>
          </p:nvSpPr>
          <p:spPr>
            <a:xfrm>
              <a:off x="6219229" y="1126204"/>
              <a:ext cx="5965054" cy="5731891"/>
            </a:xfrm>
            <a:custGeom>
              <a:avLst/>
              <a:gdLst>
                <a:gd name="csX0" fmla="*/ 5965055 w 5965054"/>
                <a:gd name="csY0" fmla="*/ 0 h 5731891"/>
                <a:gd name="csX1" fmla="*/ 451599 w 5965054"/>
                <a:gd name="csY1" fmla="*/ 0 h 5731891"/>
                <a:gd name="csX2" fmla="*/ 0 w 5965054"/>
                <a:gd name="csY2" fmla="*/ 451599 h 5731891"/>
                <a:gd name="csX3" fmla="*/ 0 w 5965054"/>
                <a:gd name="csY3" fmla="*/ 5731892 h 5731891"/>
              </a:gdLst>
              <a:ahLst/>
              <a:cxnLst>
                <a:cxn ang="0">
                  <a:pos x="csX0" y="csY0"/>
                </a:cxn>
                <a:cxn ang="0">
                  <a:pos x="csX1" y="csY1"/>
                </a:cxn>
                <a:cxn ang="0">
                  <a:pos x="csX2" y="csY2"/>
                </a:cxn>
                <a:cxn ang="0">
                  <a:pos x="csX3" y="csY3"/>
                </a:cxn>
              </a:cxnLst>
              <a:rect l="l" t="t" r="r" b="b"/>
              <a:pathLst>
                <a:path w="5965054" h="5731891">
                  <a:moveTo>
                    <a:pt x="5965055" y="0"/>
                  </a:moveTo>
                  <a:lnTo>
                    <a:pt x="451599" y="0"/>
                  </a:lnTo>
                  <a:cubicBezTo>
                    <a:pt x="202185" y="0"/>
                    <a:pt x="0" y="202185"/>
                    <a:pt x="0" y="451599"/>
                  </a:cubicBezTo>
                  <a:lnTo>
                    <a:pt x="0" y="5731892"/>
                  </a:lnTo>
                </a:path>
              </a:pathLst>
            </a:custGeom>
            <a:noFill/>
            <a:ln w="63500" cap="flat">
              <a:solidFill>
                <a:schemeClr val="accent3"/>
              </a:solidFill>
              <a:prstDash val="solid"/>
              <a:miter/>
            </a:ln>
          </p:spPr>
          <p:txBody>
            <a:bodyPr/>
            <a:lstStyle/>
            <a:p>
              <a:endParaRPr lang="en-US" b="0" i="0">
                <a:latin typeface="Avenir Next" panose="020B0503020202020204" pitchFamily="34" charset="0"/>
              </a:endParaRPr>
            </a:p>
          </p:txBody>
        </p:sp>
      </p:gr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7758023" y="3278039"/>
            <a:ext cx="3749615" cy="2902788"/>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7754786" y="2096938"/>
            <a:ext cx="3752108" cy="1097280"/>
          </a:xfrm>
        </p:spPr>
        <p:txBody>
          <a:bodyPr/>
          <a:lstStyle/>
          <a:p>
            <a:r>
              <a:rPr lang="en-US"/>
              <a:t>Click to edit Master title style</a:t>
            </a:r>
          </a:p>
        </p:txBody>
      </p:sp>
      <p:sp>
        <p:nvSpPr>
          <p:cNvPr id="2" name="Rectangle 1">
            <a:extLst>
              <a:ext uri="{FF2B5EF4-FFF2-40B4-BE49-F238E27FC236}">
                <a16:creationId xmlns:a16="http://schemas.microsoft.com/office/drawing/2014/main" id="{3798BA46-AE56-DF04-A62E-DBC1BD937E46}"/>
              </a:ext>
            </a:extLst>
          </p:cNvPr>
          <p:cNvSpPr/>
          <p:nvPr userDrawn="1"/>
        </p:nvSpPr>
        <p:spPr>
          <a:xfrm>
            <a:off x="0" y="0"/>
            <a:ext cx="18288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pic>
        <p:nvPicPr>
          <p:cNvPr id="4" name="Picture 3">
            <a:extLst>
              <a:ext uri="{FF2B5EF4-FFF2-40B4-BE49-F238E27FC236}">
                <a16:creationId xmlns:a16="http://schemas.microsoft.com/office/drawing/2014/main" id="{578913D1-4DEB-311C-CB6D-A024CFE85FA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32678" y="1112404"/>
            <a:ext cx="2809887" cy="2081814"/>
          </a:xfrm>
          <a:prstGeom prst="rect">
            <a:avLst/>
          </a:prstGeom>
        </p:spPr>
      </p:pic>
    </p:spTree>
    <p:extLst>
      <p:ext uri="{BB962C8B-B14F-4D97-AF65-F5344CB8AC3E}">
        <p14:creationId xmlns:p14="http://schemas.microsoft.com/office/powerpoint/2010/main" val="37187436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losing B">
    <p:bg>
      <p:bgPr>
        <a:gradFill flip="none" rotWithShape="1">
          <a:gsLst>
            <a:gs pos="1000">
              <a:schemeClr val="accent2">
                <a:lumMod val="60000"/>
                <a:lumOff val="40000"/>
              </a:schemeClr>
            </a:gs>
            <a:gs pos="100000">
              <a:schemeClr val="accent2">
                <a:lumMod val="20000"/>
                <a:lumOff val="80000"/>
              </a:schemeClr>
            </a:gs>
          </a:gsLst>
          <a:lin ang="2700000" scaled="1"/>
          <a:tileRect/>
        </a:gra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5CDC5624-6A7D-5B33-22D3-7F76E5B06B06}"/>
              </a:ext>
            </a:extLst>
          </p:cNvPr>
          <p:cNvGrpSpPr/>
          <p:nvPr userDrawn="1"/>
        </p:nvGrpSpPr>
        <p:grpSpPr>
          <a:xfrm>
            <a:off x="112132" y="-2000657"/>
            <a:ext cx="8204201" cy="8868799"/>
            <a:chOff x="-1" y="179428"/>
            <a:chExt cx="5781597" cy="6249947"/>
          </a:xfrm>
          <a:solidFill>
            <a:schemeClr val="accent2">
              <a:alpha val="61000"/>
            </a:schemeClr>
          </a:solidFill>
        </p:grpSpPr>
        <p:pic>
          <p:nvPicPr>
            <p:cNvPr id="40" name="Graphic 39">
              <a:extLst>
                <a:ext uri="{FF2B5EF4-FFF2-40B4-BE49-F238E27FC236}">
                  <a16:creationId xmlns:a16="http://schemas.microsoft.com/office/drawing/2014/main" id="{B0638F8F-F21E-3A11-F8E4-B157CA26F1AC}"/>
                </a:ext>
              </a:extLst>
            </p:cNvPr>
            <p:cNvPicPr>
              <a:picLocks noChangeAspect="1"/>
            </p:cNvPicPr>
            <p:nvPr userDrawn="1"/>
          </p:nvPicPr>
          <p:blipFill>
            <a:blip>
              <a:extLst>
                <a:ext uri="{96DAC541-7B7A-43D3-8B79-37D633B846F1}">
                  <asvg:svgBlip xmlns:asvg="http://schemas.microsoft.com/office/drawing/2016/SVG/main" r:embed="rId2"/>
                </a:ext>
              </a:extLst>
            </a:blip>
            <a:srcRect l="105" t="52753" r="1" b="-1"/>
            <a:stretch>
              <a:fillRect/>
            </a:stretch>
          </p:blipFill>
          <p:spPr>
            <a:xfrm rot="10800000">
              <a:off x="1111237" y="4220355"/>
              <a:ext cx="4670359" cy="2209020"/>
            </a:xfrm>
            <a:prstGeom prst="rect">
              <a:avLst/>
            </a:prstGeom>
          </p:spPr>
        </p:pic>
        <p:pic>
          <p:nvPicPr>
            <p:cNvPr id="41" name="Graphic 40">
              <a:extLst>
                <a:ext uri="{FF2B5EF4-FFF2-40B4-BE49-F238E27FC236}">
                  <a16:creationId xmlns:a16="http://schemas.microsoft.com/office/drawing/2014/main" id="{1DC768FC-F203-8D46-3AB1-FA411B375BB3}"/>
                </a:ext>
              </a:extLst>
            </p:cNvPr>
            <p:cNvPicPr>
              <a:picLocks noChangeAspect="1"/>
            </p:cNvPicPr>
            <p:nvPr userDrawn="1"/>
          </p:nvPicPr>
          <p:blipFill>
            <a:blip>
              <a:extLst>
                <a:ext uri="{96DAC541-7B7A-43D3-8B79-37D633B846F1}">
                  <asvg:svgBlip xmlns:asvg="http://schemas.microsoft.com/office/drawing/2016/SVG/main" r:embed="rId2"/>
                </a:ext>
              </a:extLst>
            </a:blip>
            <a:srcRect l="577" t="-637" r="-2" b="81"/>
            <a:stretch>
              <a:fillRect/>
            </a:stretch>
          </p:blipFill>
          <p:spPr>
            <a:xfrm rot="10800000">
              <a:off x="1832222" y="2082800"/>
              <a:ext cx="3828483" cy="3871874"/>
            </a:xfrm>
            <a:prstGeom prst="rect">
              <a:avLst/>
            </a:prstGeom>
          </p:spPr>
        </p:pic>
        <p:pic>
          <p:nvPicPr>
            <p:cNvPr id="42" name="Graphic 41">
              <a:extLst>
                <a:ext uri="{FF2B5EF4-FFF2-40B4-BE49-F238E27FC236}">
                  <a16:creationId xmlns:a16="http://schemas.microsoft.com/office/drawing/2014/main" id="{F677BD47-8538-E7D1-CACF-5D2B390E6E2E}"/>
                </a:ext>
              </a:extLst>
            </p:cNvPr>
            <p:cNvPicPr>
              <a:picLocks noChangeAspect="1"/>
            </p:cNvPicPr>
            <p:nvPr userDrawn="1"/>
          </p:nvPicPr>
          <p:blipFill>
            <a:blip>
              <a:extLst>
                <a:ext uri="{96DAC541-7B7A-43D3-8B79-37D633B846F1}">
                  <asvg:svgBlip xmlns:asvg="http://schemas.microsoft.com/office/drawing/2016/SVG/main" r:embed="rId2"/>
                </a:ext>
              </a:extLst>
            </a:blip>
            <a:srcRect l="-16475" r="-1930" b="23558"/>
            <a:stretch>
              <a:fillRect/>
            </a:stretch>
          </p:blipFill>
          <p:spPr>
            <a:xfrm rot="5400000">
              <a:off x="-980865" y="1160292"/>
              <a:ext cx="5535573" cy="3573845"/>
            </a:xfrm>
            <a:prstGeom prst="rect">
              <a:avLst/>
            </a:prstGeom>
          </p:spPr>
        </p:pic>
      </p:grpSp>
      <p:grpSp>
        <p:nvGrpSpPr>
          <p:cNvPr id="14" name="Graphic 12">
            <a:extLst>
              <a:ext uri="{FF2B5EF4-FFF2-40B4-BE49-F238E27FC236}">
                <a16:creationId xmlns:a16="http://schemas.microsoft.com/office/drawing/2014/main" id="{F97E6268-6C0C-45D7-3F8A-C3769A1EE7FF}"/>
              </a:ext>
            </a:extLst>
          </p:cNvPr>
          <p:cNvGrpSpPr/>
          <p:nvPr/>
        </p:nvGrpSpPr>
        <p:grpSpPr>
          <a:xfrm>
            <a:off x="6219229" y="692951"/>
            <a:ext cx="5968990" cy="6165144"/>
            <a:chOff x="6219229" y="692951"/>
            <a:chExt cx="5968990" cy="6165144"/>
          </a:xfrm>
        </p:grpSpPr>
        <p:sp>
          <p:nvSpPr>
            <p:cNvPr id="17" name="Freeform 16">
              <a:extLst>
                <a:ext uri="{FF2B5EF4-FFF2-40B4-BE49-F238E27FC236}">
                  <a16:creationId xmlns:a16="http://schemas.microsoft.com/office/drawing/2014/main" id="{7C65E4A9-2BDD-331D-D309-A493C6128956}"/>
                </a:ext>
              </a:extLst>
            </p:cNvPr>
            <p:cNvSpPr/>
            <p:nvPr/>
          </p:nvSpPr>
          <p:spPr>
            <a:xfrm>
              <a:off x="6682699" y="692951"/>
              <a:ext cx="5505520" cy="6141212"/>
            </a:xfrm>
            <a:custGeom>
              <a:avLst/>
              <a:gdLst>
                <a:gd name="csX0" fmla="*/ 610300 w 5505520"/>
                <a:gd name="csY0" fmla="*/ 0 h 6141212"/>
                <a:gd name="csX1" fmla="*/ 5505521 w 5505520"/>
                <a:gd name="csY1" fmla="*/ 0 h 6141212"/>
                <a:gd name="csX2" fmla="*/ 5505521 w 5505520"/>
                <a:gd name="csY2" fmla="*/ 6141213 h 6141212"/>
                <a:gd name="csX3" fmla="*/ 0 w 5505520"/>
                <a:gd name="csY3" fmla="*/ 6141213 h 6141212"/>
                <a:gd name="csX4" fmla="*/ 0 w 5505520"/>
                <a:gd name="csY4" fmla="*/ 610363 h 6141212"/>
                <a:gd name="csX5" fmla="*/ 610363 w 5505520"/>
                <a:gd name="csY5" fmla="*/ 0 h 6141212"/>
              </a:gdLst>
              <a:ahLst/>
              <a:cxnLst>
                <a:cxn ang="0">
                  <a:pos x="csX0" y="csY0"/>
                </a:cxn>
                <a:cxn ang="0">
                  <a:pos x="csX1" y="csY1"/>
                </a:cxn>
                <a:cxn ang="0">
                  <a:pos x="csX2" y="csY2"/>
                </a:cxn>
                <a:cxn ang="0">
                  <a:pos x="csX3" y="csY3"/>
                </a:cxn>
                <a:cxn ang="0">
                  <a:pos x="csX4" y="csY4"/>
                </a:cxn>
                <a:cxn ang="0">
                  <a:pos x="csX5" y="csY5"/>
                </a:cxn>
              </a:cxnLst>
              <a:rect l="l" t="t" r="r" b="b"/>
              <a:pathLst>
                <a:path w="5505520" h="6141212">
                  <a:moveTo>
                    <a:pt x="610300" y="0"/>
                  </a:moveTo>
                  <a:lnTo>
                    <a:pt x="5505521" y="0"/>
                  </a:lnTo>
                  <a:lnTo>
                    <a:pt x="5505521" y="6141213"/>
                  </a:lnTo>
                  <a:lnTo>
                    <a:pt x="0" y="6141213"/>
                  </a:lnTo>
                  <a:lnTo>
                    <a:pt x="0" y="610363"/>
                  </a:lnTo>
                  <a:cubicBezTo>
                    <a:pt x="0" y="273537"/>
                    <a:pt x="273474" y="0"/>
                    <a:pt x="610363" y="0"/>
                  </a:cubicBezTo>
                  <a:close/>
                </a:path>
              </a:pathLst>
            </a:custGeom>
            <a:solidFill>
              <a:srgbClr val="FFFFFF"/>
            </a:solidFill>
            <a:ln w="6345" cap="flat">
              <a:noFill/>
              <a:prstDash val="solid"/>
              <a:miter/>
            </a:ln>
          </p:spPr>
          <p:txBody>
            <a:bodyPr/>
            <a:lstStyle/>
            <a:p>
              <a:endParaRPr lang="en-US" b="0" i="0">
                <a:latin typeface="Avenir Next" panose="020B0503020202020204" pitchFamily="34" charset="0"/>
              </a:endParaRPr>
            </a:p>
          </p:txBody>
        </p:sp>
        <p:sp>
          <p:nvSpPr>
            <p:cNvPr id="18" name="Freeform 17">
              <a:extLst>
                <a:ext uri="{FF2B5EF4-FFF2-40B4-BE49-F238E27FC236}">
                  <a16:creationId xmlns:a16="http://schemas.microsoft.com/office/drawing/2014/main" id="{A40B25FD-D43D-F406-59C2-87CB7A18F4E4}"/>
                </a:ext>
              </a:extLst>
            </p:cNvPr>
            <p:cNvSpPr/>
            <p:nvPr/>
          </p:nvSpPr>
          <p:spPr>
            <a:xfrm>
              <a:off x="6219229" y="1126204"/>
              <a:ext cx="5965054" cy="5731891"/>
            </a:xfrm>
            <a:custGeom>
              <a:avLst/>
              <a:gdLst>
                <a:gd name="csX0" fmla="*/ 5965055 w 5965054"/>
                <a:gd name="csY0" fmla="*/ 0 h 5731891"/>
                <a:gd name="csX1" fmla="*/ 451599 w 5965054"/>
                <a:gd name="csY1" fmla="*/ 0 h 5731891"/>
                <a:gd name="csX2" fmla="*/ 0 w 5965054"/>
                <a:gd name="csY2" fmla="*/ 451599 h 5731891"/>
                <a:gd name="csX3" fmla="*/ 0 w 5965054"/>
                <a:gd name="csY3" fmla="*/ 5731892 h 5731891"/>
              </a:gdLst>
              <a:ahLst/>
              <a:cxnLst>
                <a:cxn ang="0">
                  <a:pos x="csX0" y="csY0"/>
                </a:cxn>
                <a:cxn ang="0">
                  <a:pos x="csX1" y="csY1"/>
                </a:cxn>
                <a:cxn ang="0">
                  <a:pos x="csX2" y="csY2"/>
                </a:cxn>
                <a:cxn ang="0">
                  <a:pos x="csX3" y="csY3"/>
                </a:cxn>
              </a:cxnLst>
              <a:rect l="l" t="t" r="r" b="b"/>
              <a:pathLst>
                <a:path w="5965054" h="5731891">
                  <a:moveTo>
                    <a:pt x="5965055" y="0"/>
                  </a:moveTo>
                  <a:lnTo>
                    <a:pt x="451599" y="0"/>
                  </a:lnTo>
                  <a:cubicBezTo>
                    <a:pt x="202185" y="0"/>
                    <a:pt x="0" y="202185"/>
                    <a:pt x="0" y="451599"/>
                  </a:cubicBezTo>
                  <a:lnTo>
                    <a:pt x="0" y="5731892"/>
                  </a:lnTo>
                </a:path>
              </a:pathLst>
            </a:custGeom>
            <a:noFill/>
            <a:ln w="63500" cap="flat">
              <a:solidFill>
                <a:schemeClr val="accent3"/>
              </a:solidFill>
              <a:prstDash val="solid"/>
              <a:miter/>
            </a:ln>
          </p:spPr>
          <p:txBody>
            <a:bodyPr/>
            <a:lstStyle/>
            <a:p>
              <a:endParaRPr lang="en-US" b="0" i="0">
                <a:latin typeface="Avenir Next" panose="020B0503020202020204" pitchFamily="34" charset="0"/>
              </a:endParaRPr>
            </a:p>
          </p:txBody>
        </p:sp>
      </p:grpSp>
      <p:sp>
        <p:nvSpPr>
          <p:cNvPr id="15" name="Content Placeholder 2">
            <a:extLst>
              <a:ext uri="{FF2B5EF4-FFF2-40B4-BE49-F238E27FC236}">
                <a16:creationId xmlns:a16="http://schemas.microsoft.com/office/drawing/2014/main" id="{E3AC7F8A-27F7-F501-DC0E-BB80B876B97C}"/>
              </a:ext>
            </a:extLst>
          </p:cNvPr>
          <p:cNvSpPr>
            <a:spLocks noGrp="1"/>
          </p:cNvSpPr>
          <p:nvPr>
            <p:ph idx="17"/>
          </p:nvPr>
        </p:nvSpPr>
        <p:spPr>
          <a:xfrm>
            <a:off x="7758023" y="3278039"/>
            <a:ext cx="3749615" cy="2902788"/>
          </a:xfrm>
        </p:spPr>
        <p:txBody>
          <a:bodyPr>
            <a:noAutofit/>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19C963F-AC0C-AEB7-1D94-A80FBF9331C4}"/>
              </a:ext>
            </a:extLst>
          </p:cNvPr>
          <p:cNvSpPr>
            <a:spLocks noGrp="1"/>
          </p:cNvSpPr>
          <p:nvPr>
            <p:ph type="title"/>
          </p:nvPr>
        </p:nvSpPr>
        <p:spPr>
          <a:xfrm>
            <a:off x="7754786" y="2096938"/>
            <a:ext cx="3752108" cy="1097280"/>
          </a:xfrm>
        </p:spPr>
        <p:txBody>
          <a:bodyPr/>
          <a:lstStyle/>
          <a:p>
            <a:r>
              <a:rPr lang="en-US"/>
              <a:t>Click to edit Master title style</a:t>
            </a:r>
          </a:p>
        </p:txBody>
      </p:sp>
      <p:sp>
        <p:nvSpPr>
          <p:cNvPr id="2" name="Rectangle 1">
            <a:extLst>
              <a:ext uri="{FF2B5EF4-FFF2-40B4-BE49-F238E27FC236}">
                <a16:creationId xmlns:a16="http://schemas.microsoft.com/office/drawing/2014/main" id="{3798BA46-AE56-DF04-A62E-DBC1BD937E46}"/>
              </a:ext>
            </a:extLst>
          </p:cNvPr>
          <p:cNvSpPr/>
          <p:nvPr userDrawn="1"/>
        </p:nvSpPr>
        <p:spPr>
          <a:xfrm>
            <a:off x="0" y="0"/>
            <a:ext cx="1828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b="0" i="0">
              <a:latin typeface="Avenir Next" panose="020B0503020202020204" pitchFamily="34" charset="0"/>
              <a:ea typeface="Open Sans Light" panose="020B0606030504020204" pitchFamily="34" charset="0"/>
              <a:cs typeface="Open Sans Light" panose="020B0606030504020204" pitchFamily="34" charset="0"/>
            </a:endParaRPr>
          </a:p>
        </p:txBody>
      </p:sp>
      <p:pic>
        <p:nvPicPr>
          <p:cNvPr id="4" name="Picture 3">
            <a:extLst>
              <a:ext uri="{FF2B5EF4-FFF2-40B4-BE49-F238E27FC236}">
                <a16:creationId xmlns:a16="http://schemas.microsoft.com/office/drawing/2014/main" id="{A513C15E-B989-6115-452E-E2A52BF9B0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7626" y="433788"/>
            <a:ext cx="3085483" cy="2286000"/>
          </a:xfrm>
          <a:prstGeom prst="rect">
            <a:avLst/>
          </a:prstGeom>
        </p:spPr>
      </p:pic>
    </p:spTree>
    <p:extLst>
      <p:ext uri="{BB962C8B-B14F-4D97-AF65-F5344CB8AC3E}">
        <p14:creationId xmlns:p14="http://schemas.microsoft.com/office/powerpoint/2010/main" val="1054722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1E410C3-8729-DB7C-2CF1-775CCD4B4E19}"/>
              </a:ext>
            </a:extLst>
          </p:cNvPr>
          <p:cNvSpPr>
            <a:spLocks noGrp="1"/>
          </p:cNvSpPr>
          <p:nvPr>
            <p:ph type="sldNum" sz="quarter" idx="10"/>
          </p:nvPr>
        </p:nvSpPr>
        <p:spPr/>
        <p:txBody>
          <a:bodyPr/>
          <a:lstStyle/>
          <a:p>
            <a:pPr>
              <a:defRPr/>
            </a:pPr>
            <a:fld id="{61DB99DD-A01D-0840-B95D-E6C823DDC4E1}" type="slidenum">
              <a:rPr lang="en-US" smtClean="0"/>
              <a:pPr>
                <a:defRPr/>
              </a:pPr>
              <a:t>‹#›</a:t>
            </a:fld>
            <a:endParaRPr lang="en-US">
              <a:latin typeface="+mn-lt"/>
            </a:endParaRPr>
          </a:p>
        </p:txBody>
      </p:sp>
      <p:sp>
        <p:nvSpPr>
          <p:cNvPr id="5" name="TextBox 4">
            <a:extLst>
              <a:ext uri="{FF2B5EF4-FFF2-40B4-BE49-F238E27FC236}">
                <a16:creationId xmlns:a16="http://schemas.microsoft.com/office/drawing/2014/main" id="{FFA8CE58-EBD1-DADE-28ED-B07D5BB6A24E}"/>
              </a:ext>
            </a:extLst>
          </p:cNvPr>
          <p:cNvSpPr txBox="1"/>
          <p:nvPr userDrawn="1"/>
        </p:nvSpPr>
        <p:spPr>
          <a:xfrm>
            <a:off x="5284866" y="2674401"/>
            <a:ext cx="5530340" cy="2226682"/>
          </a:xfrm>
          <a:prstGeom prst="rect">
            <a:avLst/>
          </a:prstGeom>
          <a:noFill/>
        </p:spPr>
        <p:txBody>
          <a:bodyPr wrap="square" lIns="109710" tIns="54855" rIns="109710" bIns="54855" rtlCol="0">
            <a:spAutoFit/>
          </a:bodyPr>
          <a:lstStyle/>
          <a:p>
            <a:pPr marL="342900" indent="-342900">
              <a:lnSpc>
                <a:spcPct val="110000"/>
              </a:lnSpc>
              <a:spcBef>
                <a:spcPts val="1200"/>
              </a:spcBef>
              <a:buFont typeface="Arial" panose="020B0604020202020204" pitchFamily="34" charset="0"/>
              <a:buChar char="•"/>
            </a:pPr>
            <a:r>
              <a:rPr lang="en-US" sz="1800" b="1">
                <a:solidFill>
                  <a:schemeClr val="bg1"/>
                </a:solidFill>
                <a:latin typeface="+mn-lt"/>
                <a:ea typeface="Open Sans Light" panose="020B0306030504020204" pitchFamily="34" charset="0"/>
                <a:cs typeface="Verdana" panose="020B0604030504040204" pitchFamily="34" charset="0"/>
              </a:rPr>
              <a:t>Connect patients instantly </a:t>
            </a:r>
            <a:r>
              <a:rPr lang="en-US" sz="1800">
                <a:solidFill>
                  <a:schemeClr val="bg1"/>
                </a:solidFill>
                <a:latin typeface="+mn-lt"/>
                <a:ea typeface="Open Sans Light" panose="020B0306030504020204" pitchFamily="34" charset="0"/>
                <a:cs typeface="Verdana" panose="020B0604030504040204" pitchFamily="34" charset="0"/>
              </a:rPr>
              <a:t>with links to portals, forms, and directions</a:t>
            </a:r>
          </a:p>
          <a:p>
            <a:pPr marL="342900" indent="-342900">
              <a:lnSpc>
                <a:spcPct val="110000"/>
              </a:lnSpc>
              <a:spcBef>
                <a:spcPts val="1200"/>
              </a:spcBef>
              <a:buFont typeface="Arial" panose="020B0604020202020204" pitchFamily="34" charset="0"/>
              <a:buChar char="•"/>
            </a:pPr>
            <a:r>
              <a:rPr lang="en-US" sz="1800" b="1">
                <a:solidFill>
                  <a:schemeClr val="bg1"/>
                </a:solidFill>
                <a:latin typeface="+mn-lt"/>
                <a:ea typeface="Open Sans Light" panose="020B0306030504020204" pitchFamily="34" charset="0"/>
                <a:cs typeface="Verdana" panose="020B0604030504040204" pitchFamily="34" charset="0"/>
              </a:rPr>
              <a:t>Make next steps effortless </a:t>
            </a:r>
            <a:r>
              <a:rPr lang="en-US" sz="1800">
                <a:solidFill>
                  <a:schemeClr val="bg1"/>
                </a:solidFill>
                <a:latin typeface="+mn-lt"/>
                <a:ea typeface="Open Sans Light" panose="020B0306030504020204" pitchFamily="34" charset="0"/>
                <a:cs typeface="Verdana" panose="020B0604030504040204" pitchFamily="34" charset="0"/>
              </a:rPr>
              <a:t>with one-touch calendar or call options</a:t>
            </a:r>
          </a:p>
          <a:p>
            <a:pPr marL="342900" indent="-342900">
              <a:lnSpc>
                <a:spcPct val="110000"/>
              </a:lnSpc>
              <a:spcBef>
                <a:spcPts val="1200"/>
              </a:spcBef>
              <a:buFont typeface="Arial" panose="020B0604020202020204" pitchFamily="34" charset="0"/>
              <a:buChar char="•"/>
            </a:pPr>
            <a:r>
              <a:rPr lang="en-US" sz="1800" b="1">
                <a:solidFill>
                  <a:schemeClr val="bg1"/>
                </a:solidFill>
                <a:latin typeface="+mn-lt"/>
                <a:ea typeface="Open Sans Light" panose="020B0306030504020204" pitchFamily="34" charset="0"/>
                <a:cs typeface="Verdana" panose="020B0604030504040204" pitchFamily="34" charset="0"/>
              </a:rPr>
              <a:t>Delivery clarity</a:t>
            </a:r>
            <a:r>
              <a:rPr lang="en-US" sz="1800">
                <a:solidFill>
                  <a:schemeClr val="bg1"/>
                </a:solidFill>
                <a:latin typeface="+mn-lt"/>
                <a:ea typeface="Open Sans Light" panose="020B0306030504020204" pitchFamily="34" charset="0"/>
                <a:cs typeface="Verdana" panose="020B0604030504040204" pitchFamily="34" charset="0"/>
              </a:rPr>
              <a:t> by including attachments or visit instructions</a:t>
            </a:r>
          </a:p>
        </p:txBody>
      </p:sp>
    </p:spTree>
    <p:extLst>
      <p:ext uri="{BB962C8B-B14F-4D97-AF65-F5344CB8AC3E}">
        <p14:creationId xmlns:p14="http://schemas.microsoft.com/office/powerpoint/2010/main" val="34732383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FE887-6BCA-5074-CEA7-9ED47E08E5C9}"/>
              </a:ext>
            </a:extLst>
          </p:cNvPr>
          <p:cNvSpPr>
            <a:spLocks noGrp="1"/>
          </p:cNvSpPr>
          <p:nvPr>
            <p:ph type="dt" sz="half" idx="10"/>
          </p:nvPr>
        </p:nvSpPr>
        <p:spPr/>
        <p:txBody>
          <a:bodyPr/>
          <a:lstStyle/>
          <a:p>
            <a:fld id="{B22F3146-804F-412C-AB68-17C7E57328E1}" type="datetimeFigureOut">
              <a:rPr lang="en-US" smtClean="0"/>
              <a:t>5/20/2026</a:t>
            </a:fld>
            <a:endParaRPr lang="en-US"/>
          </a:p>
        </p:txBody>
      </p:sp>
      <p:sp>
        <p:nvSpPr>
          <p:cNvPr id="3" name="Footer Placeholder 2">
            <a:extLst>
              <a:ext uri="{FF2B5EF4-FFF2-40B4-BE49-F238E27FC236}">
                <a16:creationId xmlns:a16="http://schemas.microsoft.com/office/drawing/2014/main" id="{939652B8-7B60-D9B0-48C4-54BFAB918A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5339D0-4B56-0538-9F31-97D9B9F94509}"/>
              </a:ext>
            </a:extLst>
          </p:cNvPr>
          <p:cNvSpPr>
            <a:spLocks noGrp="1"/>
          </p:cNvSpPr>
          <p:nvPr>
            <p:ph type="sldNum" sz="quarter" idx="12"/>
          </p:nvPr>
        </p:nvSpPr>
        <p:spPr/>
        <p:txBody>
          <a:bodyPr/>
          <a:lstStyle/>
          <a:p>
            <a:fld id="{8E59F2A2-1299-48EC-97D4-F0744F1D1FFD}" type="slidenum">
              <a:rPr lang="en-US" smtClean="0"/>
              <a:t>‹#›</a:t>
            </a:fld>
            <a:endParaRPr lang="en-US"/>
          </a:p>
        </p:txBody>
      </p:sp>
    </p:spTree>
    <p:extLst>
      <p:ext uri="{BB962C8B-B14F-4D97-AF65-F5344CB8AC3E}">
        <p14:creationId xmlns:p14="http://schemas.microsoft.com/office/powerpoint/2010/main" val="22731690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6"/>
        <p:cNvGrpSpPr/>
        <p:nvPr/>
      </p:nvGrpSpPr>
      <p:grpSpPr>
        <a:xfrm>
          <a:off x="0" y="0"/>
          <a:ext cx="0" cy="0"/>
          <a:chOff x="0" y="0"/>
          <a:chExt cx="0" cy="0"/>
        </a:xfrm>
      </p:grpSpPr>
      <p:sp>
        <p:nvSpPr>
          <p:cNvPr id="87" name="Google Shape;87;p11"/>
          <p:cNvSpPr txBox="1">
            <a:spLocks noGrp="1"/>
          </p:cNvSpPr>
          <p:nvPr>
            <p:ph type="title"/>
          </p:nvPr>
        </p:nvSpPr>
        <p:spPr>
          <a:xfrm>
            <a:off x="342900" y="358357"/>
            <a:ext cx="11518500" cy="1097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11"/>
          <p:cNvSpPr txBox="1">
            <a:spLocks noGrp="1"/>
          </p:cNvSpPr>
          <p:nvPr>
            <p:ph type="subTitle" idx="1"/>
          </p:nvPr>
        </p:nvSpPr>
        <p:spPr>
          <a:xfrm>
            <a:off x="342899" y="820469"/>
            <a:ext cx="11518500" cy="635100"/>
          </a:xfrm>
          <a:prstGeom prst="rect">
            <a:avLst/>
          </a:prstGeom>
          <a:noFill/>
          <a:ln>
            <a:noFill/>
          </a:ln>
        </p:spPr>
        <p:txBody>
          <a:bodyPr spcFirstLastPara="1" wrap="square" lIns="0" tIns="0" rIns="0" bIns="0" anchor="t" anchorCtr="0">
            <a:noAutofit/>
          </a:bodyPr>
          <a:lstStyle>
            <a:lvl1pPr lvl="0" algn="l">
              <a:lnSpc>
                <a:spcPct val="100000"/>
              </a:lnSpc>
              <a:spcBef>
                <a:spcPts val="1000"/>
              </a:spcBef>
              <a:spcAft>
                <a:spcPts val="0"/>
              </a:spcAft>
              <a:buSzPts val="1800"/>
              <a:buNone/>
              <a:defRPr sz="1800" b="1" i="0" cap="none">
                <a:solidFill>
                  <a:schemeClr val="accent1"/>
                </a:solidFill>
                <a:latin typeface="Open Sans"/>
                <a:ea typeface="Open Sans"/>
                <a:cs typeface="Open Sans"/>
                <a:sym typeface="Open Sans"/>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9" name="Google Shape;89;p11"/>
          <p:cNvSpPr txBox="1">
            <a:spLocks noGrp="1"/>
          </p:cNvSpPr>
          <p:nvPr>
            <p:ph type="sldNum" idx="12"/>
          </p:nvPr>
        </p:nvSpPr>
        <p:spPr>
          <a:xfrm>
            <a:off x="11554691" y="6499642"/>
            <a:ext cx="294300" cy="137400"/>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50269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ad A">
  <p:cSld name="Quad A">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342900" y="358357"/>
            <a:ext cx="8986800" cy="1097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19"/>
          <p:cNvSpPr>
            <a:spLocks noGrp="1"/>
          </p:cNvSpPr>
          <p:nvPr>
            <p:ph type="body" idx="1"/>
          </p:nvPr>
        </p:nvSpPr>
        <p:spPr>
          <a:xfrm>
            <a:off x="842963" y="1600200"/>
            <a:ext cx="5120700" cy="2103000"/>
          </a:xfrm>
          <a:prstGeom prst="roundRect">
            <a:avLst>
              <a:gd name="adj" fmla="val 8841"/>
            </a:avLst>
          </a:prstGeom>
          <a:solidFill>
            <a:schemeClr val="lt2"/>
          </a:solidFill>
          <a:ln>
            <a:noFill/>
          </a:ln>
        </p:spPr>
        <p:txBody>
          <a:bodyPr spcFirstLastPara="1" wrap="square" lIns="182875" tIns="182875" rIns="182875" bIns="182875"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19"/>
          <p:cNvSpPr>
            <a:spLocks noGrp="1"/>
          </p:cNvSpPr>
          <p:nvPr>
            <p:ph type="body" idx="2"/>
          </p:nvPr>
        </p:nvSpPr>
        <p:spPr>
          <a:xfrm>
            <a:off x="6228396" y="1600200"/>
            <a:ext cx="5120700" cy="2103000"/>
          </a:xfrm>
          <a:prstGeom prst="roundRect">
            <a:avLst>
              <a:gd name="adj" fmla="val 8841"/>
            </a:avLst>
          </a:prstGeom>
          <a:solidFill>
            <a:schemeClr val="lt2"/>
          </a:solidFill>
          <a:ln>
            <a:noFill/>
          </a:ln>
        </p:spPr>
        <p:txBody>
          <a:bodyPr spcFirstLastPara="1" wrap="square" lIns="182875" tIns="182875" rIns="182875" bIns="182875"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19"/>
          <p:cNvSpPr>
            <a:spLocks noGrp="1"/>
          </p:cNvSpPr>
          <p:nvPr>
            <p:ph type="body" idx="3"/>
          </p:nvPr>
        </p:nvSpPr>
        <p:spPr>
          <a:xfrm>
            <a:off x="842964" y="3954780"/>
            <a:ext cx="5120700" cy="2103000"/>
          </a:xfrm>
          <a:prstGeom prst="roundRect">
            <a:avLst>
              <a:gd name="adj" fmla="val 8841"/>
            </a:avLst>
          </a:prstGeom>
          <a:solidFill>
            <a:schemeClr val="lt2"/>
          </a:solidFill>
          <a:ln>
            <a:noFill/>
          </a:ln>
        </p:spPr>
        <p:txBody>
          <a:bodyPr spcFirstLastPara="1" wrap="square" lIns="182875" tIns="182875" rIns="182875" bIns="182875"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19"/>
          <p:cNvSpPr>
            <a:spLocks noGrp="1"/>
          </p:cNvSpPr>
          <p:nvPr>
            <p:ph type="body" idx="4"/>
          </p:nvPr>
        </p:nvSpPr>
        <p:spPr>
          <a:xfrm>
            <a:off x="6228396" y="3948287"/>
            <a:ext cx="5120700" cy="2103000"/>
          </a:xfrm>
          <a:prstGeom prst="roundRect">
            <a:avLst>
              <a:gd name="adj" fmla="val 8841"/>
            </a:avLst>
          </a:prstGeom>
          <a:solidFill>
            <a:schemeClr val="lt2"/>
          </a:solidFill>
          <a:ln>
            <a:noFill/>
          </a:ln>
        </p:spPr>
        <p:txBody>
          <a:bodyPr spcFirstLastPara="1" wrap="square" lIns="182875" tIns="182875" rIns="182875" bIns="182875"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19"/>
          <p:cNvSpPr txBox="1">
            <a:spLocks noGrp="1"/>
          </p:cNvSpPr>
          <p:nvPr>
            <p:ph type="subTitle" idx="5"/>
          </p:nvPr>
        </p:nvSpPr>
        <p:spPr>
          <a:xfrm>
            <a:off x="342899" y="820469"/>
            <a:ext cx="8986800" cy="635100"/>
          </a:xfrm>
          <a:prstGeom prst="rect">
            <a:avLst/>
          </a:prstGeom>
          <a:noFill/>
          <a:ln>
            <a:noFill/>
          </a:ln>
        </p:spPr>
        <p:txBody>
          <a:bodyPr spcFirstLastPara="1" wrap="square" lIns="0" tIns="0" rIns="0" bIns="0" anchor="t" anchorCtr="0">
            <a:noAutofit/>
          </a:bodyPr>
          <a:lstStyle>
            <a:lvl1pPr lvl="0" algn="l">
              <a:lnSpc>
                <a:spcPct val="100000"/>
              </a:lnSpc>
              <a:spcBef>
                <a:spcPts val="1000"/>
              </a:spcBef>
              <a:spcAft>
                <a:spcPts val="0"/>
              </a:spcAft>
              <a:buSzPts val="1800"/>
              <a:buNone/>
              <a:defRPr sz="1800" b="1" i="0" cap="none">
                <a:solidFill>
                  <a:schemeClr val="accent1"/>
                </a:solidFill>
                <a:latin typeface="Open Sans"/>
                <a:ea typeface="Open Sans"/>
                <a:cs typeface="Open Sans"/>
                <a:sym typeface="Open Sans"/>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6" name="Google Shape;146;p19"/>
          <p:cNvSpPr txBox="1">
            <a:spLocks noGrp="1"/>
          </p:cNvSpPr>
          <p:nvPr>
            <p:ph type="sldNum" idx="12"/>
          </p:nvPr>
        </p:nvSpPr>
        <p:spPr>
          <a:xfrm>
            <a:off x="11554691" y="6499642"/>
            <a:ext cx="294300" cy="137400"/>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47" name="Google Shape;147;p19"/>
          <p:cNvSpPr/>
          <p:nvPr/>
        </p:nvSpPr>
        <p:spPr>
          <a:xfrm rot="10800000" flipH="1">
            <a:off x="9988627" y="0"/>
            <a:ext cx="2203090" cy="1245382"/>
          </a:xfrm>
          <a:custGeom>
            <a:avLst/>
            <a:gdLst/>
            <a:ahLst/>
            <a:cxnLst/>
            <a:rect l="l" t="t" r="r" b="b"/>
            <a:pathLst>
              <a:path w="2203090" h="1245382" extrusionOk="0">
                <a:moveTo>
                  <a:pt x="0" y="1245382"/>
                </a:moveTo>
                <a:lnTo>
                  <a:pt x="134513" y="1245382"/>
                </a:lnTo>
                <a:lnTo>
                  <a:pt x="134513" y="473150"/>
                </a:lnTo>
                <a:cubicBezTo>
                  <a:pt x="134513" y="286729"/>
                  <a:pt x="285302" y="135186"/>
                  <a:pt x="470796" y="135186"/>
                </a:cubicBezTo>
                <a:lnTo>
                  <a:pt x="2203090" y="135186"/>
                </a:lnTo>
                <a:lnTo>
                  <a:pt x="2203090" y="0"/>
                </a:lnTo>
                <a:lnTo>
                  <a:pt x="470796" y="0"/>
                </a:lnTo>
                <a:cubicBezTo>
                  <a:pt x="211186" y="0"/>
                  <a:pt x="0" y="212242"/>
                  <a:pt x="0" y="47315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48" name="Google Shape;148;p19"/>
          <p:cNvSpPr/>
          <p:nvPr/>
        </p:nvSpPr>
        <p:spPr>
          <a:xfrm rot="10800000" flipH="1">
            <a:off x="9493951" y="0"/>
            <a:ext cx="2699276" cy="750706"/>
          </a:xfrm>
          <a:custGeom>
            <a:avLst/>
            <a:gdLst/>
            <a:ahLst/>
            <a:cxnLst/>
            <a:rect l="l" t="t" r="r" b="b"/>
            <a:pathLst>
              <a:path w="2699276" h="750706" extrusionOk="0">
                <a:moveTo>
                  <a:pt x="0" y="750706"/>
                </a:moveTo>
                <a:lnTo>
                  <a:pt x="134513" y="750706"/>
                </a:lnTo>
                <a:lnTo>
                  <a:pt x="134513" y="473150"/>
                </a:lnTo>
                <a:cubicBezTo>
                  <a:pt x="134513" y="286729"/>
                  <a:pt x="285302" y="135186"/>
                  <a:pt x="470796" y="135186"/>
                </a:cubicBezTo>
                <a:lnTo>
                  <a:pt x="2699276" y="135186"/>
                </a:lnTo>
                <a:lnTo>
                  <a:pt x="2699276" y="0"/>
                </a:lnTo>
                <a:lnTo>
                  <a:pt x="470796" y="0"/>
                </a:lnTo>
                <a:cubicBezTo>
                  <a:pt x="211186" y="0"/>
                  <a:pt x="0" y="212242"/>
                  <a:pt x="0" y="47315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49" name="Google Shape;149;p19"/>
          <p:cNvSpPr/>
          <p:nvPr/>
        </p:nvSpPr>
        <p:spPr>
          <a:xfrm rot="10800000" flipH="1">
            <a:off x="11242133" y="1007645"/>
            <a:ext cx="320100" cy="3201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Open Sans Light"/>
              <a:ea typeface="Open Sans Light"/>
              <a:cs typeface="Open Sans Light"/>
              <a:sym typeface="Open Sans Light"/>
            </a:endParaRPr>
          </a:p>
        </p:txBody>
      </p:sp>
      <p:sp>
        <p:nvSpPr>
          <p:cNvPr id="150" name="Google Shape;150;p19"/>
          <p:cNvSpPr/>
          <p:nvPr/>
        </p:nvSpPr>
        <p:spPr>
          <a:xfrm rot="10800000" flipH="1">
            <a:off x="10601011" y="515318"/>
            <a:ext cx="319200" cy="3192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Open Sans Light"/>
              <a:ea typeface="Open Sans Light"/>
              <a:cs typeface="Open Sans Light"/>
              <a:sym typeface="Open Sans Light"/>
            </a:endParaRPr>
          </a:p>
        </p:txBody>
      </p:sp>
    </p:spTree>
    <p:extLst>
      <p:ext uri="{BB962C8B-B14F-4D97-AF65-F5344CB8AC3E}">
        <p14:creationId xmlns:p14="http://schemas.microsoft.com/office/powerpoint/2010/main" val="4600991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3"/>
        <p:cNvGrpSpPr/>
        <p:nvPr/>
      </p:nvGrpSpPr>
      <p:grpSpPr>
        <a:xfrm>
          <a:off x="0" y="0"/>
          <a:ext cx="0" cy="0"/>
          <a:chOff x="0" y="0"/>
          <a:chExt cx="0" cy="0"/>
        </a:xfrm>
      </p:grpSpPr>
      <p:sp>
        <p:nvSpPr>
          <p:cNvPr id="104" name="Google Shape;104;p14"/>
          <p:cNvSpPr txBox="1">
            <a:spLocks noGrp="1"/>
          </p:cNvSpPr>
          <p:nvPr>
            <p:ph type="title"/>
          </p:nvPr>
        </p:nvSpPr>
        <p:spPr>
          <a:xfrm>
            <a:off x="342900" y="358358"/>
            <a:ext cx="11518500" cy="1097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14"/>
          <p:cNvSpPr txBox="1">
            <a:spLocks noGrp="1"/>
          </p:cNvSpPr>
          <p:nvPr>
            <p:ph type="body" idx="1"/>
          </p:nvPr>
        </p:nvSpPr>
        <p:spPr>
          <a:xfrm>
            <a:off x="842963" y="1600199"/>
            <a:ext cx="10510800" cy="445770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14"/>
          <p:cNvSpPr txBox="1">
            <a:spLocks noGrp="1"/>
          </p:cNvSpPr>
          <p:nvPr>
            <p:ph type="subTitle" idx="2"/>
          </p:nvPr>
        </p:nvSpPr>
        <p:spPr>
          <a:xfrm>
            <a:off x="342899" y="820469"/>
            <a:ext cx="11518500" cy="635100"/>
          </a:xfrm>
          <a:prstGeom prst="rect">
            <a:avLst/>
          </a:prstGeom>
          <a:noFill/>
          <a:ln>
            <a:noFill/>
          </a:ln>
        </p:spPr>
        <p:txBody>
          <a:bodyPr spcFirstLastPara="1" wrap="square" lIns="0" tIns="0" rIns="0" bIns="0" anchor="t" anchorCtr="0">
            <a:noAutofit/>
          </a:bodyPr>
          <a:lstStyle>
            <a:lvl1pPr lvl="0" algn="l">
              <a:lnSpc>
                <a:spcPct val="100000"/>
              </a:lnSpc>
              <a:spcBef>
                <a:spcPts val="1000"/>
              </a:spcBef>
              <a:spcAft>
                <a:spcPts val="0"/>
              </a:spcAft>
              <a:buSzPts val="1800"/>
              <a:buNone/>
              <a:defRPr sz="1800" b="1" i="0" cap="none">
                <a:solidFill>
                  <a:schemeClr val="accent1"/>
                </a:solidFill>
                <a:latin typeface="Open Sans"/>
                <a:ea typeface="Open Sans"/>
                <a:cs typeface="Open Sans"/>
                <a:sym typeface="Open Sans"/>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7" name="Google Shape;107;p14"/>
          <p:cNvSpPr txBox="1">
            <a:spLocks noGrp="1"/>
          </p:cNvSpPr>
          <p:nvPr>
            <p:ph type="sldNum" idx="12"/>
          </p:nvPr>
        </p:nvSpPr>
        <p:spPr>
          <a:xfrm>
            <a:off x="11554691" y="6499642"/>
            <a:ext cx="294300" cy="137400"/>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053829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6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1" type="obj">
  <p:cSld name="Title and Content 1">
    <p:spTree>
      <p:nvGrpSpPr>
        <p:cNvPr id="1" name="Shape 213"/>
        <p:cNvGrpSpPr/>
        <p:nvPr/>
      </p:nvGrpSpPr>
      <p:grpSpPr>
        <a:xfrm>
          <a:off x="0" y="0"/>
          <a:ext cx="0" cy="0"/>
          <a:chOff x="0" y="0"/>
          <a:chExt cx="0" cy="0"/>
        </a:xfrm>
      </p:grpSpPr>
      <p:sp>
        <p:nvSpPr>
          <p:cNvPr id="214" name="Google Shape;214;p29"/>
          <p:cNvSpPr txBox="1">
            <a:spLocks noGrp="1"/>
          </p:cNvSpPr>
          <p:nvPr>
            <p:ph type="title"/>
          </p:nvPr>
        </p:nvSpPr>
        <p:spPr>
          <a:xfrm>
            <a:off x="383209" y="182774"/>
            <a:ext cx="10135200" cy="461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19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29"/>
          <p:cNvSpPr txBox="1">
            <a:spLocks noGrp="1"/>
          </p:cNvSpPr>
          <p:nvPr>
            <p:ph type="body" idx="1"/>
          </p:nvPr>
        </p:nvSpPr>
        <p:spPr>
          <a:xfrm>
            <a:off x="383208" y="1181100"/>
            <a:ext cx="11427900" cy="4980300"/>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1200"/>
              </a:spcBef>
              <a:spcAft>
                <a:spcPts val="0"/>
              </a:spcAft>
              <a:buSzPts val="2000"/>
              <a:buChar char="•"/>
              <a:defRPr>
                <a:solidFill>
                  <a:srgbClr val="313032"/>
                </a:solidFill>
              </a:defRPr>
            </a:lvl1pPr>
            <a:lvl2pPr marL="914400" lvl="1" indent="-349250" algn="l">
              <a:lnSpc>
                <a:spcPct val="100000"/>
              </a:lnSpc>
              <a:spcBef>
                <a:spcPts val="1200"/>
              </a:spcBef>
              <a:spcAft>
                <a:spcPts val="0"/>
              </a:spcAft>
              <a:buSzPts val="1900"/>
              <a:buChar char="•"/>
              <a:defRPr>
                <a:solidFill>
                  <a:srgbClr val="313032"/>
                </a:solidFill>
              </a:defRPr>
            </a:lvl2pPr>
            <a:lvl3pPr marL="1371600" lvl="2" indent="-330200" algn="l">
              <a:lnSpc>
                <a:spcPct val="100000"/>
              </a:lnSpc>
              <a:spcBef>
                <a:spcPts val="1200"/>
              </a:spcBef>
              <a:spcAft>
                <a:spcPts val="0"/>
              </a:spcAft>
              <a:buSzPts val="1600"/>
              <a:buChar char="•"/>
              <a:defRPr>
                <a:solidFill>
                  <a:srgbClr val="313032"/>
                </a:solidFill>
              </a:defRPr>
            </a:lvl3pPr>
            <a:lvl4pPr marL="1828800" lvl="3" indent="-330200" algn="l">
              <a:lnSpc>
                <a:spcPct val="100000"/>
              </a:lnSpc>
              <a:spcBef>
                <a:spcPts val="1200"/>
              </a:spcBef>
              <a:spcAft>
                <a:spcPts val="0"/>
              </a:spcAft>
              <a:buSzPts val="1600"/>
              <a:buChar char="•"/>
              <a:defRPr>
                <a:solidFill>
                  <a:srgbClr val="313032"/>
                </a:solidFill>
              </a:defRPr>
            </a:lvl4pPr>
            <a:lvl5pPr marL="2286000" lvl="4" indent="-330200" algn="l">
              <a:lnSpc>
                <a:spcPct val="100000"/>
              </a:lnSpc>
              <a:spcBef>
                <a:spcPts val="1200"/>
              </a:spcBef>
              <a:spcAft>
                <a:spcPts val="0"/>
              </a:spcAft>
              <a:buSzPts val="1600"/>
              <a:buChar char="•"/>
              <a:defRPr>
                <a:solidFill>
                  <a:srgbClr val="313032"/>
                </a:solidFill>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16" name="Google Shape;216;p29"/>
          <p:cNvSpPr txBox="1">
            <a:spLocks noGrp="1"/>
          </p:cNvSpPr>
          <p:nvPr>
            <p:ph type="sldNum" idx="12"/>
          </p:nvPr>
        </p:nvSpPr>
        <p:spPr>
          <a:xfrm>
            <a:off x="11499661" y="6371339"/>
            <a:ext cx="429300" cy="384300"/>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085866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50006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CB966B-6E14-9B45-182B-CF01AFD1622C}"/>
              </a:ext>
            </a:extLst>
          </p:cNvPr>
          <p:cNvSpPr>
            <a:spLocks noGrp="1"/>
          </p:cNvSpPr>
          <p:nvPr>
            <p:ph type="title"/>
          </p:nvPr>
        </p:nvSpPr>
        <p:spPr>
          <a:xfrm>
            <a:off x="612113" y="419100"/>
            <a:ext cx="10970287" cy="1097280"/>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DD7C841-4D9D-F538-2AAB-A8275FA6DBC6}"/>
              </a:ext>
            </a:extLst>
          </p:cNvPr>
          <p:cNvSpPr>
            <a:spLocks noGrp="1"/>
          </p:cNvSpPr>
          <p:nvPr>
            <p:ph type="body" idx="1"/>
          </p:nvPr>
        </p:nvSpPr>
        <p:spPr>
          <a:xfrm>
            <a:off x="609600" y="1600199"/>
            <a:ext cx="10972800" cy="4640264"/>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C3D8F94-8AB3-EFED-7A01-6E0C6D71F8BA}"/>
              </a:ext>
            </a:extLst>
          </p:cNvPr>
          <p:cNvSpPr>
            <a:spLocks noGrp="1"/>
          </p:cNvSpPr>
          <p:nvPr>
            <p:ph type="sldNum" sz="quarter" idx="4"/>
          </p:nvPr>
        </p:nvSpPr>
        <p:spPr>
          <a:xfrm>
            <a:off x="11287992" y="6475694"/>
            <a:ext cx="294408" cy="137281"/>
          </a:xfrm>
          <a:prstGeom prst="rect">
            <a:avLst/>
          </a:prstGeom>
        </p:spPr>
        <p:txBody>
          <a:bodyPr vert="horz" lIns="0" tIns="0" rIns="0" bIns="0" rtlCol="0" anchor="t"/>
          <a:lstStyle>
            <a:lvl1pPr algn="r">
              <a:defRPr sz="700" b="1" i="0">
                <a:solidFill>
                  <a:schemeClr val="accent1"/>
                </a:solidFill>
                <a:latin typeface="+mn-lt"/>
                <a:ea typeface="Open Sans Extrabold" panose="020B0606030504020204" pitchFamily="34" charset="0"/>
                <a:cs typeface="Open Sans Extrabold" panose="020B0606030504020204" pitchFamily="34" charset="0"/>
              </a:defRPr>
            </a:lvl1pPr>
          </a:lstStyle>
          <a:p>
            <a:pPr>
              <a:defRPr/>
            </a:pPr>
            <a:fld id="{61DB99DD-A01D-0840-B95D-E6C823DDC4E1}" type="slidenum">
              <a:rPr lang="en-US" smtClean="0"/>
              <a:pPr>
                <a:defRPr/>
              </a:pPr>
              <a:t>‹#›</a:t>
            </a:fld>
            <a:endParaRPr lang="en-US">
              <a:latin typeface="+mn-lt"/>
            </a:endParaRPr>
          </a:p>
        </p:txBody>
      </p:sp>
      <p:sp>
        <p:nvSpPr>
          <p:cNvPr id="21" name="TextBox 20">
            <a:extLst>
              <a:ext uri="{FF2B5EF4-FFF2-40B4-BE49-F238E27FC236}">
                <a16:creationId xmlns:a16="http://schemas.microsoft.com/office/drawing/2014/main" id="{59EE421B-6E6A-7314-4789-11198C885ABA}"/>
              </a:ext>
            </a:extLst>
          </p:cNvPr>
          <p:cNvSpPr txBox="1"/>
          <p:nvPr userDrawn="1"/>
        </p:nvSpPr>
        <p:spPr>
          <a:xfrm>
            <a:off x="609600" y="6475694"/>
            <a:ext cx="2332691" cy="123367"/>
          </a:xfrm>
          <a:prstGeom prst="rect">
            <a:avLst/>
          </a:prstGeom>
          <a:noFill/>
        </p:spPr>
        <p:txBody>
          <a:bodyPr wrap="square" lIns="0" tIns="0" rIns="0" bIns="0" rtlCol="0" anchor="t">
            <a:spAutoFit/>
          </a:bodyPr>
          <a:lstStyle/>
          <a:p>
            <a:pPr marL="0" marR="0" indent="0" algn="l" defTabSz="914400" rtl="0" eaLnBrk="1" fontAlgn="auto" latinLnBrk="0" hangingPunct="1">
              <a:lnSpc>
                <a:spcPct val="120000"/>
              </a:lnSpc>
              <a:spcBef>
                <a:spcPts val="0"/>
              </a:spcBef>
              <a:spcAft>
                <a:spcPts val="0"/>
              </a:spcAft>
              <a:buClrTx/>
              <a:buSzTx/>
              <a:buFontTx/>
              <a:buNone/>
              <a:tabLst/>
              <a:defRPr/>
            </a:pPr>
            <a:r>
              <a:rPr kumimoji="0" lang="en-US" sz="700" b="1" i="0" u="none" strike="noStrike" kern="1200" cap="none" spc="0" normalizeH="0" baseline="0" noProof="0">
                <a:ln>
                  <a:noFill/>
                </a:ln>
                <a:solidFill>
                  <a:schemeClr val="accent1"/>
                </a:solidFill>
                <a:effectLst/>
                <a:uLnTx/>
                <a:uFillTx/>
                <a:latin typeface="+mn-lt"/>
                <a:ea typeface="Open Sans Semibold" pitchFamily="2" charset="0"/>
                <a:cs typeface="Open Sans Semibold" pitchFamily="2" charset="0"/>
              </a:rPr>
              <a:t>revspring.com </a:t>
            </a:r>
            <a:r>
              <a:rPr kumimoji="0" lang="en-US" sz="700" b="0" i="0" u="none" strike="noStrike" kern="1200" cap="none" spc="0" normalizeH="0" baseline="0" noProof="0">
                <a:ln>
                  <a:noFill/>
                </a:ln>
                <a:solidFill>
                  <a:schemeClr val="accent1"/>
                </a:solidFill>
                <a:effectLst/>
                <a:uLnTx/>
                <a:uFillTx/>
                <a:latin typeface="+mn-lt"/>
                <a:ea typeface="+mn-ea"/>
                <a:cs typeface="+mn-cs"/>
              </a:rPr>
              <a:t>|  © RevSpring Inc.</a:t>
            </a:r>
            <a:endParaRPr lang="en-US" sz="700" b="0" i="0">
              <a:solidFill>
                <a:schemeClr val="accent1"/>
              </a:solidFill>
              <a:latin typeface="+mn-lt"/>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511731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Lst>
  <p:hf hdr="0" ftr="0" dt="0"/>
  <p:txStyles>
    <p:titleStyle>
      <a:lvl1pPr algn="l" defTabSz="914400" rtl="0" eaLnBrk="1" latinLnBrk="0" hangingPunct="1">
        <a:lnSpc>
          <a:spcPct val="90000"/>
        </a:lnSpc>
        <a:spcBef>
          <a:spcPct val="0"/>
        </a:spcBef>
        <a:buNone/>
        <a:defRPr sz="3200" b="1" i="0" kern="2800" baseline="0">
          <a:solidFill>
            <a:schemeClr val="accent1"/>
          </a:solidFill>
          <a:latin typeface="+mj-lt"/>
          <a:ea typeface="Open Sans Extrabold" pitchFamily="2" charset="0"/>
          <a:cs typeface="Open Sans Extrabold" pitchFamily="2" charset="0"/>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6" orient="horz" pos="1008">
          <p15:clr>
            <a:srgbClr val="F26B43"/>
          </p15:clr>
        </p15:guide>
        <p15:guide id="8" pos="7680">
          <p15:clr>
            <a:srgbClr val="F26B43"/>
          </p15:clr>
        </p15:guide>
        <p15:guide id="10" orient="horz" pos="3816">
          <p15:clr>
            <a:srgbClr val="F26B43"/>
          </p15:clr>
        </p15:guide>
        <p15:guide id="11" orient="horz" pos="3606">
          <p15:clr>
            <a:srgbClr val="F26B43"/>
          </p15:clr>
        </p15:guide>
        <p15:guide id="12" orient="horz" pos="569">
          <p15:clr>
            <a:srgbClr val="F26B43"/>
          </p15:clr>
        </p15:guide>
        <p15:guide id="13" pos="360">
          <p15:clr>
            <a:srgbClr val="F26B43"/>
          </p15:clr>
        </p15:guide>
        <p15:guide id="15" pos="7296">
          <p15:clr>
            <a:srgbClr val="F26B43"/>
          </p15:clr>
        </p15:guide>
        <p15:guide id="16" orient="horz" pos="264">
          <p15:clr>
            <a:srgbClr val="F26B43"/>
          </p15:clr>
        </p15:guide>
        <p15:guide id="17" orient="horz" pos="3931">
          <p15:clr>
            <a:srgbClr val="F26B43"/>
          </p15:clr>
        </p15:guide>
        <p15:guide id="18" orient="horz" pos="4154">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slide" Target="slide6.xml"/><Relationship Id="rId7" Type="http://schemas.openxmlformats.org/officeDocument/2006/relationships/slide" Target="slide19.xml"/><Relationship Id="rId12" Type="http://schemas.openxmlformats.org/officeDocument/2006/relationships/slide" Target="slide46.xml"/><Relationship Id="rId2" Type="http://schemas.openxmlformats.org/officeDocument/2006/relationships/slide" Target="slide2.xml"/><Relationship Id="rId1" Type="http://schemas.openxmlformats.org/officeDocument/2006/relationships/slideLayout" Target="../slideLayouts/slideLayout43.xml"/><Relationship Id="rId6" Type="http://schemas.openxmlformats.org/officeDocument/2006/relationships/slide" Target="slide15.xml"/><Relationship Id="rId11" Type="http://schemas.openxmlformats.org/officeDocument/2006/relationships/slide" Target="slide38.xml"/><Relationship Id="rId5" Type="http://schemas.openxmlformats.org/officeDocument/2006/relationships/slide" Target="slide11.xml"/><Relationship Id="rId10" Type="http://schemas.openxmlformats.org/officeDocument/2006/relationships/slide" Target="slide32.xml"/><Relationship Id="rId4" Type="http://schemas.openxmlformats.org/officeDocument/2006/relationships/slide" Target="slide7.xml"/><Relationship Id="rId9" Type="http://schemas.openxmlformats.org/officeDocument/2006/relationships/slide" Target="slide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2.xml"/><Relationship Id="rId1" Type="http://schemas.openxmlformats.org/officeDocument/2006/relationships/slideLayout" Target="../slideLayouts/slideLayout41.xml"/><Relationship Id="rId4" Type="http://schemas.openxmlformats.org/officeDocument/2006/relationships/image" Target="../media/image41.svg"/></Relationships>
</file>

<file path=ppt/slides/_rels/slide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44.svg"/><Relationship Id="rId4" Type="http://schemas.openxmlformats.org/officeDocument/2006/relationships/image" Target="../media/image43.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41.xml"/><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49.jpe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8.xml"/><Relationship Id="rId1" Type="http://schemas.openxmlformats.org/officeDocument/2006/relationships/slideLayout" Target="../slideLayouts/slideLayout43.xml"/><Relationship Id="rId5" Type="http://schemas.openxmlformats.org/officeDocument/2006/relationships/image" Target="../media/image54.svg"/><Relationship Id="rId4" Type="http://schemas.openxmlformats.org/officeDocument/2006/relationships/image" Target="../media/image53.svg"/></Relationships>
</file>

<file path=ppt/slides/_rels/slide13.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9.xml"/><Relationship Id="rId1" Type="http://schemas.openxmlformats.org/officeDocument/2006/relationships/slideLayout" Target="../slideLayouts/slideLayout40.xml"/><Relationship Id="rId4" Type="http://schemas.openxmlformats.org/officeDocument/2006/relationships/image" Target="../media/image56.svg"/></Relationships>
</file>

<file path=ppt/slides/_rels/slide14.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7.svg"/><Relationship Id="rId7"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11.xml"/><Relationship Id="rId1" Type="http://schemas.openxmlformats.org/officeDocument/2006/relationships/slideLayout" Target="../slideLayouts/slideLayout41.xml"/><Relationship Id="rId5" Type="http://schemas.openxmlformats.org/officeDocument/2006/relationships/image" Target="../media/image65.svg"/><Relationship Id="rId4" Type="http://schemas.openxmlformats.org/officeDocument/2006/relationships/image" Target="../media/image64.svg"/></Relationships>
</file>

<file path=ppt/slides/_rels/slide17.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slideLayout" Target="../slideLayouts/slideLayout19.xml"/><Relationship Id="rId7" Type="http://schemas.openxmlformats.org/officeDocument/2006/relationships/image" Target="../media/image6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8.png"/><Relationship Id="rId5" Type="http://schemas.openxmlformats.org/officeDocument/2006/relationships/image" Target="../media/image67.jpeg"/><Relationship Id="rId10" Type="http://schemas.openxmlformats.org/officeDocument/2006/relationships/image" Target="../media/image72.svg"/><Relationship Id="rId4" Type="http://schemas.openxmlformats.org/officeDocument/2006/relationships/notesSlide" Target="../notesSlides/notesSlide14.xml"/><Relationship Id="rId9" Type="http://schemas.openxmlformats.org/officeDocument/2006/relationships/image" Target="../media/image71.svg"/></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67.jpeg"/></Relationships>
</file>

<file path=ppt/slides/_rels/slide2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8.xml"/><Relationship Id="rId1" Type="http://schemas.openxmlformats.org/officeDocument/2006/relationships/slideLayout" Target="../slideLayouts/slideLayout33.xml"/><Relationship Id="rId5" Type="http://schemas.openxmlformats.org/officeDocument/2006/relationships/image" Target="../media/image77.png"/><Relationship Id="rId4" Type="http://schemas.openxmlformats.org/officeDocument/2006/relationships/image" Target="../media/image7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svg"/><Relationship Id="rId2" Type="http://schemas.openxmlformats.org/officeDocument/2006/relationships/notesSlide" Target="../notesSlides/notesSlide22.xml"/><Relationship Id="rId1" Type="http://schemas.openxmlformats.org/officeDocument/2006/relationships/slideLayout" Target="../slideLayouts/slideLayout32.xml"/><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84.png"/></Relationships>
</file>

<file path=ppt/slides/_rels/slide30.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notesSlide" Target="../notesSlides/notesSlide23.xml"/><Relationship Id="rId1" Type="http://schemas.openxmlformats.org/officeDocument/2006/relationships/slideLayout" Target="../slideLayouts/slideLayout32.xml"/><Relationship Id="rId5" Type="http://schemas.openxmlformats.org/officeDocument/2006/relationships/image" Target="../media/image87.svg"/><Relationship Id="rId4" Type="http://schemas.openxmlformats.org/officeDocument/2006/relationships/image" Target="../media/image86.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notesSlide" Target="../notesSlides/notesSlide26.xml"/><Relationship Id="rId1" Type="http://schemas.openxmlformats.org/officeDocument/2006/relationships/slideLayout" Target="../slideLayouts/slideLayout42.xml"/><Relationship Id="rId6" Type="http://schemas.openxmlformats.org/officeDocument/2006/relationships/image" Target="../media/image91.svg"/><Relationship Id="rId5" Type="http://schemas.openxmlformats.org/officeDocument/2006/relationships/image" Target="../media/image90.svg"/><Relationship Id="rId4" Type="http://schemas.openxmlformats.org/officeDocument/2006/relationships/image" Target="../media/image89.svg"/></Relationships>
</file>

<file path=ppt/slides/_rels/slide34.xml.rels><?xml version="1.0" encoding="UTF-8" standalone="yes"?>
<Relationships xmlns="http://schemas.openxmlformats.org/package/2006/relationships"><Relationship Id="rId8" Type="http://schemas.openxmlformats.org/officeDocument/2006/relationships/image" Target="../media/image97.svg"/><Relationship Id="rId3" Type="http://schemas.openxmlformats.org/officeDocument/2006/relationships/image" Target="../media/image92.svg"/><Relationship Id="rId7" Type="http://schemas.openxmlformats.org/officeDocument/2006/relationships/image" Target="../media/image96.sv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95.svg"/><Relationship Id="rId5" Type="http://schemas.openxmlformats.org/officeDocument/2006/relationships/image" Target="../media/image94.svg"/><Relationship Id="rId4" Type="http://schemas.openxmlformats.org/officeDocument/2006/relationships/image" Target="../media/image93.svg"/></Relationships>
</file>

<file path=ppt/slides/_rels/slide35.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notesSlide" Target="../notesSlides/notesSlide28.xml"/><Relationship Id="rId1" Type="http://schemas.openxmlformats.org/officeDocument/2006/relationships/slideLayout" Target="../slideLayouts/slideLayout28.xml"/><Relationship Id="rId4" Type="http://schemas.openxmlformats.org/officeDocument/2006/relationships/image" Target="../media/image99.svg"/></Relationships>
</file>

<file path=ppt/slides/_rels/slide36.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102.svg"/><Relationship Id="rId4" Type="http://schemas.openxmlformats.org/officeDocument/2006/relationships/image" Target="../media/image101.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notesSlide" Target="../notesSlides/notesSlide35.xml"/><Relationship Id="rId1" Type="http://schemas.openxmlformats.org/officeDocument/2006/relationships/slideLayout" Target="../slideLayouts/slideLayout42.xml"/><Relationship Id="rId6" Type="http://schemas.openxmlformats.org/officeDocument/2006/relationships/image" Target="../media/image107.svg"/><Relationship Id="rId5" Type="http://schemas.openxmlformats.org/officeDocument/2006/relationships/image" Target="../media/image106.svg"/><Relationship Id="rId4" Type="http://schemas.openxmlformats.org/officeDocument/2006/relationships/image" Target="../media/image105.svg"/></Relationships>
</file>

<file path=ppt/slides/_rels/slide43.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7.xml"/><Relationship Id="rId1" Type="http://schemas.openxmlformats.org/officeDocument/2006/relationships/slideLayout" Target="../slideLayouts/slideLayout33.xml"/><Relationship Id="rId4" Type="http://schemas.openxmlformats.org/officeDocument/2006/relationships/image" Target="../media/image110.png"/></Relationships>
</file>

<file path=ppt/slides/_rels/slide45.xml.rels><?xml version="1.0" encoding="UTF-8" standalone="yes"?>
<Relationships xmlns="http://schemas.openxmlformats.org/package/2006/relationships"><Relationship Id="rId3" Type="http://schemas.openxmlformats.org/officeDocument/2006/relationships/image" Target="../media/image111.sv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9.xml"/><Relationship Id="rId1" Type="http://schemas.openxmlformats.org/officeDocument/2006/relationships/slideLayout" Target="../slideLayouts/slideLayout33.xml"/><Relationship Id="rId5" Type="http://schemas.openxmlformats.org/officeDocument/2006/relationships/image" Target="../media/image114.png"/><Relationship Id="rId4" Type="http://schemas.openxmlformats.org/officeDocument/2006/relationships/image" Target="../media/image11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8" Type="http://schemas.openxmlformats.org/officeDocument/2006/relationships/image" Target="../media/image120.svg"/><Relationship Id="rId13" Type="http://schemas.openxmlformats.org/officeDocument/2006/relationships/image" Target="../media/image125.svg"/><Relationship Id="rId3" Type="http://schemas.openxmlformats.org/officeDocument/2006/relationships/image" Target="../media/image115.svg"/><Relationship Id="rId7" Type="http://schemas.openxmlformats.org/officeDocument/2006/relationships/image" Target="../media/image119.svg"/><Relationship Id="rId12" Type="http://schemas.openxmlformats.org/officeDocument/2006/relationships/image" Target="../media/image124.svg"/><Relationship Id="rId2" Type="http://schemas.openxmlformats.org/officeDocument/2006/relationships/notesSlide" Target="../notesSlides/notesSlide41.xml"/><Relationship Id="rId1" Type="http://schemas.openxmlformats.org/officeDocument/2006/relationships/slideLayout" Target="../slideLayouts/slideLayout43.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17.svg"/><Relationship Id="rId10" Type="http://schemas.openxmlformats.org/officeDocument/2006/relationships/image" Target="../media/image122.svg"/><Relationship Id="rId4" Type="http://schemas.openxmlformats.org/officeDocument/2006/relationships/image" Target="../media/image116.svg"/><Relationship Id="rId9" Type="http://schemas.openxmlformats.org/officeDocument/2006/relationships/image" Target="../media/image121.svg"/><Relationship Id="rId14" Type="http://schemas.openxmlformats.org/officeDocument/2006/relationships/image" Target="../media/image126.png"/></Relationships>
</file>

<file path=ppt/slides/_rels/slide50.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127.svg"/><Relationship Id="rId7" Type="http://schemas.openxmlformats.org/officeDocument/2006/relationships/image" Target="../media/image131.svg"/><Relationship Id="rId2" Type="http://schemas.openxmlformats.org/officeDocument/2006/relationships/notesSlide" Target="../notesSlides/notesSlide42.xml"/><Relationship Id="rId1" Type="http://schemas.openxmlformats.org/officeDocument/2006/relationships/slideLayout" Target="../slideLayouts/slideLayout43.xml"/><Relationship Id="rId6" Type="http://schemas.openxmlformats.org/officeDocument/2006/relationships/image" Target="../media/image130.svg"/><Relationship Id="rId5" Type="http://schemas.openxmlformats.org/officeDocument/2006/relationships/image" Target="../media/image129.svg"/><Relationship Id="rId4" Type="http://schemas.openxmlformats.org/officeDocument/2006/relationships/image" Target="../media/image128.svg"/></Relationships>
</file>

<file path=ppt/slides/_rels/slide51.xml.rels><?xml version="1.0" encoding="UTF-8" standalone="yes"?>
<Relationships xmlns="http://schemas.openxmlformats.org/package/2006/relationships"><Relationship Id="rId3" Type="http://schemas.openxmlformats.org/officeDocument/2006/relationships/image" Target="../media/image133.svg"/><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FFB6A8D-7DA8-BED5-BE0B-81CC2BB45728}"/>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8" name="Title 7">
            <a:extLst>
              <a:ext uri="{FF2B5EF4-FFF2-40B4-BE49-F238E27FC236}">
                <a16:creationId xmlns:a16="http://schemas.microsoft.com/office/drawing/2014/main" id="{B1DC599E-BC5E-C4E7-E324-F21509DD4274}"/>
              </a:ext>
            </a:extLst>
          </p:cNvPr>
          <p:cNvSpPr>
            <a:spLocks noGrp="1"/>
          </p:cNvSpPr>
          <p:nvPr>
            <p:ph type="title"/>
          </p:nvPr>
        </p:nvSpPr>
        <p:spPr>
          <a:xfrm>
            <a:off x="612113" y="419100"/>
            <a:ext cx="10970287" cy="531876"/>
          </a:xfrm>
        </p:spPr>
        <p:txBody>
          <a:bodyPr/>
          <a:lstStyle/>
          <a:p>
            <a:r>
              <a:rPr lang="en-US" dirty="0"/>
              <a:t>Product Overview Slides - Index</a:t>
            </a:r>
          </a:p>
        </p:txBody>
      </p:sp>
      <p:sp>
        <p:nvSpPr>
          <p:cNvPr id="10" name="TextBox 9">
            <a:extLst>
              <a:ext uri="{FF2B5EF4-FFF2-40B4-BE49-F238E27FC236}">
                <a16:creationId xmlns:a16="http://schemas.microsoft.com/office/drawing/2014/main" id="{39C71C1C-C68A-CF47-E3E5-DC7A5B3C71A3}"/>
              </a:ext>
            </a:extLst>
          </p:cNvPr>
          <p:cNvSpPr txBox="1"/>
          <p:nvPr/>
        </p:nvSpPr>
        <p:spPr>
          <a:xfrm>
            <a:off x="612113" y="1066526"/>
            <a:ext cx="8449591" cy="3303020"/>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400" dirty="0">
                <a:latin typeface="Avenir Next LT Pro"/>
                <a:ea typeface="Open Sans Light" panose="020B0606030504020204" pitchFamily="34" charset="0"/>
                <a:cs typeface="Open Sans Light" panose="020B0606030504020204" pitchFamily="34" charset="0"/>
              </a:rPr>
              <a:t>To view the overview slides for each product, click the link below to go to the corresponding section:</a:t>
            </a:r>
            <a:endParaRPr lang="en-US" sz="1400" dirty="0">
              <a:latin typeface="Avenir Next LT Pro"/>
              <a:ea typeface="Open Sans Light" panose="020B0606030504020204" pitchFamily="34" charset="0"/>
              <a:cs typeface="Open Sans Light" panose="020B0606030504020204" pitchFamily="34" charset="0"/>
              <a:hlinkClick r:id="" action="ppaction://noaction">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400" b="0" i="0" strike="noStrike" kern="1200" cap="none" spc="0" normalizeH="0" baseline="0" noProof="0" dirty="0">
              <a:ln>
                <a:noFill/>
              </a:ln>
              <a:effectLst/>
              <a:uLnTx/>
              <a:uFillTx/>
              <a:latin typeface="Avenir Next LT Pro"/>
              <a:ea typeface="Open Sans Light" panose="020B0606030504020204" pitchFamily="34" charset="0"/>
              <a:cs typeface="Open Sans Light" panose="020B0606030504020204" pitchFamily="34" charset="0"/>
              <a:hlinkClick r:id="" action="ppaction://noaction">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D95"/>
                </a:solidFill>
                <a:effectLst/>
                <a:uLnTx/>
                <a:uFillTx/>
                <a:latin typeface="Avenir Next LT Pro"/>
                <a:ea typeface="Open Sans Light" panose="020B0606030504020204" pitchFamily="34" charset="0"/>
                <a:cs typeface="Open Sans Light" panose="020B0606030504020204" pitchFamily="34" charset="0"/>
                <a:hlinkClick r:id="rId2" action="ppaction://hlinksldjump">
                  <a:extLst>
                    <a:ext uri="{A12FA001-AC4F-418D-AE19-62706E023703}">
                      <ahyp:hlinkClr xmlns:ahyp="http://schemas.microsoft.com/office/drawing/2018/hyperlinkcolor" val="tx"/>
                    </a:ext>
                  </a:extLst>
                </a:hlinkClick>
              </a:rPr>
              <a:t>True Access – Patient Access</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3" action="ppaction://hlinksldjump"/>
              </a:rPr>
              <a:t>Intake &amp; Access - Combined</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4" action="ppaction://hlinksldjump"/>
              </a:rPr>
              <a:t>Arrived – Patient Intake</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5" action="ppaction://hlinksldjump"/>
              </a:rPr>
              <a:t>Forms Blast</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6" action="ppaction://hlinksldjump"/>
              </a:rPr>
              <a:t>Digital First</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7" action="ppaction://hlinksldjump"/>
              </a:rPr>
              <a:t>Voice Solutions</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8" action="ppaction://hlinksldjump"/>
              </a:rPr>
              <a:t>PersonaPay</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lang="en-US" sz="1400" dirty="0">
                <a:solidFill>
                  <a:srgbClr val="49494C"/>
                </a:solidFill>
                <a:latin typeface="Avenir Next LT Pro"/>
                <a:ea typeface="Open Sans Light" panose="020B0606030504020204" pitchFamily="34" charset="0"/>
                <a:cs typeface="Open Sans Light" panose="020B0606030504020204" pitchFamily="34" charset="0"/>
                <a:hlinkClick r:id="rId9" action="ppaction://hlinksldjump"/>
              </a:rPr>
              <a:t>Merchant Services</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10" action="ppaction://hlinksldjump"/>
              </a:rPr>
              <a:t>Analytics</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11" action="ppaction://hlinksldjump"/>
              </a:rPr>
              <a:t>Print</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hlinkClick r:id="rId12" action="ppaction://hlinksldjump"/>
              </a:rPr>
              <a:t>Omni Brain</a:t>
            </a: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4048756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F6EDA0-D920-1692-0BE0-72F6F39457F3}"/>
              </a:ext>
            </a:extLst>
          </p:cNvPr>
          <p:cNvSpPr>
            <a:spLocks noGrp="1"/>
          </p:cNvSpPr>
          <p:nvPr>
            <p:ph type="sldNum" sz="quarter" idx="13"/>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25BBC163-C827-4155-FE8A-B2EB24239379}"/>
              </a:ext>
            </a:extLst>
          </p:cNvPr>
          <p:cNvSpPr>
            <a:spLocks noGrp="1"/>
          </p:cNvSpPr>
          <p:nvPr>
            <p:ph type="title"/>
          </p:nvPr>
        </p:nvSpPr>
        <p:spPr>
          <a:xfrm>
            <a:off x="4368248" y="1967948"/>
            <a:ext cx="6723822" cy="4239660"/>
          </a:xfrm>
        </p:spPr>
        <p:txBody>
          <a:bodyPr/>
          <a:lstStyle/>
          <a:p>
            <a:r>
              <a:rPr lang="en-US"/>
              <a:t>True Access</a:t>
            </a:r>
            <a:br>
              <a:rPr lang="en-US"/>
            </a:br>
            <a:r>
              <a:rPr lang="en-US" b="0"/>
              <a:t>Patient Access </a:t>
            </a:r>
            <a:br>
              <a:rPr lang="en-US" b="0"/>
            </a:br>
            <a:r>
              <a:rPr lang="en-US" b="0"/>
              <a:t>Solutions</a:t>
            </a:r>
            <a:endParaRPr lang="en-US"/>
          </a:p>
        </p:txBody>
      </p:sp>
    </p:spTree>
    <p:extLst>
      <p:ext uri="{BB962C8B-B14F-4D97-AF65-F5344CB8AC3E}">
        <p14:creationId xmlns:p14="http://schemas.microsoft.com/office/powerpoint/2010/main" val="431669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7454BE-06B0-ADB9-C75D-CD28E9A04DBB}"/>
              </a:ext>
            </a:extLst>
          </p:cNvPr>
          <p:cNvSpPr>
            <a:spLocks noGrp="1"/>
          </p:cNvSpPr>
          <p:nvPr>
            <p:ph idx="17"/>
          </p:nvPr>
        </p:nvSpPr>
        <p:spPr>
          <a:xfrm>
            <a:off x="615950" y="2247440"/>
            <a:ext cx="3680628" cy="3810459"/>
          </a:xfrm>
        </p:spPr>
        <p:txBody>
          <a:bodyPr/>
          <a:lstStyle/>
          <a:p>
            <a:r>
              <a:rPr lang="en-US" b="1">
                <a:solidFill>
                  <a:schemeClr val="accent1"/>
                </a:solidFill>
              </a:rPr>
              <a:t>Reduce denials and accelerate reimbursement </a:t>
            </a:r>
            <a:r>
              <a:rPr lang="en-US"/>
              <a:t>with automated data QA</a:t>
            </a:r>
          </a:p>
          <a:p>
            <a:r>
              <a:rPr lang="en-US" b="1">
                <a:solidFill>
                  <a:schemeClr val="accent1"/>
                </a:solidFill>
              </a:rPr>
              <a:t>Build patient trust through accurate estimates </a:t>
            </a:r>
            <a:r>
              <a:rPr lang="en-US"/>
              <a:t>and flexible payment options</a:t>
            </a:r>
          </a:p>
          <a:p>
            <a:r>
              <a:rPr lang="en-US" b="1">
                <a:solidFill>
                  <a:schemeClr val="accent1"/>
                </a:solidFill>
              </a:rPr>
              <a:t>Boost efficiency and ease workloads </a:t>
            </a:r>
            <a:r>
              <a:rPr lang="en-US"/>
              <a:t>with intelligent digital registration tools and workflows</a:t>
            </a:r>
          </a:p>
          <a:p>
            <a:endParaRPr lang="en-US"/>
          </a:p>
        </p:txBody>
      </p:sp>
      <p:sp>
        <p:nvSpPr>
          <p:cNvPr id="3" name="Title 2">
            <a:extLst>
              <a:ext uri="{FF2B5EF4-FFF2-40B4-BE49-F238E27FC236}">
                <a16:creationId xmlns:a16="http://schemas.microsoft.com/office/drawing/2014/main" id="{519CEEDF-B60C-64E9-EF02-1E8BF5036262}"/>
              </a:ext>
            </a:extLst>
          </p:cNvPr>
          <p:cNvSpPr>
            <a:spLocks noGrp="1"/>
          </p:cNvSpPr>
          <p:nvPr>
            <p:ph type="title"/>
          </p:nvPr>
        </p:nvSpPr>
        <p:spPr>
          <a:xfrm>
            <a:off x="612113" y="419100"/>
            <a:ext cx="7567365" cy="1097280"/>
          </a:xfrm>
        </p:spPr>
        <p:txBody>
          <a:bodyPr/>
          <a:lstStyle/>
          <a:p>
            <a:r>
              <a:rPr lang="en-US">
                <a:ea typeface="Open Sans ExtraBold"/>
                <a:cs typeface="Open Sans ExtraBold"/>
              </a:rPr>
              <a:t>Achieve frictionless care journeys</a:t>
            </a:r>
            <a:br>
              <a:rPr lang="en-US">
                <a:ea typeface="Open Sans ExtraBold"/>
                <a:cs typeface="Open Sans ExtraBold"/>
              </a:rPr>
            </a:br>
            <a:r>
              <a:rPr lang="en-US">
                <a:ea typeface="Open Sans ExtraBold"/>
                <a:cs typeface="Open Sans ExtraBold"/>
              </a:rPr>
              <a:t>with True Access</a:t>
            </a:r>
            <a:br>
              <a:rPr lang="en-US"/>
            </a:br>
            <a:endParaRPr lang="en-US"/>
          </a:p>
        </p:txBody>
      </p:sp>
      <p:sp>
        <p:nvSpPr>
          <p:cNvPr id="5" name="Slide Number Placeholder 4">
            <a:extLst>
              <a:ext uri="{FF2B5EF4-FFF2-40B4-BE49-F238E27FC236}">
                <a16:creationId xmlns:a16="http://schemas.microsoft.com/office/drawing/2014/main" id="{35FCBFE4-D3F7-43BE-02C1-5A24D05683CC}"/>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pic>
        <p:nvPicPr>
          <p:cNvPr id="10" name="Picture 9" descr="A screenshot of a computer&#10;&#10;AI-generated content may be incorrect.">
            <a:extLst>
              <a:ext uri="{FF2B5EF4-FFF2-40B4-BE49-F238E27FC236}">
                <a16:creationId xmlns:a16="http://schemas.microsoft.com/office/drawing/2014/main" id="{8BC0E4A6-8B2F-63A0-1411-BA218CCED38E}"/>
              </a:ext>
            </a:extLst>
          </p:cNvPr>
          <p:cNvPicPr>
            <a:picLocks noChangeAspect="1"/>
          </p:cNvPicPr>
          <p:nvPr/>
        </p:nvPicPr>
        <p:blipFill>
          <a:blip r:embed="rId3">
            <a:extLst>
              <a:ext uri="{28A0092B-C50C-407E-A947-70E740481C1C}">
                <a14:useLocalDpi xmlns:a14="http://schemas.microsoft.com/office/drawing/2010/main" val="0"/>
              </a:ext>
            </a:extLst>
          </a:blip>
          <a:srcRect r="18569"/>
          <a:stretch>
            <a:fillRect/>
          </a:stretch>
        </p:blipFill>
        <p:spPr>
          <a:xfrm>
            <a:off x="5310130" y="1854381"/>
            <a:ext cx="6158429" cy="3678942"/>
          </a:xfrm>
          <a:prstGeom prst="roundRect">
            <a:avLst>
              <a:gd name="adj" fmla="val 5830"/>
            </a:avLst>
          </a:prstGeom>
          <a:ln w="76200">
            <a:solidFill>
              <a:schemeClr val="bg2"/>
            </a:solidFill>
          </a:ln>
          <a:effectLst/>
        </p:spPr>
      </p:pic>
    </p:spTree>
    <p:extLst>
      <p:ext uri="{BB962C8B-B14F-4D97-AF65-F5344CB8AC3E}">
        <p14:creationId xmlns:p14="http://schemas.microsoft.com/office/powerpoint/2010/main" val="162472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D4263A-80CC-4986-48B3-C2A5F7F40FC8}"/>
              </a:ext>
            </a:extLst>
          </p:cNvPr>
          <p:cNvSpPr>
            <a:spLocks noGrp="1"/>
          </p:cNvSpPr>
          <p:nvPr>
            <p:ph type="body" sz="quarter" idx="23"/>
          </p:nvPr>
        </p:nvSpPr>
        <p:spPr>
          <a:xfrm>
            <a:off x="866775" y="1302745"/>
            <a:ext cx="3292475" cy="2299771"/>
          </a:xfrm>
        </p:spPr>
        <p:txBody>
          <a:bodyPr rIns="822960">
            <a:normAutofit fontScale="92500"/>
          </a:bodyPr>
          <a:lstStyle/>
          <a:p>
            <a:pPr marL="0" indent="0">
              <a:buNone/>
            </a:pPr>
            <a:r>
              <a:rPr lang="en-US" sz="1600" b="1">
                <a:solidFill>
                  <a:schemeClr val="accent1"/>
                </a:solidFill>
              </a:rPr>
              <a:t>Estimate of Patient </a:t>
            </a:r>
            <a:br>
              <a:rPr lang="en-US" sz="1600" b="1">
                <a:solidFill>
                  <a:schemeClr val="accent1"/>
                </a:solidFill>
              </a:rPr>
            </a:br>
            <a:r>
              <a:rPr lang="en-US" sz="1600" b="1">
                <a:solidFill>
                  <a:schemeClr val="accent1"/>
                </a:solidFill>
              </a:rPr>
              <a:t>Financial Responsibility</a:t>
            </a:r>
          </a:p>
          <a:p>
            <a:pPr marL="0" indent="0">
              <a:buNone/>
            </a:pPr>
            <a:r>
              <a:rPr lang="en-US" sz="1200"/>
              <a:t>Estimate based on patient's insurance coverage and provider's contractual rates with payers. Meets requirements for Price Transparency.</a:t>
            </a:r>
          </a:p>
          <a:p>
            <a:pPr marL="0" indent="0">
              <a:buNone/>
            </a:pPr>
            <a:endParaRPr lang="en-US" sz="1400"/>
          </a:p>
        </p:txBody>
      </p:sp>
      <p:sp>
        <p:nvSpPr>
          <p:cNvPr id="3" name="Text Placeholder 2">
            <a:extLst>
              <a:ext uri="{FF2B5EF4-FFF2-40B4-BE49-F238E27FC236}">
                <a16:creationId xmlns:a16="http://schemas.microsoft.com/office/drawing/2014/main" id="{A069065A-F36C-ED72-D8A4-85862BCE2EC8}"/>
              </a:ext>
            </a:extLst>
          </p:cNvPr>
          <p:cNvSpPr>
            <a:spLocks noGrp="1"/>
          </p:cNvSpPr>
          <p:nvPr>
            <p:ph type="body" sz="quarter" idx="24"/>
          </p:nvPr>
        </p:nvSpPr>
        <p:spPr>
          <a:xfrm>
            <a:off x="4468813" y="1302745"/>
            <a:ext cx="3292475" cy="2299771"/>
          </a:xfrm>
        </p:spPr>
        <p:txBody>
          <a:bodyPr vert="horz" lIns="182880" tIns="182880" rIns="1005840" bIns="182880" rtlCol="0" anchor="t">
            <a:normAutofit lnSpcReduction="10000"/>
          </a:bodyPr>
          <a:lstStyle/>
          <a:p>
            <a:pPr marL="0" indent="0">
              <a:buNone/>
            </a:pPr>
            <a:r>
              <a:rPr lang="en-US" sz="1600" b="1">
                <a:solidFill>
                  <a:schemeClr val="accent1"/>
                </a:solidFill>
              </a:rPr>
              <a:t>Preservice Payments</a:t>
            </a:r>
          </a:p>
          <a:p>
            <a:pPr marL="0" indent="0">
              <a:buNone/>
            </a:pPr>
            <a:r>
              <a:rPr lang="en-US" sz="1200">
                <a:ea typeface="Open Sans Light"/>
                <a:cs typeface="Open Sans Light"/>
              </a:rPr>
              <a:t>Embedded PersonaPay with integrated merchant processing for full-featured payment options that are equivalent to the payment portal experience.</a:t>
            </a:r>
          </a:p>
          <a:p>
            <a:pPr marL="0" indent="0">
              <a:buNone/>
            </a:pPr>
            <a:endParaRPr lang="en-US" sz="1400"/>
          </a:p>
        </p:txBody>
      </p:sp>
      <p:sp>
        <p:nvSpPr>
          <p:cNvPr id="4" name="Text Placeholder 3">
            <a:extLst>
              <a:ext uri="{FF2B5EF4-FFF2-40B4-BE49-F238E27FC236}">
                <a16:creationId xmlns:a16="http://schemas.microsoft.com/office/drawing/2014/main" id="{034C94E4-043D-CA9F-55FA-0006C50A6FD9}"/>
              </a:ext>
            </a:extLst>
          </p:cNvPr>
          <p:cNvSpPr>
            <a:spLocks noGrp="1"/>
          </p:cNvSpPr>
          <p:nvPr>
            <p:ph type="body" sz="quarter" idx="25"/>
          </p:nvPr>
        </p:nvSpPr>
        <p:spPr>
          <a:xfrm>
            <a:off x="8070850" y="1302745"/>
            <a:ext cx="3292475" cy="2299771"/>
          </a:xfrm>
        </p:spPr>
        <p:txBody>
          <a:bodyPr rIns="1005840">
            <a:normAutofit/>
          </a:bodyPr>
          <a:lstStyle/>
          <a:p>
            <a:pPr marL="0" indent="0">
              <a:buNone/>
            </a:pPr>
            <a:r>
              <a:rPr lang="en-US" sz="1600" b="1">
                <a:solidFill>
                  <a:schemeClr val="accent1"/>
                </a:solidFill>
              </a:rPr>
              <a:t>Registrar </a:t>
            </a:r>
            <a:br>
              <a:rPr lang="en-US" sz="1600" b="1">
                <a:solidFill>
                  <a:schemeClr val="accent1"/>
                </a:solidFill>
              </a:rPr>
            </a:br>
            <a:r>
              <a:rPr lang="en-US" sz="1600" b="1">
                <a:solidFill>
                  <a:schemeClr val="accent1"/>
                </a:solidFill>
              </a:rPr>
              <a:t>Workflow</a:t>
            </a:r>
          </a:p>
          <a:p>
            <a:pPr marL="0" indent="0">
              <a:buNone/>
            </a:pPr>
            <a:r>
              <a:rPr lang="en-US" sz="1200"/>
              <a:t>Workflow-oriented registrar tool focused on preservice financial clearance.</a:t>
            </a:r>
          </a:p>
          <a:p>
            <a:pPr marL="0" indent="0">
              <a:buNone/>
            </a:pPr>
            <a:endParaRPr lang="en-US" sz="1400"/>
          </a:p>
        </p:txBody>
      </p:sp>
      <p:sp>
        <p:nvSpPr>
          <p:cNvPr id="5" name="Slide Number Placeholder 4">
            <a:extLst>
              <a:ext uri="{FF2B5EF4-FFF2-40B4-BE49-F238E27FC236}">
                <a16:creationId xmlns:a16="http://schemas.microsoft.com/office/drawing/2014/main" id="{86BB7718-79EF-38DF-59E0-DC3D3EE2835B}"/>
              </a:ext>
            </a:extLst>
          </p:cNvPr>
          <p:cNvSpPr>
            <a:spLocks noGrp="1"/>
          </p:cNvSpPr>
          <p:nvPr>
            <p:ph type="sldNum" sz="quarter" idx="26"/>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6" name="Title 5">
            <a:extLst>
              <a:ext uri="{FF2B5EF4-FFF2-40B4-BE49-F238E27FC236}">
                <a16:creationId xmlns:a16="http://schemas.microsoft.com/office/drawing/2014/main" id="{A8DCD1E7-93E5-07D3-F8F6-36D0EB176BDD}"/>
              </a:ext>
            </a:extLst>
          </p:cNvPr>
          <p:cNvSpPr>
            <a:spLocks noGrp="1"/>
          </p:cNvSpPr>
          <p:nvPr>
            <p:ph type="title"/>
          </p:nvPr>
        </p:nvSpPr>
        <p:spPr>
          <a:xfrm>
            <a:off x="612113" y="419100"/>
            <a:ext cx="10970287" cy="1097280"/>
          </a:xfrm>
        </p:spPr>
        <p:txBody>
          <a:bodyPr/>
          <a:lstStyle/>
          <a:p>
            <a:r>
              <a:rPr lang="en-US">
                <a:ea typeface="Open Sans ExtraBold"/>
                <a:cs typeface="Open Sans ExtraBold"/>
              </a:rPr>
              <a:t>Comprehensive capabilities across the journey</a:t>
            </a:r>
            <a:br>
              <a:rPr lang="en-US"/>
            </a:br>
            <a:endParaRPr lang="en-US"/>
          </a:p>
        </p:txBody>
      </p:sp>
      <p:sp>
        <p:nvSpPr>
          <p:cNvPr id="14" name="Text Placeholder 1">
            <a:extLst>
              <a:ext uri="{FF2B5EF4-FFF2-40B4-BE49-F238E27FC236}">
                <a16:creationId xmlns:a16="http://schemas.microsoft.com/office/drawing/2014/main" id="{761090C8-1BDD-1357-BEC2-547C9303BF0D}"/>
              </a:ext>
            </a:extLst>
          </p:cNvPr>
          <p:cNvSpPr txBox="1">
            <a:spLocks/>
          </p:cNvSpPr>
          <p:nvPr/>
        </p:nvSpPr>
        <p:spPr>
          <a:xfrm>
            <a:off x="866775" y="3759507"/>
            <a:ext cx="3292475" cy="2299771"/>
          </a:xfrm>
          <a:prstGeom prst="roundRect">
            <a:avLst>
              <a:gd name="adj" fmla="val 6597"/>
            </a:avLst>
          </a:prstGeom>
          <a:solidFill>
            <a:srgbClr val="F3F4F4"/>
          </a:solidFill>
        </p:spPr>
        <p:txBody>
          <a:bodyPr vert="horz" lIns="182880" tIns="182880" rIns="100584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Patient Pre-Registration Portal</a:t>
            </a:r>
          </a:p>
          <a:p>
            <a:pPr marL="0" marR="0" lvl="0" indent="0" algn="l" defTabSz="914400" rtl="0" eaLnBrk="1" fontAlgn="auto" latinLnBrk="0" hangingPunct="1">
              <a:lnSpc>
                <a:spcPct val="120000"/>
              </a:lnSpc>
              <a:spcBef>
                <a:spcPts val="1000"/>
              </a:spcBef>
              <a:spcAft>
                <a:spcPts val="0"/>
              </a:spcAft>
              <a:buClr>
                <a:srgbClr val="49494C"/>
              </a:buClr>
              <a:buSzTx/>
              <a:buFont typeface="Arial" panose="020B0604020202020204" pitchFamily="34" charset="0"/>
              <a:buNone/>
              <a:tabLst/>
              <a:defRPr/>
            </a:pPr>
            <a:r>
              <a:rPr kumimoji="0" lang="en-US" sz="12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Patient-facing pre-registration portal that allows patients to self-serve pre-registration tasks.</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15" name="Text Placeholder 2">
            <a:extLst>
              <a:ext uri="{FF2B5EF4-FFF2-40B4-BE49-F238E27FC236}">
                <a16:creationId xmlns:a16="http://schemas.microsoft.com/office/drawing/2014/main" id="{3A19574F-34A8-419F-7601-8C251BC67C9A}"/>
              </a:ext>
            </a:extLst>
          </p:cNvPr>
          <p:cNvSpPr txBox="1">
            <a:spLocks/>
          </p:cNvSpPr>
          <p:nvPr/>
        </p:nvSpPr>
        <p:spPr>
          <a:xfrm>
            <a:off x="4468813" y="3759507"/>
            <a:ext cx="3292475" cy="2299771"/>
          </a:xfrm>
          <a:prstGeom prst="roundRect">
            <a:avLst>
              <a:gd name="adj" fmla="val 6597"/>
            </a:avLst>
          </a:prstGeom>
          <a:solidFill>
            <a:srgbClr val="F3F4F4"/>
          </a:solidFill>
        </p:spPr>
        <p:txBody>
          <a:bodyPr vert="horz" lIns="182880" tIns="182880" rIns="1005840" bIns="182880" rtlCol="0">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Patient </a:t>
            </a:r>
            <a:br>
              <a:rPr kumimoji="0" lang="en-US" sz="16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br>
            <a:r>
              <a:rPr kumimoji="0" lang="en-US" sz="16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Engagement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2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Include estimation and payment options in patient communication by text, email, and IVR using </a:t>
            </a:r>
            <a:r>
              <a:rPr kumimoji="0" lang="en-US" sz="1200" b="0" i="0" u="none" strike="noStrike" kern="1200" cap="none" spc="0" normalizeH="0" baseline="0" noProof="0" err="1">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RevSpring's</a:t>
            </a:r>
            <a:r>
              <a:rPr kumimoji="0" lang="en-US" sz="12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 existing capabilities.</a:t>
            </a:r>
          </a:p>
        </p:txBody>
      </p:sp>
      <p:sp>
        <p:nvSpPr>
          <p:cNvPr id="16" name="Text Placeholder 3">
            <a:extLst>
              <a:ext uri="{FF2B5EF4-FFF2-40B4-BE49-F238E27FC236}">
                <a16:creationId xmlns:a16="http://schemas.microsoft.com/office/drawing/2014/main" id="{591733FC-DD40-3B2E-DF1D-D5DDA9ED98FA}"/>
              </a:ext>
            </a:extLst>
          </p:cNvPr>
          <p:cNvSpPr txBox="1">
            <a:spLocks/>
          </p:cNvSpPr>
          <p:nvPr/>
        </p:nvSpPr>
        <p:spPr>
          <a:xfrm>
            <a:off x="8070850" y="3759507"/>
            <a:ext cx="3292475" cy="2299771"/>
          </a:xfrm>
          <a:prstGeom prst="roundRect">
            <a:avLst>
              <a:gd name="adj" fmla="val 6597"/>
            </a:avLst>
          </a:prstGeom>
          <a:solidFill>
            <a:srgbClr val="F3F4F4"/>
          </a:solidFill>
        </p:spPr>
        <p:txBody>
          <a:bodyPr vert="horz" lIns="182880" tIns="182880" rIns="100584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1" i="0" u="none" strike="noStrike" kern="1200" cap="none" spc="0" normalizeH="0" baseline="0" noProof="0">
                <a:ln>
                  <a:noFill/>
                </a:ln>
                <a:solidFill>
                  <a:srgbClr val="02346D"/>
                </a:solidFill>
                <a:effectLst/>
                <a:uLnTx/>
                <a:uFillTx/>
                <a:latin typeface="Verdana" panose="020B0604030504040204" pitchFamily="34" charset="0"/>
                <a:ea typeface="Verdana" panose="020B0604030504040204" pitchFamily="34" charset="0"/>
                <a:cs typeface="Verdana" panose="020B0604030504040204" pitchFamily="34" charset="0"/>
              </a:rPr>
              <a:t>Integration &amp; Automation</a:t>
            </a:r>
          </a:p>
          <a:p>
            <a:pPr marL="0" marR="0" lvl="0" indent="0" algn="l" defTabSz="914400" rtl="0" eaLnBrk="1" fontAlgn="auto" latinLnBrk="0" hangingPunct="1">
              <a:lnSpc>
                <a:spcPct val="120000"/>
              </a:lnSpc>
              <a:spcBef>
                <a:spcPts val="1000"/>
              </a:spcBef>
              <a:spcAft>
                <a:spcPts val="0"/>
              </a:spcAft>
              <a:buClr>
                <a:srgbClr val="49494C"/>
              </a:buClr>
              <a:buSzTx/>
              <a:buFont typeface="Arial" panose="020B0604020202020204" pitchFamily="34" charset="0"/>
              <a:buNone/>
              <a:tabLst/>
              <a:defRPr/>
            </a:pPr>
            <a:r>
              <a:rPr kumimoji="0" lang="en-US" sz="12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HL7 registration and scheduling interfaces and EHR integration.</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17" name="Oval 16">
            <a:extLst>
              <a:ext uri="{FF2B5EF4-FFF2-40B4-BE49-F238E27FC236}">
                <a16:creationId xmlns:a16="http://schemas.microsoft.com/office/drawing/2014/main" id="{F01A348B-698C-C3B5-1346-E4E0BCA18E23}"/>
              </a:ext>
            </a:extLst>
          </p:cNvPr>
          <p:cNvSpPr/>
          <p:nvPr/>
        </p:nvSpPr>
        <p:spPr>
          <a:xfrm>
            <a:off x="3230747" y="2677432"/>
            <a:ext cx="751568" cy="7515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9" name="Oval 18">
            <a:extLst>
              <a:ext uri="{FF2B5EF4-FFF2-40B4-BE49-F238E27FC236}">
                <a16:creationId xmlns:a16="http://schemas.microsoft.com/office/drawing/2014/main" id="{19892FCF-8479-F250-B85A-65CBF4B2EACE}"/>
              </a:ext>
            </a:extLst>
          </p:cNvPr>
          <p:cNvSpPr/>
          <p:nvPr/>
        </p:nvSpPr>
        <p:spPr>
          <a:xfrm>
            <a:off x="6844279" y="2677432"/>
            <a:ext cx="751568" cy="7515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1" name="Oval 20">
            <a:extLst>
              <a:ext uri="{FF2B5EF4-FFF2-40B4-BE49-F238E27FC236}">
                <a16:creationId xmlns:a16="http://schemas.microsoft.com/office/drawing/2014/main" id="{D72BDD00-9863-7767-A76B-29B5571F886D}"/>
              </a:ext>
            </a:extLst>
          </p:cNvPr>
          <p:cNvSpPr/>
          <p:nvPr/>
        </p:nvSpPr>
        <p:spPr>
          <a:xfrm>
            <a:off x="10446794" y="2677432"/>
            <a:ext cx="751568" cy="7515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3" name="Oval 22">
            <a:extLst>
              <a:ext uri="{FF2B5EF4-FFF2-40B4-BE49-F238E27FC236}">
                <a16:creationId xmlns:a16="http://schemas.microsoft.com/office/drawing/2014/main" id="{794380AF-EC6A-286D-E38E-6E2AA8EC48C0}"/>
              </a:ext>
            </a:extLst>
          </p:cNvPr>
          <p:cNvSpPr/>
          <p:nvPr/>
        </p:nvSpPr>
        <p:spPr>
          <a:xfrm>
            <a:off x="3230747" y="5156227"/>
            <a:ext cx="751568" cy="7515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5" name="Oval 24">
            <a:extLst>
              <a:ext uri="{FF2B5EF4-FFF2-40B4-BE49-F238E27FC236}">
                <a16:creationId xmlns:a16="http://schemas.microsoft.com/office/drawing/2014/main" id="{593429B5-6ED3-663C-2274-B1DC5EABCF25}"/>
              </a:ext>
            </a:extLst>
          </p:cNvPr>
          <p:cNvSpPr/>
          <p:nvPr/>
        </p:nvSpPr>
        <p:spPr>
          <a:xfrm>
            <a:off x="6844279" y="5156227"/>
            <a:ext cx="751568" cy="7515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7" name="Oval 26">
            <a:extLst>
              <a:ext uri="{FF2B5EF4-FFF2-40B4-BE49-F238E27FC236}">
                <a16:creationId xmlns:a16="http://schemas.microsoft.com/office/drawing/2014/main" id="{74278B4B-056E-A60A-CC8B-6557002CEDC5}"/>
              </a:ext>
            </a:extLst>
          </p:cNvPr>
          <p:cNvSpPr/>
          <p:nvPr/>
        </p:nvSpPr>
        <p:spPr>
          <a:xfrm>
            <a:off x="10446794" y="5156227"/>
            <a:ext cx="751568" cy="7515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pic>
        <p:nvPicPr>
          <p:cNvPr id="29" name="Graphic 28">
            <a:extLst>
              <a:ext uri="{FF2B5EF4-FFF2-40B4-BE49-F238E27FC236}">
                <a16:creationId xmlns:a16="http://schemas.microsoft.com/office/drawing/2014/main" id="{D7DE6F0E-0850-9229-B922-C093761DEA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13940" y="2878267"/>
            <a:ext cx="365760" cy="365760"/>
          </a:xfrm>
          <a:prstGeom prst="rect">
            <a:avLst/>
          </a:prstGeom>
        </p:spPr>
      </p:pic>
      <p:pic>
        <p:nvPicPr>
          <p:cNvPr id="30" name="Graphic 29">
            <a:extLst>
              <a:ext uri="{FF2B5EF4-FFF2-40B4-BE49-F238E27FC236}">
                <a16:creationId xmlns:a16="http://schemas.microsoft.com/office/drawing/2014/main" id="{34AB5424-0D54-76AD-C438-B3471B06CE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50188" y="2770809"/>
            <a:ext cx="502202" cy="502202"/>
          </a:xfrm>
          <a:prstGeom prst="rect">
            <a:avLst/>
          </a:prstGeom>
        </p:spPr>
      </p:pic>
      <p:sp>
        <p:nvSpPr>
          <p:cNvPr id="31" name="Shape 3678">
            <a:extLst>
              <a:ext uri="{FF2B5EF4-FFF2-40B4-BE49-F238E27FC236}">
                <a16:creationId xmlns:a16="http://schemas.microsoft.com/office/drawing/2014/main" id="{1CF7884B-DDB1-0991-ABEE-F03E4D8D86F8}"/>
              </a:ext>
            </a:extLst>
          </p:cNvPr>
          <p:cNvSpPr>
            <a:spLocks noChangeAspect="1"/>
          </p:cNvSpPr>
          <p:nvPr/>
        </p:nvSpPr>
        <p:spPr>
          <a:xfrm>
            <a:off x="10584267" y="2820927"/>
            <a:ext cx="452090" cy="452084"/>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5"/>
                  <a:pt x="15356" y="16546"/>
                  <a:pt x="15087" y="16546"/>
                </a:cubicBezTo>
                <a:lnTo>
                  <a:pt x="13344" y="16546"/>
                </a:lnTo>
                <a:lnTo>
                  <a:pt x="10309" y="13498"/>
                </a:lnTo>
                <a:cubicBezTo>
                  <a:pt x="10221" y="13410"/>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9"/>
                  <a:pt x="877" y="7133"/>
                  <a:pt x="1256" y="6753"/>
                </a:cubicBezTo>
                <a:lnTo>
                  <a:pt x="6754" y="1256"/>
                </a:lnTo>
                <a:cubicBezTo>
                  <a:pt x="7133" y="877"/>
                  <a:pt x="7749" y="877"/>
                  <a:pt x="8128" y="1256"/>
                </a:cubicBezTo>
                <a:lnTo>
                  <a:pt x="14312" y="7441"/>
                </a:lnTo>
                <a:cubicBezTo>
                  <a:pt x="14691" y="7820"/>
                  <a:pt x="14691" y="8436"/>
                  <a:pt x="14312" y="8815"/>
                </a:cubicBezTo>
                <a:lnTo>
                  <a:pt x="13539" y="9588"/>
                </a:lnTo>
                <a:cubicBezTo>
                  <a:pt x="13437" y="9677"/>
                  <a:pt x="13370" y="9804"/>
                  <a:pt x="13370" y="9951"/>
                </a:cubicBezTo>
                <a:cubicBezTo>
                  <a:pt x="13370" y="10085"/>
                  <a:pt x="13424" y="10206"/>
                  <a:pt x="13513" y="10294"/>
                </a:cubicBezTo>
                <a:lnTo>
                  <a:pt x="20437" y="17234"/>
                </a:lnTo>
                <a:cubicBezTo>
                  <a:pt x="20437" y="17234"/>
                  <a:pt x="20437" y="20437"/>
                  <a:pt x="20437" y="20437"/>
                </a:cubicBezTo>
                <a:close/>
                <a:moveTo>
                  <a:pt x="21268" y="16689"/>
                </a:moveTo>
                <a:lnTo>
                  <a:pt x="14547" y="9955"/>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5000"/>
                </a:lnTo>
                <a:cubicBezTo>
                  <a:pt x="7513" y="15759"/>
                  <a:pt x="8743" y="15759"/>
                  <a:pt x="9502" y="15000"/>
                </a:cubicBezTo>
                <a:lnTo>
                  <a:pt x="9968" y="14533"/>
                </a:lnTo>
                <a:lnTo>
                  <a:pt x="12798" y="17377"/>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2"/>
                  <a:pt x="16764" y="21410"/>
                  <a:pt x="17033" y="21410"/>
                </a:cubicBezTo>
                <a:lnTo>
                  <a:pt x="20924" y="21410"/>
                </a:lnTo>
                <a:cubicBezTo>
                  <a:pt x="21192" y="21410"/>
                  <a:pt x="21410" y="21192"/>
                  <a:pt x="21410" y="20924"/>
                </a:cubicBezTo>
                <a:lnTo>
                  <a:pt x="21410" y="17033"/>
                </a:lnTo>
                <a:cubicBezTo>
                  <a:pt x="21410" y="16899"/>
                  <a:pt x="21356" y="16777"/>
                  <a:pt x="21268" y="16689"/>
                </a:cubicBezTo>
                <a:moveTo>
                  <a:pt x="6819" y="7791"/>
                </a:moveTo>
                <a:cubicBezTo>
                  <a:pt x="6282" y="7791"/>
                  <a:pt x="5846" y="7355"/>
                  <a:pt x="5846" y="6820"/>
                </a:cubicBezTo>
                <a:cubicBezTo>
                  <a:pt x="5846" y="6282"/>
                  <a:pt x="6282" y="5846"/>
                  <a:pt x="6819" y="5846"/>
                </a:cubicBezTo>
                <a:cubicBezTo>
                  <a:pt x="7356" y="5846"/>
                  <a:pt x="7792" y="6282"/>
                  <a:pt x="7792" y="6820"/>
                </a:cubicBezTo>
                <a:cubicBezTo>
                  <a:pt x="7792" y="7355"/>
                  <a:pt x="7356" y="7791"/>
                  <a:pt x="6819" y="7791"/>
                </a:cubicBezTo>
                <a:moveTo>
                  <a:pt x="6819" y="4873"/>
                </a:moveTo>
                <a:cubicBezTo>
                  <a:pt x="5745" y="4873"/>
                  <a:pt x="4874" y="5744"/>
                  <a:pt x="4874" y="6820"/>
                </a:cubicBezTo>
                <a:cubicBezTo>
                  <a:pt x="4874" y="7893"/>
                  <a:pt x="5745" y="8765"/>
                  <a:pt x="6819" y="8765"/>
                </a:cubicBezTo>
                <a:cubicBezTo>
                  <a:pt x="7893" y="8765"/>
                  <a:pt x="8765" y="7893"/>
                  <a:pt x="8765" y="6820"/>
                </a:cubicBezTo>
                <a:cubicBezTo>
                  <a:pt x="8765" y="5744"/>
                  <a:pt x="7893" y="4873"/>
                  <a:pt x="6819" y="4873"/>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2" name="Shape 3624">
            <a:extLst>
              <a:ext uri="{FF2B5EF4-FFF2-40B4-BE49-F238E27FC236}">
                <a16:creationId xmlns:a16="http://schemas.microsoft.com/office/drawing/2014/main" id="{C1DEF320-19EB-12B9-B8F2-F9E535D57DCA}"/>
              </a:ext>
            </a:extLst>
          </p:cNvPr>
          <p:cNvSpPr/>
          <p:nvPr/>
        </p:nvSpPr>
        <p:spPr>
          <a:xfrm>
            <a:off x="3413940" y="5329911"/>
            <a:ext cx="365760" cy="36576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3" name="Shape 3627">
            <a:extLst>
              <a:ext uri="{FF2B5EF4-FFF2-40B4-BE49-F238E27FC236}">
                <a16:creationId xmlns:a16="http://schemas.microsoft.com/office/drawing/2014/main" id="{D65C5532-AFF4-5A86-3779-CBEB64A43450}"/>
              </a:ext>
            </a:extLst>
          </p:cNvPr>
          <p:cNvSpPr/>
          <p:nvPr/>
        </p:nvSpPr>
        <p:spPr>
          <a:xfrm>
            <a:off x="7000513" y="5325948"/>
            <a:ext cx="451877" cy="410797"/>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4" name="Shape 3647">
            <a:extLst>
              <a:ext uri="{FF2B5EF4-FFF2-40B4-BE49-F238E27FC236}">
                <a16:creationId xmlns:a16="http://schemas.microsoft.com/office/drawing/2014/main" id="{CC5F5345-4173-3810-313B-6AEB09AFEA21}"/>
              </a:ext>
            </a:extLst>
          </p:cNvPr>
          <p:cNvSpPr/>
          <p:nvPr/>
        </p:nvSpPr>
        <p:spPr>
          <a:xfrm>
            <a:off x="10625560" y="5325948"/>
            <a:ext cx="410797" cy="451877"/>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5876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A6011-8180-E350-3BAC-A246FEF2127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F9D44D8-1EA7-96F2-DCEA-5D845ECAFAD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700" b="1" i="0" u="none" strike="noStrike" kern="1200" cap="none" spc="0" normalizeH="0" baseline="0" noProof="0">
              <a:ln>
                <a:noFill/>
              </a:ln>
              <a:solidFill>
                <a:srgbClr val="02346D"/>
              </a:solidFill>
              <a:effectLst/>
              <a:uLnTx/>
              <a:uFillTx/>
              <a:latin typeface="Avenir Next" panose="020B0503020202020204" pitchFamily="34" charset="0"/>
              <a:ea typeface="Open Sans Extrabold" panose="020B0606030504020204" pitchFamily="34" charset="0"/>
              <a:cs typeface="Open Sans Extrabold" panose="020B0606030504020204" pitchFamily="34" charset="0"/>
            </a:endParaRPr>
          </a:p>
        </p:txBody>
      </p:sp>
      <p:sp>
        <p:nvSpPr>
          <p:cNvPr id="6" name="Title 5">
            <a:extLst>
              <a:ext uri="{FF2B5EF4-FFF2-40B4-BE49-F238E27FC236}">
                <a16:creationId xmlns:a16="http://schemas.microsoft.com/office/drawing/2014/main" id="{87E51ACB-BD87-EEEF-9EB5-2732A252985F}"/>
              </a:ext>
            </a:extLst>
          </p:cNvPr>
          <p:cNvSpPr>
            <a:spLocks noGrp="1"/>
          </p:cNvSpPr>
          <p:nvPr>
            <p:ph type="title"/>
          </p:nvPr>
        </p:nvSpPr>
        <p:spPr/>
        <p:txBody>
          <a:bodyPr/>
          <a:lstStyle/>
          <a:p>
            <a:r>
              <a:rPr lang="en-US">
                <a:ea typeface="Open Sans ExtraBold"/>
                <a:cs typeface="Open Sans ExtraBold"/>
              </a:rPr>
              <a:t>Driving results from </a:t>
            </a:r>
            <a:br>
              <a:rPr lang="en-US">
                <a:ea typeface="Open Sans ExtraBold"/>
                <a:cs typeface="Open Sans ExtraBold"/>
              </a:rPr>
            </a:br>
            <a:r>
              <a:rPr lang="en-US">
                <a:ea typeface="Open Sans ExtraBold"/>
                <a:cs typeface="Open Sans ExtraBold"/>
              </a:rPr>
              <a:t>access to outcomes</a:t>
            </a:r>
            <a:endParaRPr lang="en-US"/>
          </a:p>
        </p:txBody>
      </p:sp>
      <p:sp>
        <p:nvSpPr>
          <p:cNvPr id="3" name="Text Placeholder 1">
            <a:extLst>
              <a:ext uri="{FF2B5EF4-FFF2-40B4-BE49-F238E27FC236}">
                <a16:creationId xmlns:a16="http://schemas.microsoft.com/office/drawing/2014/main" id="{5C0D0222-9926-F166-3EBC-501BA02A92BD}"/>
              </a:ext>
            </a:extLst>
          </p:cNvPr>
          <p:cNvSpPr txBox="1">
            <a:spLocks/>
          </p:cNvSpPr>
          <p:nvPr/>
        </p:nvSpPr>
        <p:spPr>
          <a:xfrm>
            <a:off x="791442" y="2215942"/>
            <a:ext cx="3292475" cy="3691731"/>
          </a:xfrm>
          <a:prstGeom prst="roundRect">
            <a:avLst>
              <a:gd name="adj" fmla="val 6597"/>
            </a:avLst>
          </a:prstGeom>
          <a:solidFill>
            <a:srgbClr val="F3F4F4"/>
          </a:solidFill>
        </p:spPr>
        <p:txBody>
          <a:bodyPr vert="horz" lIns="182880" tIns="137160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sym typeface="Open Sans"/>
              </a:rPr>
              <a:t>26</a:t>
            </a:r>
            <a:r>
              <a:rPr kumimoji="0" lang="en-US" sz="44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sym typeface="Open Sans"/>
              </a:rPr>
              <a: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fewer denials through registration quality assurance</a:t>
            </a:r>
          </a:p>
        </p:txBody>
      </p:sp>
      <p:sp>
        <p:nvSpPr>
          <p:cNvPr id="4" name="Text Placeholder 2">
            <a:extLst>
              <a:ext uri="{FF2B5EF4-FFF2-40B4-BE49-F238E27FC236}">
                <a16:creationId xmlns:a16="http://schemas.microsoft.com/office/drawing/2014/main" id="{7C35CCD7-18AA-FFFE-00DF-36917A218DD6}"/>
              </a:ext>
            </a:extLst>
          </p:cNvPr>
          <p:cNvSpPr txBox="1">
            <a:spLocks/>
          </p:cNvSpPr>
          <p:nvPr/>
        </p:nvSpPr>
        <p:spPr>
          <a:xfrm>
            <a:off x="4393480" y="2215942"/>
            <a:ext cx="3292475" cy="3691731"/>
          </a:xfrm>
          <a:prstGeom prst="roundRect">
            <a:avLst>
              <a:gd name="adj" fmla="val 6597"/>
            </a:avLst>
          </a:prstGeom>
          <a:solidFill>
            <a:srgbClr val="F3F4F4"/>
          </a:solidFill>
        </p:spPr>
        <p:txBody>
          <a:bodyPr vert="horz" lIns="182880" tIns="137160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2/3</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reduction in front desk workload with intelligent workflows</a:t>
            </a:r>
          </a:p>
        </p:txBody>
      </p:sp>
      <p:sp>
        <p:nvSpPr>
          <p:cNvPr id="7" name="Text Placeholder 3">
            <a:extLst>
              <a:ext uri="{FF2B5EF4-FFF2-40B4-BE49-F238E27FC236}">
                <a16:creationId xmlns:a16="http://schemas.microsoft.com/office/drawing/2014/main" id="{6A954BFD-9244-4E70-59CD-BCC0C4457ADF}"/>
              </a:ext>
            </a:extLst>
          </p:cNvPr>
          <p:cNvSpPr txBox="1">
            <a:spLocks/>
          </p:cNvSpPr>
          <p:nvPr/>
        </p:nvSpPr>
        <p:spPr>
          <a:xfrm>
            <a:off x="7995517" y="2215942"/>
            <a:ext cx="3292475" cy="3691731"/>
          </a:xfrm>
          <a:prstGeom prst="roundRect">
            <a:avLst>
              <a:gd name="adj" fmla="val 6597"/>
            </a:avLst>
          </a:prstGeom>
          <a:solidFill>
            <a:srgbClr val="F3F4F4"/>
          </a:solidFill>
        </p:spPr>
        <p:txBody>
          <a:bodyPr vert="horz" lIns="182880" tIns="1371600" rIns="182880" bIns="182880" rtlCol="0" anchor="t">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Avenir Next" panose="020B0503020202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4400" b="1" i="0" u="none" strike="noStrike" kern="1200" cap="none" spc="0" normalizeH="0" baseline="0" noProof="0">
                <a:ln>
                  <a:noFill/>
                </a:ln>
                <a:solidFill>
                  <a:srgbClr val="02346D"/>
                </a:solidFill>
                <a:effectLst/>
                <a:uLnTx/>
                <a:uFillTx/>
                <a:latin typeface="Avenir Next LT Pro"/>
                <a:ea typeface="Open Sans Light"/>
                <a:cs typeface="Open Sans Light"/>
              </a:rPr>
              <a:t>5</a:t>
            </a:r>
            <a:r>
              <a:rPr kumimoji="0" lang="en-US" sz="4400" b="0" i="0" u="none" strike="noStrike" kern="1200" cap="none" spc="0" normalizeH="0" baseline="0" noProof="0">
                <a:ln>
                  <a:noFill/>
                </a:ln>
                <a:solidFill>
                  <a:srgbClr val="02346D"/>
                </a:solidFill>
                <a:effectLst/>
                <a:uLnTx/>
                <a:uFillTx/>
                <a:latin typeface="Avenir Next LT Pro"/>
                <a:ea typeface="Open Sans Light"/>
                <a:cs typeface="Open Sans Light"/>
              </a:rPr>
              <a: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a:cs typeface="Open Sans Light"/>
              </a:rPr>
              <a:t>increase in preservice collections with personalizedpayment options</a:t>
            </a:r>
          </a:p>
        </p:txBody>
      </p:sp>
      <p:sp>
        <p:nvSpPr>
          <p:cNvPr id="8" name="Oval 7">
            <a:extLst>
              <a:ext uri="{FF2B5EF4-FFF2-40B4-BE49-F238E27FC236}">
                <a16:creationId xmlns:a16="http://schemas.microsoft.com/office/drawing/2014/main" id="{2E4E1731-165B-C751-47E9-4B2948B72A8F}"/>
              </a:ext>
            </a:extLst>
          </p:cNvPr>
          <p:cNvSpPr/>
          <p:nvPr/>
        </p:nvSpPr>
        <p:spPr>
          <a:xfrm>
            <a:off x="8237394" y="2585542"/>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9" name="Oval 8">
            <a:extLst>
              <a:ext uri="{FF2B5EF4-FFF2-40B4-BE49-F238E27FC236}">
                <a16:creationId xmlns:a16="http://schemas.microsoft.com/office/drawing/2014/main" id="{5A5D83F8-168F-1503-04F6-B2448668CB54}"/>
              </a:ext>
            </a:extLst>
          </p:cNvPr>
          <p:cNvSpPr/>
          <p:nvPr/>
        </p:nvSpPr>
        <p:spPr>
          <a:xfrm>
            <a:off x="4642139" y="2585542"/>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10" name="Oval 9">
            <a:extLst>
              <a:ext uri="{FF2B5EF4-FFF2-40B4-BE49-F238E27FC236}">
                <a16:creationId xmlns:a16="http://schemas.microsoft.com/office/drawing/2014/main" id="{657256BD-1263-0EB2-03C4-1B49E0D87217}"/>
              </a:ext>
            </a:extLst>
          </p:cNvPr>
          <p:cNvSpPr/>
          <p:nvPr/>
        </p:nvSpPr>
        <p:spPr>
          <a:xfrm>
            <a:off x="1015712" y="2585542"/>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pic>
        <p:nvPicPr>
          <p:cNvPr id="14" name="Graphic 13">
            <a:extLst>
              <a:ext uri="{FF2B5EF4-FFF2-40B4-BE49-F238E27FC236}">
                <a16:creationId xmlns:a16="http://schemas.microsoft.com/office/drawing/2014/main" id="{1DB47F48-1874-9FBB-FBB6-400E0C5B81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6981" y="2720623"/>
            <a:ext cx="457200" cy="457200"/>
          </a:xfrm>
          <a:prstGeom prst="rect">
            <a:avLst/>
          </a:prstGeom>
        </p:spPr>
      </p:pic>
      <p:pic>
        <p:nvPicPr>
          <p:cNvPr id="15" name="Graphic 14">
            <a:extLst>
              <a:ext uri="{FF2B5EF4-FFF2-40B4-BE49-F238E27FC236}">
                <a16:creationId xmlns:a16="http://schemas.microsoft.com/office/drawing/2014/main" id="{B912D91B-0F44-491E-4860-8713B721A4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9335" y="2666194"/>
            <a:ext cx="457200" cy="566057"/>
          </a:xfrm>
          <a:prstGeom prst="rect">
            <a:avLst/>
          </a:prstGeom>
        </p:spPr>
      </p:pic>
      <p:pic>
        <p:nvPicPr>
          <p:cNvPr id="16" name="Graphic 15">
            <a:extLst>
              <a:ext uri="{FF2B5EF4-FFF2-40B4-BE49-F238E27FC236}">
                <a16:creationId xmlns:a16="http://schemas.microsoft.com/office/drawing/2014/main" id="{D4B590D0-5699-8C80-B095-E8EA52BDDD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97138" y="2720623"/>
            <a:ext cx="457200" cy="457200"/>
          </a:xfrm>
          <a:prstGeom prst="rect">
            <a:avLst/>
          </a:prstGeom>
        </p:spPr>
      </p:pic>
    </p:spTree>
    <p:extLst>
      <p:ext uri="{BB962C8B-B14F-4D97-AF65-F5344CB8AC3E}">
        <p14:creationId xmlns:p14="http://schemas.microsoft.com/office/powerpoint/2010/main" val="2356608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 Same Side Corner Rectangle 23">
            <a:extLst>
              <a:ext uri="{FF2B5EF4-FFF2-40B4-BE49-F238E27FC236}">
                <a16:creationId xmlns:a16="http://schemas.microsoft.com/office/drawing/2014/main" id="{E098D31E-76A7-1048-CF7C-43652E57D687}"/>
              </a:ext>
            </a:extLst>
          </p:cNvPr>
          <p:cNvSpPr/>
          <p:nvPr/>
        </p:nvSpPr>
        <p:spPr>
          <a:xfrm rot="10800000">
            <a:off x="592259" y="3941135"/>
            <a:ext cx="6393332" cy="2032000"/>
          </a:xfrm>
          <a:prstGeom prst="round2SameRect">
            <a:avLst>
              <a:gd name="adj1" fmla="val 10911"/>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7" name="Round Same Side Corner Rectangle 16">
            <a:extLst>
              <a:ext uri="{FF2B5EF4-FFF2-40B4-BE49-F238E27FC236}">
                <a16:creationId xmlns:a16="http://schemas.microsoft.com/office/drawing/2014/main" id="{63A849BA-F975-6B11-2123-68576823F364}"/>
              </a:ext>
            </a:extLst>
          </p:cNvPr>
          <p:cNvSpPr/>
          <p:nvPr/>
        </p:nvSpPr>
        <p:spPr>
          <a:xfrm>
            <a:off x="592259" y="1920949"/>
            <a:ext cx="6393332" cy="2032000"/>
          </a:xfrm>
          <a:prstGeom prst="round2SameRect">
            <a:avLst>
              <a:gd name="adj1" fmla="val 10911"/>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 name="Slide Number Placeholder 1">
            <a:extLst>
              <a:ext uri="{FF2B5EF4-FFF2-40B4-BE49-F238E27FC236}">
                <a16:creationId xmlns:a16="http://schemas.microsoft.com/office/drawing/2014/main" id="{727AE570-07DE-BC7D-BE52-164E5587511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4" name="Title 3">
            <a:extLst>
              <a:ext uri="{FF2B5EF4-FFF2-40B4-BE49-F238E27FC236}">
                <a16:creationId xmlns:a16="http://schemas.microsoft.com/office/drawing/2014/main" id="{E827CA39-634B-4734-170F-E51F462B8B53}"/>
              </a:ext>
            </a:extLst>
          </p:cNvPr>
          <p:cNvSpPr>
            <a:spLocks noGrp="1"/>
          </p:cNvSpPr>
          <p:nvPr>
            <p:ph type="title"/>
          </p:nvPr>
        </p:nvSpPr>
        <p:spPr/>
        <p:txBody>
          <a:bodyPr/>
          <a:lstStyle/>
          <a:p>
            <a:r>
              <a:rPr lang="en-US"/>
              <a:t>THE REVSPRING </a:t>
            </a:r>
            <a:br>
              <a:rPr lang="en-US"/>
            </a:br>
            <a:r>
              <a:rPr lang="en-US"/>
              <a:t>Preservice Advantage</a:t>
            </a:r>
            <a:br>
              <a:rPr lang="en-US"/>
            </a:br>
            <a:endParaRPr lang="en-US"/>
          </a:p>
        </p:txBody>
      </p:sp>
      <p:cxnSp>
        <p:nvCxnSpPr>
          <p:cNvPr id="8" name="Straight Arrow Connector 7">
            <a:extLst>
              <a:ext uri="{FF2B5EF4-FFF2-40B4-BE49-F238E27FC236}">
                <a16:creationId xmlns:a16="http://schemas.microsoft.com/office/drawing/2014/main" id="{FB96C59B-226E-60E2-CD77-F6ECCC439B01}"/>
              </a:ext>
            </a:extLst>
          </p:cNvPr>
          <p:cNvCxnSpPr>
            <a:cxnSpLocks/>
          </p:cNvCxnSpPr>
          <p:nvPr/>
        </p:nvCxnSpPr>
        <p:spPr>
          <a:xfrm>
            <a:off x="0" y="3962400"/>
            <a:ext cx="7506586"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 name="Text Placeholder 5">
            <a:extLst>
              <a:ext uri="{FF2B5EF4-FFF2-40B4-BE49-F238E27FC236}">
                <a16:creationId xmlns:a16="http://schemas.microsoft.com/office/drawing/2014/main" id="{2D35A5DC-4B8E-FE5D-F61D-9855B98BA52C}"/>
              </a:ext>
            </a:extLst>
          </p:cNvPr>
          <p:cNvSpPr txBox="1">
            <a:spLocks/>
          </p:cNvSpPr>
          <p:nvPr/>
        </p:nvSpPr>
        <p:spPr>
          <a:xfrm>
            <a:off x="915433" y="2100055"/>
            <a:ext cx="2021344" cy="646331"/>
          </a:xfrm>
          <a:prstGeom prst="rect">
            <a:avLst/>
          </a:prstGeom>
        </p:spPr>
        <p:txBody>
          <a:bodyPr wrap="square">
            <a:spAutoFit/>
          </a:bodyPr>
          <a:lstStyle>
            <a:lvl1pPr marL="0" indent="0" algn="l" defTabSz="914318" rtl="0" eaLnBrk="1" latinLnBrk="0" hangingPunct="1">
              <a:lnSpc>
                <a:spcPct val="100000"/>
              </a:lnSpc>
              <a:spcBef>
                <a:spcPts val="0"/>
              </a:spcBef>
              <a:buClr>
                <a:schemeClr val="bg2"/>
              </a:buClr>
              <a:buSzPct val="25000"/>
              <a:buFont typeface="Arial" panose="020B0604020202020204" pitchFamily="34" charset="0"/>
              <a:buChar char="•"/>
              <a:defRPr sz="1800" b="0" i="0" kern="1200">
                <a:solidFill>
                  <a:schemeClr val="tx2"/>
                </a:solidFill>
                <a:latin typeface="Verdana" panose="020B0604030504040204" pitchFamily="34" charset="0"/>
                <a:ea typeface="+mn-ea"/>
                <a:cs typeface="+mn-cs"/>
              </a:defRPr>
            </a:lvl1pPr>
            <a:lvl2pPr marL="320040" indent="-137160" algn="l" defTabSz="914318" rtl="0" eaLnBrk="1" latinLnBrk="0" hangingPunct="1">
              <a:lnSpc>
                <a:spcPct val="100000"/>
              </a:lnSpc>
              <a:spcBef>
                <a:spcPts val="900"/>
              </a:spcBef>
              <a:buFont typeface="Arial" panose="020B0604020202020204" pitchFamily="34" charset="0"/>
              <a:buChar char="•"/>
              <a:defRPr sz="1800" b="0" i="0" kern="1200">
                <a:solidFill>
                  <a:schemeClr val="accent5">
                    <a:lumMod val="75000"/>
                  </a:schemeClr>
                </a:solidFill>
                <a:latin typeface="Verdana" panose="020B0604030504040204" pitchFamily="34" charset="0"/>
                <a:ea typeface="+mn-ea"/>
                <a:cs typeface="+mn-cs"/>
              </a:defRPr>
            </a:lvl2pPr>
            <a:lvl3pPr marL="685800" indent="-182880" algn="l" defTabSz="914318" rtl="0" eaLnBrk="1" latinLnBrk="0" hangingPunct="1">
              <a:lnSpc>
                <a:spcPct val="100000"/>
              </a:lnSpc>
              <a:spcBef>
                <a:spcPts val="900"/>
              </a:spcBef>
              <a:buSzPct val="100000"/>
              <a:buFont typeface="Courier New" panose="02070309020205020404" pitchFamily="49" charset="0"/>
              <a:buChar char="o"/>
              <a:defRPr sz="1800" b="0" i="0" kern="1200">
                <a:solidFill>
                  <a:schemeClr val="accent5">
                    <a:lumMod val="75000"/>
                  </a:schemeClr>
                </a:solidFill>
                <a:latin typeface="Verdana" panose="020B0604030504040204" pitchFamily="34" charset="0"/>
                <a:ea typeface="+mn-ea"/>
                <a:cs typeface="+mn-cs"/>
              </a:defRPr>
            </a:lvl3pPr>
            <a:lvl4pPr marL="1051560" indent="-137160" algn="l" defTabSz="914318" rtl="0" eaLnBrk="1" latinLnBrk="0" hangingPunct="1">
              <a:lnSpc>
                <a:spcPct val="100000"/>
              </a:lnSpc>
              <a:spcBef>
                <a:spcPts val="900"/>
              </a:spcBef>
              <a:buSzPct val="75000"/>
              <a:buFont typeface="Wingdings" pitchFamily="2" charset="2"/>
              <a:buChar char="§"/>
              <a:defRPr sz="1800" b="0" i="0" kern="1200">
                <a:solidFill>
                  <a:schemeClr val="accent5">
                    <a:lumMod val="75000"/>
                  </a:schemeClr>
                </a:solidFill>
                <a:latin typeface="Verdana" panose="020B0604030504040204" pitchFamily="34" charset="0"/>
                <a:ea typeface="+mn-ea"/>
                <a:cs typeface="+mn-cs"/>
              </a:defRPr>
            </a:lvl4pPr>
            <a:lvl5pPr marL="1417320" indent="-137160" algn="l" defTabSz="914318" rtl="0" eaLnBrk="1" latinLnBrk="0" hangingPunct="1">
              <a:lnSpc>
                <a:spcPct val="100000"/>
              </a:lnSpc>
              <a:spcBef>
                <a:spcPts val="900"/>
              </a:spcBef>
              <a:buSzPct val="75000"/>
              <a:buFont typeface="Arial" panose="020B0604020202020204" pitchFamily="34" charset="0"/>
              <a:buChar char="•"/>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18" rtl="0" eaLnBrk="1" fontAlgn="auto" latinLnBrk="0" hangingPunct="1">
              <a:lnSpc>
                <a:spcPct val="100000"/>
              </a:lnSpc>
              <a:spcBef>
                <a:spcPts val="0"/>
              </a:spcBef>
              <a:spcAft>
                <a:spcPts val="0"/>
              </a:spcAft>
              <a:buClr>
                <a:srgbClr val="E7E8E8"/>
              </a:buClr>
              <a:buSzPct val="25000"/>
              <a:buFont typeface="Arial" panose="020B0604020202020204" pitchFamily="34" charset="0"/>
              <a:buChar char="•"/>
              <a:tabLst/>
              <a:defRPr/>
            </a:pPr>
            <a:r>
              <a:rPr kumimoji="0" lang="en-US" sz="1800" b="1" i="0" u="none" strike="noStrike" kern="1200" cap="none" spc="0" normalizeH="0" baseline="0" noProof="0">
                <a:ln>
                  <a:noFill/>
                </a:ln>
                <a:solidFill>
                  <a:srgbClr val="FFFFFF"/>
                </a:solidFill>
                <a:effectLst/>
                <a:uLnTx/>
                <a:uFillTx/>
                <a:latin typeface="Avenir Next LT Pro"/>
                <a:ea typeface="+mn-ea"/>
                <a:cs typeface="+mn-cs"/>
              </a:rPr>
              <a:t>Arrived™ Patient Intake</a:t>
            </a: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ext Placeholder 5">
            <a:extLst>
              <a:ext uri="{FF2B5EF4-FFF2-40B4-BE49-F238E27FC236}">
                <a16:creationId xmlns:a16="http://schemas.microsoft.com/office/drawing/2014/main" id="{37CDF851-70AF-7C45-075F-1C67FD1E6B02}"/>
              </a:ext>
            </a:extLst>
          </p:cNvPr>
          <p:cNvSpPr txBox="1">
            <a:spLocks/>
          </p:cNvSpPr>
          <p:nvPr/>
        </p:nvSpPr>
        <p:spPr>
          <a:xfrm>
            <a:off x="915432" y="4546076"/>
            <a:ext cx="2471329" cy="646331"/>
          </a:xfrm>
          <a:prstGeom prst="rect">
            <a:avLst/>
          </a:prstGeom>
        </p:spPr>
        <p:txBody>
          <a:bodyPr wrap="square" lIns="91440" tIns="45720" rIns="91440" bIns="45720" anchor="t">
            <a:spAutoFit/>
          </a:bodyPr>
          <a:lstStyle>
            <a:lvl1pPr marL="0" indent="0" algn="l" defTabSz="914318" rtl="0" eaLnBrk="1" latinLnBrk="0" hangingPunct="1">
              <a:lnSpc>
                <a:spcPct val="100000"/>
              </a:lnSpc>
              <a:spcBef>
                <a:spcPts val="0"/>
              </a:spcBef>
              <a:buClr>
                <a:schemeClr val="bg2"/>
              </a:buClr>
              <a:buSzPct val="25000"/>
              <a:buFont typeface="Arial" panose="020B0604020202020204" pitchFamily="34" charset="0"/>
              <a:buChar char="•"/>
              <a:defRPr sz="1800" b="0" i="0" kern="1200">
                <a:solidFill>
                  <a:schemeClr val="tx2"/>
                </a:solidFill>
                <a:latin typeface="Verdana" panose="020B0604030504040204" pitchFamily="34" charset="0"/>
                <a:ea typeface="+mn-ea"/>
                <a:cs typeface="+mn-cs"/>
              </a:defRPr>
            </a:lvl1pPr>
            <a:lvl2pPr marL="320040" indent="-137160" algn="l" defTabSz="914318" rtl="0" eaLnBrk="1" latinLnBrk="0" hangingPunct="1">
              <a:lnSpc>
                <a:spcPct val="100000"/>
              </a:lnSpc>
              <a:spcBef>
                <a:spcPts val="900"/>
              </a:spcBef>
              <a:buFont typeface="Arial" panose="020B0604020202020204" pitchFamily="34" charset="0"/>
              <a:buChar char="•"/>
              <a:defRPr sz="1800" b="0" i="0" kern="1200">
                <a:solidFill>
                  <a:schemeClr val="accent5">
                    <a:lumMod val="75000"/>
                  </a:schemeClr>
                </a:solidFill>
                <a:latin typeface="Verdana" panose="020B0604030504040204" pitchFamily="34" charset="0"/>
                <a:ea typeface="+mn-ea"/>
                <a:cs typeface="+mn-cs"/>
              </a:defRPr>
            </a:lvl2pPr>
            <a:lvl3pPr marL="685800" indent="-182880" algn="l" defTabSz="914318" rtl="0" eaLnBrk="1" latinLnBrk="0" hangingPunct="1">
              <a:lnSpc>
                <a:spcPct val="100000"/>
              </a:lnSpc>
              <a:spcBef>
                <a:spcPts val="900"/>
              </a:spcBef>
              <a:buSzPct val="100000"/>
              <a:buFont typeface="Courier New" panose="02070309020205020404" pitchFamily="49" charset="0"/>
              <a:buChar char="o"/>
              <a:defRPr sz="1800" b="0" i="0" kern="1200">
                <a:solidFill>
                  <a:schemeClr val="accent5">
                    <a:lumMod val="75000"/>
                  </a:schemeClr>
                </a:solidFill>
                <a:latin typeface="Verdana" panose="020B0604030504040204" pitchFamily="34" charset="0"/>
                <a:ea typeface="+mn-ea"/>
                <a:cs typeface="+mn-cs"/>
              </a:defRPr>
            </a:lvl3pPr>
            <a:lvl4pPr marL="1051560" indent="-137160" algn="l" defTabSz="914318" rtl="0" eaLnBrk="1" latinLnBrk="0" hangingPunct="1">
              <a:lnSpc>
                <a:spcPct val="100000"/>
              </a:lnSpc>
              <a:spcBef>
                <a:spcPts val="900"/>
              </a:spcBef>
              <a:buSzPct val="75000"/>
              <a:buFont typeface="Wingdings" pitchFamily="2" charset="2"/>
              <a:buChar char="§"/>
              <a:defRPr sz="1800" b="0" i="0" kern="1200">
                <a:solidFill>
                  <a:schemeClr val="accent5">
                    <a:lumMod val="75000"/>
                  </a:schemeClr>
                </a:solidFill>
                <a:latin typeface="Verdana" panose="020B0604030504040204" pitchFamily="34" charset="0"/>
                <a:ea typeface="+mn-ea"/>
                <a:cs typeface="+mn-cs"/>
              </a:defRPr>
            </a:lvl4pPr>
            <a:lvl5pPr marL="1417320" indent="-137160" algn="l" defTabSz="914318" rtl="0" eaLnBrk="1" latinLnBrk="0" hangingPunct="1">
              <a:lnSpc>
                <a:spcPct val="100000"/>
              </a:lnSpc>
              <a:spcBef>
                <a:spcPts val="900"/>
              </a:spcBef>
              <a:buSzPct val="75000"/>
              <a:buFont typeface="Arial" panose="020B0604020202020204" pitchFamily="34" charset="0"/>
              <a:buChar char="•"/>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18" rtl="0" eaLnBrk="1" fontAlgn="auto" latinLnBrk="0" hangingPunct="1">
              <a:lnSpc>
                <a:spcPct val="100000"/>
              </a:lnSpc>
              <a:spcBef>
                <a:spcPts val="0"/>
              </a:spcBef>
              <a:spcAft>
                <a:spcPts val="0"/>
              </a:spcAft>
              <a:buClr>
                <a:srgbClr val="E7E8E8"/>
              </a:buClr>
              <a:buSzPct val="25000"/>
              <a:buFont typeface="Arial" panose="020B0604020202020204" pitchFamily="34" charset="0"/>
              <a:buChar char="•"/>
              <a:tabLst/>
              <a:defRPr/>
            </a:pPr>
            <a:r>
              <a:rPr kumimoji="0" lang="en-US" sz="1800" b="1" i="0" u="none" strike="noStrike" kern="1200" cap="none" spc="0" normalizeH="0" baseline="0" noProof="0">
                <a:ln>
                  <a:noFill/>
                </a:ln>
                <a:solidFill>
                  <a:srgbClr val="FFFFFF"/>
                </a:solidFill>
                <a:effectLst/>
                <a:uLnTx/>
                <a:uFillTx/>
                <a:latin typeface="Avenir Next LT Pro"/>
                <a:ea typeface="+mn-ea"/>
                <a:cs typeface="+mn-cs"/>
              </a:rPr>
              <a:t>True Access™ Patient Access</a:t>
            </a:r>
          </a:p>
        </p:txBody>
      </p:sp>
      <p:sp>
        <p:nvSpPr>
          <p:cNvPr id="12" name="Oval 11">
            <a:extLst>
              <a:ext uri="{FF2B5EF4-FFF2-40B4-BE49-F238E27FC236}">
                <a16:creationId xmlns:a16="http://schemas.microsoft.com/office/drawing/2014/main" id="{F63221AF-22A9-D025-0C3F-2BAC88ABF3AB}"/>
              </a:ext>
            </a:extLst>
          </p:cNvPr>
          <p:cNvSpPr/>
          <p:nvPr/>
        </p:nvSpPr>
        <p:spPr>
          <a:xfrm>
            <a:off x="1062643" y="3668469"/>
            <a:ext cx="606350" cy="606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Verdana" panose="020B0604030504040204" pitchFamily="34" charset="0"/>
              <a:ea typeface="+mn-ea"/>
              <a:cs typeface="+mn-cs"/>
            </a:endParaRPr>
          </a:p>
        </p:txBody>
      </p:sp>
      <p:sp>
        <p:nvSpPr>
          <p:cNvPr id="14" name="Text Placeholder 5">
            <a:extLst>
              <a:ext uri="{FF2B5EF4-FFF2-40B4-BE49-F238E27FC236}">
                <a16:creationId xmlns:a16="http://schemas.microsoft.com/office/drawing/2014/main" id="{7A7CFB15-9960-E99C-C1BF-D309F2CF3D7E}"/>
              </a:ext>
            </a:extLst>
          </p:cNvPr>
          <p:cNvSpPr txBox="1">
            <a:spLocks/>
          </p:cNvSpPr>
          <p:nvPr/>
        </p:nvSpPr>
        <p:spPr>
          <a:xfrm>
            <a:off x="895578" y="2796660"/>
            <a:ext cx="2640039" cy="523220"/>
          </a:xfrm>
          <a:prstGeom prst="rect">
            <a:avLst/>
          </a:prstGeom>
          <a:noFill/>
        </p:spPr>
        <p:txBody>
          <a:bodyPr wrap="square" lIns="91440" tIns="45720" rIns="91440" bIns="45720" anchor="t">
            <a:spAutoFit/>
          </a:bodyPr>
          <a:lstStyle>
            <a:lvl1pPr marL="0" indent="0" algn="l" defTabSz="914318" rtl="0" eaLnBrk="1" latinLnBrk="0" hangingPunct="1">
              <a:lnSpc>
                <a:spcPct val="100000"/>
              </a:lnSpc>
              <a:spcBef>
                <a:spcPts val="0"/>
              </a:spcBef>
              <a:buClr>
                <a:schemeClr val="bg2"/>
              </a:buClr>
              <a:buSzPct val="25000"/>
              <a:buFont typeface="Arial" panose="020B0604020202020204" pitchFamily="34" charset="0"/>
              <a:buChar char="•"/>
              <a:defRPr sz="1800" b="0" i="0" kern="1200">
                <a:solidFill>
                  <a:schemeClr val="tx2"/>
                </a:solidFill>
                <a:latin typeface="Verdana" panose="020B0604030504040204" pitchFamily="34" charset="0"/>
                <a:ea typeface="+mn-ea"/>
                <a:cs typeface="+mn-cs"/>
              </a:defRPr>
            </a:lvl1pPr>
            <a:lvl2pPr marL="320040" indent="-137160" algn="l" defTabSz="914318" rtl="0" eaLnBrk="1" latinLnBrk="0" hangingPunct="1">
              <a:lnSpc>
                <a:spcPct val="100000"/>
              </a:lnSpc>
              <a:spcBef>
                <a:spcPts val="900"/>
              </a:spcBef>
              <a:buFont typeface="Arial" panose="020B0604020202020204" pitchFamily="34" charset="0"/>
              <a:buChar char="•"/>
              <a:defRPr sz="1800" b="0" i="0" kern="1200">
                <a:solidFill>
                  <a:schemeClr val="accent5">
                    <a:lumMod val="75000"/>
                  </a:schemeClr>
                </a:solidFill>
                <a:latin typeface="Verdana" panose="020B0604030504040204" pitchFamily="34" charset="0"/>
                <a:ea typeface="+mn-ea"/>
                <a:cs typeface="+mn-cs"/>
              </a:defRPr>
            </a:lvl2pPr>
            <a:lvl3pPr marL="685800" indent="-182880" algn="l" defTabSz="914318" rtl="0" eaLnBrk="1" latinLnBrk="0" hangingPunct="1">
              <a:lnSpc>
                <a:spcPct val="100000"/>
              </a:lnSpc>
              <a:spcBef>
                <a:spcPts val="900"/>
              </a:spcBef>
              <a:buSzPct val="100000"/>
              <a:buFont typeface="Courier New" panose="02070309020205020404" pitchFamily="49" charset="0"/>
              <a:buChar char="o"/>
              <a:defRPr sz="1800" b="0" i="0" kern="1200">
                <a:solidFill>
                  <a:schemeClr val="accent5">
                    <a:lumMod val="75000"/>
                  </a:schemeClr>
                </a:solidFill>
                <a:latin typeface="Verdana" panose="020B0604030504040204" pitchFamily="34" charset="0"/>
                <a:ea typeface="+mn-ea"/>
                <a:cs typeface="+mn-cs"/>
              </a:defRPr>
            </a:lvl3pPr>
            <a:lvl4pPr marL="1051560" indent="-137160" algn="l" defTabSz="914318" rtl="0" eaLnBrk="1" latinLnBrk="0" hangingPunct="1">
              <a:lnSpc>
                <a:spcPct val="100000"/>
              </a:lnSpc>
              <a:spcBef>
                <a:spcPts val="900"/>
              </a:spcBef>
              <a:buSzPct val="75000"/>
              <a:buFont typeface="Wingdings" pitchFamily="2" charset="2"/>
              <a:buChar char="§"/>
              <a:defRPr sz="1800" b="0" i="0" kern="1200">
                <a:solidFill>
                  <a:schemeClr val="accent5">
                    <a:lumMod val="75000"/>
                  </a:schemeClr>
                </a:solidFill>
                <a:latin typeface="Verdana" panose="020B0604030504040204" pitchFamily="34" charset="0"/>
                <a:ea typeface="+mn-ea"/>
                <a:cs typeface="+mn-cs"/>
              </a:defRPr>
            </a:lvl4pPr>
            <a:lvl5pPr marL="1417320" indent="-137160" algn="l" defTabSz="914318" rtl="0" eaLnBrk="1" latinLnBrk="0" hangingPunct="1">
              <a:lnSpc>
                <a:spcPct val="100000"/>
              </a:lnSpc>
              <a:spcBef>
                <a:spcPts val="900"/>
              </a:spcBef>
              <a:buSzPct val="75000"/>
              <a:buFont typeface="Arial" panose="020B0604020202020204" pitchFamily="34" charset="0"/>
              <a:buChar char="•"/>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An </a:t>
            </a:r>
            <a:r>
              <a:rPr kumimoji="0" lang="en-US" sz="1400" b="1" i="0" u="none" strike="noStrike" kern="1200" cap="none" spc="0" normalizeH="0" baseline="0" noProof="0">
                <a:ln>
                  <a:noFill/>
                </a:ln>
                <a:solidFill>
                  <a:srgbClr val="FFFFFF"/>
                </a:solidFill>
                <a:effectLst/>
                <a:uLnTx/>
                <a:uFillTx/>
                <a:latin typeface="Avenir Next LT Pro"/>
                <a:ea typeface="+mn-ea"/>
                <a:cs typeface="+mn-cs"/>
              </a:rPr>
              <a:t>engagement </a:t>
            </a:r>
            <a:r>
              <a:rPr kumimoji="0" lang="en-US" sz="1400" b="0" i="0" u="none" strike="noStrike" kern="1200" cap="none" spc="0" normalizeH="0" baseline="0" noProof="0">
                <a:ln>
                  <a:noFill/>
                </a:ln>
                <a:solidFill>
                  <a:srgbClr val="FFFFFF"/>
                </a:solidFill>
                <a:effectLst/>
                <a:uLnTx/>
                <a:uFillTx/>
                <a:latin typeface="Avenir Next LT Pro"/>
                <a:ea typeface="+mn-ea"/>
                <a:cs typeface="+mn-cs"/>
              </a:rPr>
              <a:t>solution for the </a:t>
            </a:r>
            <a:r>
              <a:rPr kumimoji="0" lang="en-US" sz="1400" b="1" i="0" u="none" strike="noStrike" kern="1200" cap="none" spc="0" normalizeH="0" baseline="0" noProof="0">
                <a:ln>
                  <a:noFill/>
                </a:ln>
                <a:solidFill>
                  <a:srgbClr val="FFFFFF"/>
                </a:solidFill>
                <a:effectLst/>
                <a:uLnTx/>
                <a:uFillTx/>
                <a:latin typeface="Avenir Next LT Pro"/>
                <a:ea typeface="+mn-ea"/>
                <a:cs typeface="+mn-cs"/>
              </a:rPr>
              <a:t>patients</a:t>
            </a:r>
            <a:endParaRPr kumimoji="0" lang="en-US" sz="1800" b="0" i="0" u="none" strike="noStrike" kern="1200" cap="none" spc="0" normalizeH="0" baseline="0" noProof="0">
              <a:ln>
                <a:noFill/>
              </a:ln>
              <a:solidFill>
                <a:srgbClr val="FFFFFF"/>
              </a:solidFill>
              <a:effectLst/>
              <a:uLnTx/>
              <a:uFillTx/>
              <a:latin typeface="Verdana" panose="020B0604030504040204" pitchFamily="34" charset="0"/>
              <a:ea typeface="+mn-ea"/>
              <a:cs typeface="+mn-cs"/>
            </a:endParaRPr>
          </a:p>
        </p:txBody>
      </p:sp>
      <p:sp>
        <p:nvSpPr>
          <p:cNvPr id="15" name="Text Placeholder 5">
            <a:extLst>
              <a:ext uri="{FF2B5EF4-FFF2-40B4-BE49-F238E27FC236}">
                <a16:creationId xmlns:a16="http://schemas.microsoft.com/office/drawing/2014/main" id="{05531DBF-EE7F-4CED-3830-C8B7A8422B4F}"/>
              </a:ext>
            </a:extLst>
          </p:cNvPr>
          <p:cNvSpPr txBox="1">
            <a:spLocks/>
          </p:cNvSpPr>
          <p:nvPr/>
        </p:nvSpPr>
        <p:spPr>
          <a:xfrm>
            <a:off x="915432" y="5226842"/>
            <a:ext cx="2471329" cy="738664"/>
          </a:xfrm>
          <a:prstGeom prst="rect">
            <a:avLst/>
          </a:prstGeom>
          <a:noFill/>
        </p:spPr>
        <p:txBody>
          <a:bodyPr wrap="square" lIns="91440" tIns="45720" rIns="91440" bIns="45720" anchor="t">
            <a:spAutoFit/>
          </a:bodyPr>
          <a:lstStyle>
            <a:lvl1pPr marL="0" indent="0" algn="l" defTabSz="914318" rtl="0" eaLnBrk="1" latinLnBrk="0" hangingPunct="1">
              <a:lnSpc>
                <a:spcPct val="100000"/>
              </a:lnSpc>
              <a:spcBef>
                <a:spcPts val="0"/>
              </a:spcBef>
              <a:buClr>
                <a:schemeClr val="bg2"/>
              </a:buClr>
              <a:buSzPct val="25000"/>
              <a:buFont typeface="Arial" panose="020B0604020202020204" pitchFamily="34" charset="0"/>
              <a:buChar char="•"/>
              <a:defRPr sz="1800" b="0" i="0" kern="1200">
                <a:solidFill>
                  <a:schemeClr val="tx2"/>
                </a:solidFill>
                <a:latin typeface="Verdana" panose="020B0604030504040204" pitchFamily="34" charset="0"/>
                <a:ea typeface="+mn-ea"/>
                <a:cs typeface="+mn-cs"/>
              </a:defRPr>
            </a:lvl1pPr>
            <a:lvl2pPr marL="320040" indent="-137160" algn="l" defTabSz="914318" rtl="0" eaLnBrk="1" latinLnBrk="0" hangingPunct="1">
              <a:lnSpc>
                <a:spcPct val="100000"/>
              </a:lnSpc>
              <a:spcBef>
                <a:spcPts val="900"/>
              </a:spcBef>
              <a:buFont typeface="Arial" panose="020B0604020202020204" pitchFamily="34" charset="0"/>
              <a:buChar char="•"/>
              <a:defRPr sz="1800" b="0" i="0" kern="1200">
                <a:solidFill>
                  <a:schemeClr val="accent5">
                    <a:lumMod val="75000"/>
                  </a:schemeClr>
                </a:solidFill>
                <a:latin typeface="Verdana" panose="020B0604030504040204" pitchFamily="34" charset="0"/>
                <a:ea typeface="+mn-ea"/>
                <a:cs typeface="+mn-cs"/>
              </a:defRPr>
            </a:lvl2pPr>
            <a:lvl3pPr marL="685800" indent="-182880" algn="l" defTabSz="914318" rtl="0" eaLnBrk="1" latinLnBrk="0" hangingPunct="1">
              <a:lnSpc>
                <a:spcPct val="100000"/>
              </a:lnSpc>
              <a:spcBef>
                <a:spcPts val="900"/>
              </a:spcBef>
              <a:buSzPct val="100000"/>
              <a:buFont typeface="Courier New" panose="02070309020205020404" pitchFamily="49" charset="0"/>
              <a:buChar char="o"/>
              <a:defRPr sz="1800" b="0" i="0" kern="1200">
                <a:solidFill>
                  <a:schemeClr val="accent5">
                    <a:lumMod val="75000"/>
                  </a:schemeClr>
                </a:solidFill>
                <a:latin typeface="Verdana" panose="020B0604030504040204" pitchFamily="34" charset="0"/>
                <a:ea typeface="+mn-ea"/>
                <a:cs typeface="+mn-cs"/>
              </a:defRPr>
            </a:lvl3pPr>
            <a:lvl4pPr marL="1051560" indent="-137160" algn="l" defTabSz="914318" rtl="0" eaLnBrk="1" latinLnBrk="0" hangingPunct="1">
              <a:lnSpc>
                <a:spcPct val="100000"/>
              </a:lnSpc>
              <a:spcBef>
                <a:spcPts val="900"/>
              </a:spcBef>
              <a:buSzPct val="75000"/>
              <a:buFont typeface="Wingdings" pitchFamily="2" charset="2"/>
              <a:buChar char="§"/>
              <a:defRPr sz="1800" b="0" i="0" kern="1200">
                <a:solidFill>
                  <a:schemeClr val="accent5">
                    <a:lumMod val="75000"/>
                  </a:schemeClr>
                </a:solidFill>
                <a:latin typeface="Verdana" panose="020B0604030504040204" pitchFamily="34" charset="0"/>
                <a:ea typeface="+mn-ea"/>
                <a:cs typeface="+mn-cs"/>
              </a:defRPr>
            </a:lvl4pPr>
            <a:lvl5pPr marL="1417320" indent="-137160" algn="l" defTabSz="914318" rtl="0" eaLnBrk="1" latinLnBrk="0" hangingPunct="1">
              <a:lnSpc>
                <a:spcPct val="100000"/>
              </a:lnSpc>
              <a:spcBef>
                <a:spcPts val="900"/>
              </a:spcBef>
              <a:buSzPct val="75000"/>
              <a:buFont typeface="Arial" panose="020B0604020202020204" pitchFamily="34" charset="0"/>
              <a:buChar char="•"/>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A </a:t>
            </a:r>
            <a:r>
              <a:rPr kumimoji="0" lang="en-US" sz="1400" b="1" i="0" u="none" strike="noStrike" kern="1200" cap="none" spc="0" normalizeH="0" baseline="0" noProof="0">
                <a:ln>
                  <a:noFill/>
                </a:ln>
                <a:solidFill>
                  <a:srgbClr val="FFFFFF"/>
                </a:solidFill>
                <a:effectLst/>
                <a:uLnTx/>
                <a:uFillTx/>
                <a:latin typeface="Avenir Next LT Pro"/>
                <a:ea typeface="+mn-ea"/>
                <a:cs typeface="+mn-cs"/>
              </a:rPr>
              <a:t>workflow </a:t>
            </a:r>
            <a:r>
              <a:rPr kumimoji="0" lang="en-US" sz="1400" b="0" i="0" u="none" strike="noStrike" kern="1200" cap="none" spc="0" normalizeH="0" baseline="0" noProof="0">
                <a:ln>
                  <a:noFill/>
                </a:ln>
                <a:solidFill>
                  <a:srgbClr val="FFFFFF"/>
                </a:solidFill>
                <a:effectLst/>
                <a:uLnTx/>
                <a:uFillTx/>
                <a:latin typeface="Avenir Next LT Pro"/>
                <a:ea typeface="+mn-ea"/>
                <a:cs typeface="+mn-cs"/>
              </a:rPr>
              <a:t>solution</a:t>
            </a:r>
          </a:p>
          <a:p>
            <a:pPr marL="0" marR="0" lvl="1"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for the registration </a:t>
            </a:r>
            <a:r>
              <a:rPr kumimoji="0" lang="en-US" sz="1400" b="1" i="0" u="none" strike="noStrike" kern="1200" cap="none" spc="0" normalizeH="0" baseline="0" noProof="0">
                <a:ln>
                  <a:noFill/>
                </a:ln>
                <a:solidFill>
                  <a:srgbClr val="FFFFFF"/>
                </a:solidFill>
                <a:effectLst/>
                <a:uLnTx/>
                <a:uFillTx/>
                <a:latin typeface="Avenir Next LT Pro"/>
                <a:ea typeface="+mn-ea"/>
                <a:cs typeface="+mn-cs"/>
              </a:rPr>
              <a:t>staff</a:t>
            </a:r>
            <a:endParaRPr kumimoji="0" lang="en-US" sz="1400" b="0" i="0" u="none" strike="noStrike" kern="1200" cap="none" spc="0" normalizeH="0" baseline="0" noProof="0">
              <a:ln>
                <a:noFill/>
              </a:ln>
              <a:solidFill>
                <a:srgbClr val="000000"/>
              </a:solidFill>
              <a:effectLst/>
              <a:uLnTx/>
              <a:uFillTx/>
              <a:latin typeface="Avenir Next LT Pro"/>
              <a:ea typeface="+mn-ea"/>
              <a:cs typeface="+mn-cs"/>
            </a:endParaRPr>
          </a:p>
          <a:p>
            <a:pPr marL="0" marR="0" lvl="1"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18" name="Text Placeholder 5">
            <a:extLst>
              <a:ext uri="{FF2B5EF4-FFF2-40B4-BE49-F238E27FC236}">
                <a16:creationId xmlns:a16="http://schemas.microsoft.com/office/drawing/2014/main" id="{1DB37ADD-1B38-5637-F912-125CB4703241}"/>
              </a:ext>
            </a:extLst>
          </p:cNvPr>
          <p:cNvSpPr txBox="1">
            <a:spLocks/>
          </p:cNvSpPr>
          <p:nvPr/>
        </p:nvSpPr>
        <p:spPr>
          <a:xfrm>
            <a:off x="496186" y="3540874"/>
            <a:ext cx="1739265" cy="733538"/>
          </a:xfrm>
          <a:prstGeom prst="rect">
            <a:avLst/>
          </a:prstGeom>
          <a:noFill/>
        </p:spPr>
        <p:txBody>
          <a:bodyPr/>
          <a:lstStyle>
            <a:lvl1pPr marL="0" indent="0" algn="l" defTabSz="914318" rtl="0" eaLnBrk="1" latinLnBrk="0" hangingPunct="1">
              <a:lnSpc>
                <a:spcPct val="100000"/>
              </a:lnSpc>
              <a:spcBef>
                <a:spcPts val="0"/>
              </a:spcBef>
              <a:buClr>
                <a:schemeClr val="bg2"/>
              </a:buClr>
              <a:buSzPct val="25000"/>
              <a:buFont typeface="Arial" panose="020B0604020202020204" pitchFamily="34" charset="0"/>
              <a:buChar char="•"/>
              <a:defRPr sz="1800" b="0" i="0" kern="1200">
                <a:solidFill>
                  <a:schemeClr val="tx2"/>
                </a:solidFill>
                <a:latin typeface="Verdana" panose="020B0604030504040204" pitchFamily="34" charset="0"/>
                <a:ea typeface="+mn-ea"/>
                <a:cs typeface="+mn-cs"/>
              </a:defRPr>
            </a:lvl1pPr>
            <a:lvl2pPr marL="320040" indent="-137160" algn="l" defTabSz="914318" rtl="0" eaLnBrk="1" latinLnBrk="0" hangingPunct="1">
              <a:lnSpc>
                <a:spcPct val="100000"/>
              </a:lnSpc>
              <a:spcBef>
                <a:spcPts val="900"/>
              </a:spcBef>
              <a:buFont typeface="Arial" panose="020B0604020202020204" pitchFamily="34" charset="0"/>
              <a:buChar char="•"/>
              <a:defRPr sz="1800" b="0" i="0" kern="1200">
                <a:solidFill>
                  <a:schemeClr val="accent5">
                    <a:lumMod val="75000"/>
                  </a:schemeClr>
                </a:solidFill>
                <a:latin typeface="Verdana" panose="020B0604030504040204" pitchFamily="34" charset="0"/>
                <a:ea typeface="+mn-ea"/>
                <a:cs typeface="+mn-cs"/>
              </a:defRPr>
            </a:lvl2pPr>
            <a:lvl3pPr marL="685800" indent="-182880" algn="l" defTabSz="914318" rtl="0" eaLnBrk="1" latinLnBrk="0" hangingPunct="1">
              <a:lnSpc>
                <a:spcPct val="100000"/>
              </a:lnSpc>
              <a:spcBef>
                <a:spcPts val="900"/>
              </a:spcBef>
              <a:buSzPct val="100000"/>
              <a:buFont typeface="Courier New" panose="02070309020205020404" pitchFamily="49" charset="0"/>
              <a:buChar char="o"/>
              <a:defRPr sz="1800" b="0" i="0" kern="1200">
                <a:solidFill>
                  <a:schemeClr val="accent5">
                    <a:lumMod val="75000"/>
                  </a:schemeClr>
                </a:solidFill>
                <a:latin typeface="Verdana" panose="020B0604030504040204" pitchFamily="34" charset="0"/>
                <a:ea typeface="+mn-ea"/>
                <a:cs typeface="+mn-cs"/>
              </a:defRPr>
            </a:lvl3pPr>
            <a:lvl4pPr marL="1051560" indent="-137160" algn="l" defTabSz="914318" rtl="0" eaLnBrk="1" latinLnBrk="0" hangingPunct="1">
              <a:lnSpc>
                <a:spcPct val="100000"/>
              </a:lnSpc>
              <a:spcBef>
                <a:spcPts val="900"/>
              </a:spcBef>
              <a:buSzPct val="75000"/>
              <a:buFont typeface="Wingdings" pitchFamily="2" charset="2"/>
              <a:buChar char="§"/>
              <a:defRPr sz="1800" b="0" i="0" kern="1200">
                <a:solidFill>
                  <a:schemeClr val="accent5">
                    <a:lumMod val="75000"/>
                  </a:schemeClr>
                </a:solidFill>
                <a:latin typeface="Verdana" panose="020B0604030504040204" pitchFamily="34" charset="0"/>
                <a:ea typeface="+mn-ea"/>
                <a:cs typeface="+mn-cs"/>
              </a:defRPr>
            </a:lvl4pPr>
            <a:lvl5pPr marL="1417320" indent="-137160" algn="l" defTabSz="914318" rtl="0" eaLnBrk="1" latinLnBrk="0" hangingPunct="1">
              <a:lnSpc>
                <a:spcPct val="100000"/>
              </a:lnSpc>
              <a:spcBef>
                <a:spcPts val="900"/>
              </a:spcBef>
              <a:buSzPct val="75000"/>
              <a:buFont typeface="Arial" panose="020B0604020202020204" pitchFamily="34" charset="0"/>
              <a:buChar char="•"/>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E7E8E8"/>
                </a:solidFill>
                <a:effectLst/>
                <a:uLnTx/>
                <a:uFillTx/>
                <a:latin typeface="Verdana" panose="020B0604030504040204" pitchFamily="34" charset="0"/>
                <a:ea typeface="+mn-ea"/>
                <a:cs typeface="+mn-cs"/>
              </a:rPr>
              <a:t>+</a:t>
            </a:r>
            <a:endParaRPr kumimoji="0" lang="en-US" sz="4400" b="0" i="0" u="none" strike="noStrike" kern="1200" cap="none" spc="0" normalizeH="0" baseline="0" noProof="0">
              <a:ln>
                <a:noFill/>
              </a:ln>
              <a:solidFill>
                <a:srgbClr val="E7E8E8"/>
              </a:solidFill>
              <a:effectLst/>
              <a:uLnTx/>
              <a:uFillTx/>
              <a:latin typeface="Verdana" panose="020B0604030504040204" pitchFamily="34" charset="0"/>
              <a:ea typeface="+mn-ea"/>
              <a:cs typeface="+mn-cs"/>
            </a:endParaRPr>
          </a:p>
        </p:txBody>
      </p:sp>
      <p:sp>
        <p:nvSpPr>
          <p:cNvPr id="20" name="TextBox 19">
            <a:extLst>
              <a:ext uri="{FF2B5EF4-FFF2-40B4-BE49-F238E27FC236}">
                <a16:creationId xmlns:a16="http://schemas.microsoft.com/office/drawing/2014/main" id="{4B2854CE-3F7A-08A4-BE39-9364433D3BB2}"/>
              </a:ext>
            </a:extLst>
          </p:cNvPr>
          <p:cNvSpPr txBox="1"/>
          <p:nvPr/>
        </p:nvSpPr>
        <p:spPr>
          <a:xfrm>
            <a:off x="3561202" y="2788390"/>
            <a:ext cx="3095485" cy="2280285"/>
          </a:xfrm>
          <a:prstGeom prst="roundRect">
            <a:avLst>
              <a:gd name="adj" fmla="val 6115"/>
            </a:avLst>
          </a:prstGeom>
          <a:solidFill>
            <a:schemeClr val="bg1">
              <a:alpha val="88000"/>
            </a:schemeClr>
          </a:solidFill>
        </p:spPr>
        <p:txBody>
          <a:bodyPr wrap="square" lIns="182880" tIns="182880" rIns="182880" bIns="18288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The two are working together, hand in hand</a:t>
            </a:r>
            <a:endParaRPr kumimoji="0" lang="en-US" sz="1800" b="0" i="0" u="none" strike="noStrike" kern="1200" cap="none" spc="0" normalizeH="0" baseline="0" noProof="0">
              <a:ln>
                <a:noFill/>
              </a:ln>
              <a:solidFill>
                <a:srgbClr val="02346D"/>
              </a:solidFill>
              <a:effectLst/>
              <a:uLnTx/>
              <a:uFillTx/>
              <a:latin typeface="Avenir Next LT Pro"/>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49494C"/>
              </a:solidFill>
              <a:effectLst/>
              <a:uLnTx/>
              <a:uFillTx/>
              <a:latin typeface="Avenir Next LT Pro"/>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Most vendors serve only one side well. </a:t>
            </a:r>
            <a:r>
              <a:rPr kumimoji="0" lang="en-US" sz="1400" b="0" i="0" u="none" strike="noStrike" kern="1200" cap="none" spc="0" normalizeH="0" baseline="0" noProof="0" err="1">
                <a:ln>
                  <a:noFill/>
                </a:ln>
                <a:solidFill>
                  <a:srgbClr val="49494C"/>
                </a:solidFill>
                <a:effectLst/>
                <a:uLnTx/>
                <a:uFillTx/>
                <a:latin typeface="Avenir Next LT Pro"/>
                <a:ea typeface="+mn-ea"/>
                <a:cs typeface="+mn-cs"/>
              </a:rPr>
              <a:t>RevSpring</a:t>
            </a:r>
            <a:r>
              <a:rPr kumimoji="0" lang="en-US" sz="1400" b="0" i="0" u="none" strike="noStrike" kern="1200" cap="none" spc="0" normalizeH="0" baseline="0" noProof="0">
                <a:ln>
                  <a:noFill/>
                </a:ln>
                <a:solidFill>
                  <a:srgbClr val="49494C"/>
                </a:solidFill>
                <a:effectLst/>
                <a:uLnTx/>
                <a:uFillTx/>
                <a:latin typeface="Avenir Next LT Pro"/>
                <a:ea typeface="+mn-ea"/>
                <a:cs typeface="+mn-cs"/>
              </a:rPr>
              <a:t> combines the power and intelligence of both for a connected preservice experience.</a:t>
            </a:r>
          </a:p>
        </p:txBody>
      </p:sp>
      <p:sp>
        <p:nvSpPr>
          <p:cNvPr id="23" name="TextBox 22">
            <a:extLst>
              <a:ext uri="{FF2B5EF4-FFF2-40B4-BE49-F238E27FC236}">
                <a16:creationId xmlns:a16="http://schemas.microsoft.com/office/drawing/2014/main" id="{DE26D3A3-E5ED-C50F-CD35-B3BBC3193CD8}"/>
              </a:ext>
            </a:extLst>
          </p:cNvPr>
          <p:cNvSpPr txBox="1"/>
          <p:nvPr/>
        </p:nvSpPr>
        <p:spPr>
          <a:xfrm>
            <a:off x="7835490" y="2991804"/>
            <a:ext cx="2756489" cy="2092881"/>
          </a:xfrm>
          <a:prstGeom prst="rect">
            <a:avLst/>
          </a:prstGeom>
          <a:noFill/>
        </p:spPr>
        <p:txBody>
          <a:bodyPr wrap="square" lIns="91440" tIns="45720" rIns="91440" bIns="4572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9C0B7"/>
                </a:solidFill>
                <a:effectLst/>
                <a:uLnTx/>
                <a:uFillTx/>
                <a:latin typeface="Avenir Next LT Pro"/>
                <a:ea typeface="+mn-ea"/>
                <a:cs typeface="+mn-cs"/>
              </a:rPr>
              <a:t>We don’t stop there. </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49494C"/>
              </a:solidFill>
              <a:effectLst/>
              <a:uLnTx/>
              <a:uFillTx/>
              <a:latin typeface="Avenir Next LT Pro"/>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Our strong experience in backend payment solutions with merchant processing are leveraged and integrated into </a:t>
            </a:r>
            <a:br>
              <a:rPr kumimoji="0" lang="en-US" sz="1400" b="0" i="0" u="none" strike="noStrike" kern="1200" cap="none" spc="0" normalizeH="0" baseline="0" noProof="0">
                <a:ln>
                  <a:noFill/>
                </a:ln>
                <a:solidFill>
                  <a:srgbClr val="000000"/>
                </a:solidFill>
                <a:effectLst/>
                <a:uLnTx/>
                <a:uFillTx/>
                <a:latin typeface="Avenir Next LT Pro"/>
                <a:ea typeface="+mn-ea"/>
                <a:cs typeface="+mn-cs"/>
              </a:rPr>
            </a:br>
            <a:r>
              <a:rPr kumimoji="0" lang="en-US" sz="1400" b="1" i="0" u="none" strike="noStrike" kern="1200" cap="none" spc="0" normalizeH="0" baseline="0" noProof="0">
                <a:ln>
                  <a:noFill/>
                </a:ln>
                <a:solidFill>
                  <a:srgbClr val="49494C"/>
                </a:solidFill>
                <a:effectLst/>
                <a:uLnTx/>
                <a:uFillTx/>
                <a:latin typeface="Avenir Next LT Pro"/>
                <a:ea typeface="+mn-ea"/>
                <a:cs typeface="+mn-cs"/>
              </a:rPr>
              <a:t>preservice</a:t>
            </a:r>
            <a:r>
              <a:rPr kumimoji="0" lang="en-US" sz="1400" b="0" i="0" u="none" strike="noStrike" kern="1200" cap="none" spc="0" normalizeH="0" baseline="0" noProof="0">
                <a:ln>
                  <a:noFill/>
                </a:ln>
                <a:solidFill>
                  <a:srgbClr val="49494C"/>
                </a:solidFill>
                <a:effectLst/>
                <a:uLnTx/>
                <a:uFillTx/>
                <a:latin typeface="Avenir Next LT Pro"/>
                <a:ea typeface="+mn-ea"/>
                <a:cs typeface="+mn-cs"/>
              </a:rPr>
              <a:t> to create the most seamless, intelligent payment journey for the patient­.</a:t>
            </a:r>
            <a:endParaRPr kumimoji="0" lang="en-US" sz="1400" b="1" i="0" u="none" strike="noStrike" kern="1200" cap="none" spc="0" normalizeH="0" baseline="0" noProof="0">
              <a:ln>
                <a:noFill/>
              </a:ln>
              <a:solidFill>
                <a:srgbClr val="49494C"/>
              </a:solidFill>
              <a:effectLst/>
              <a:uLnTx/>
              <a:uFillTx/>
              <a:latin typeface="Avenir Next LT Pro"/>
              <a:ea typeface="+mn-ea"/>
              <a:cs typeface="+mn-cs"/>
            </a:endParaRPr>
          </a:p>
        </p:txBody>
      </p:sp>
    </p:spTree>
    <p:extLst>
      <p:ext uri="{BB962C8B-B14F-4D97-AF65-F5344CB8AC3E}">
        <p14:creationId xmlns:p14="http://schemas.microsoft.com/office/powerpoint/2010/main" val="3033793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95C74A-1F87-4624-93F3-347FA221FC00}"/>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B77CDB93-2306-19AB-B1E7-F13F44D9791A}"/>
              </a:ext>
            </a:extLst>
          </p:cNvPr>
          <p:cNvSpPr>
            <a:spLocks noGrp="1"/>
          </p:cNvSpPr>
          <p:nvPr>
            <p:ph type="title"/>
          </p:nvPr>
        </p:nvSpPr>
        <p:spPr/>
        <p:txBody>
          <a:bodyPr/>
          <a:lstStyle/>
          <a:p>
            <a:r>
              <a:rPr lang="en-US"/>
              <a:t>Arrived</a:t>
            </a:r>
            <a:br>
              <a:rPr lang="en-US"/>
            </a:br>
            <a:r>
              <a:rPr lang="en-US" b="0"/>
              <a:t>Patient Intake </a:t>
            </a:r>
            <a:br>
              <a:rPr lang="en-US" b="0"/>
            </a:br>
            <a:r>
              <a:rPr lang="en-US" b="0"/>
              <a:t>Solutions</a:t>
            </a:r>
          </a:p>
        </p:txBody>
      </p:sp>
    </p:spTree>
    <p:extLst>
      <p:ext uri="{BB962C8B-B14F-4D97-AF65-F5344CB8AC3E}">
        <p14:creationId xmlns:p14="http://schemas.microsoft.com/office/powerpoint/2010/main" val="117553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785FBED-DD3F-37E6-E4BA-8CABFC1B48D0}"/>
              </a:ext>
            </a:extLst>
          </p:cNvPr>
          <p:cNvSpPr>
            <a:spLocks noGrp="1"/>
          </p:cNvSpPr>
          <p:nvPr>
            <p:ph type="body" sz="quarter" idx="23"/>
          </p:nvPr>
        </p:nvSpPr>
        <p:spPr>
          <a:xfrm>
            <a:off x="482611" y="1303688"/>
            <a:ext cx="3292475" cy="2546498"/>
          </a:xfrm>
        </p:spPr>
        <p:txBody>
          <a:bodyPr>
            <a:normAutofit/>
          </a:bodyPr>
          <a:lstStyle/>
          <a:p>
            <a:pPr marL="0" indent="0">
              <a:buNone/>
            </a:pPr>
            <a:r>
              <a:rPr lang="en-US" b="1">
                <a:solidFill>
                  <a:schemeClr val="accent1"/>
                </a:solidFill>
              </a:rPr>
              <a:t>Easy self-scheduling options</a:t>
            </a:r>
          </a:p>
          <a:p>
            <a:pPr marL="0" indent="0">
              <a:buNone/>
            </a:pPr>
            <a:r>
              <a:rPr lang="en-US" sz="1400"/>
              <a:t>Reduce call volume and no-shows with convenient, online self-scheduling for patients.</a:t>
            </a:r>
          </a:p>
          <a:p>
            <a:pPr marL="0" indent="0">
              <a:buNone/>
            </a:pPr>
            <a:endParaRPr lang="en-US" sz="1400"/>
          </a:p>
        </p:txBody>
      </p:sp>
      <p:sp>
        <p:nvSpPr>
          <p:cNvPr id="12" name="Text Placeholder 11">
            <a:extLst>
              <a:ext uri="{FF2B5EF4-FFF2-40B4-BE49-F238E27FC236}">
                <a16:creationId xmlns:a16="http://schemas.microsoft.com/office/drawing/2014/main" id="{917C3FB5-7860-832B-43D3-58199C28FBB9}"/>
              </a:ext>
            </a:extLst>
          </p:cNvPr>
          <p:cNvSpPr>
            <a:spLocks noGrp="1"/>
          </p:cNvSpPr>
          <p:nvPr>
            <p:ph type="body" sz="quarter" idx="24"/>
          </p:nvPr>
        </p:nvSpPr>
        <p:spPr>
          <a:xfrm>
            <a:off x="4308316" y="1303688"/>
            <a:ext cx="3292475" cy="2546498"/>
          </a:xfrm>
        </p:spPr>
        <p:txBody>
          <a:bodyPr>
            <a:normAutofit/>
          </a:bodyPr>
          <a:lstStyle/>
          <a:p>
            <a:pPr marL="0" indent="0">
              <a:buNone/>
            </a:pPr>
            <a:r>
              <a:rPr lang="en-US" b="1">
                <a:solidFill>
                  <a:schemeClr val="accent1"/>
                </a:solidFill>
              </a:rPr>
              <a:t>Simple digital </a:t>
            </a:r>
            <a:br>
              <a:rPr lang="en-US" b="1">
                <a:solidFill>
                  <a:schemeClr val="accent1"/>
                </a:solidFill>
              </a:rPr>
            </a:br>
            <a:r>
              <a:rPr lang="en-US" b="1">
                <a:solidFill>
                  <a:schemeClr val="accent1"/>
                </a:solidFill>
              </a:rPr>
              <a:t>check-in</a:t>
            </a:r>
          </a:p>
          <a:p>
            <a:pPr marL="0" indent="0">
              <a:buNone/>
            </a:pPr>
            <a:r>
              <a:rPr lang="en-US" sz="1400"/>
              <a:t>Save staff time and shorten wait times by allowing patients to complete forms, make pre-service payments, and check-in digitally before they arrive.</a:t>
            </a:r>
          </a:p>
          <a:p>
            <a:pPr marL="0" indent="0">
              <a:buNone/>
            </a:pPr>
            <a:endParaRPr lang="en-US" sz="1400"/>
          </a:p>
        </p:txBody>
      </p:sp>
      <p:sp>
        <p:nvSpPr>
          <p:cNvPr id="13" name="Text Placeholder 12">
            <a:extLst>
              <a:ext uri="{FF2B5EF4-FFF2-40B4-BE49-F238E27FC236}">
                <a16:creationId xmlns:a16="http://schemas.microsoft.com/office/drawing/2014/main" id="{42C69C80-D8D7-DEF9-0D7F-1F0F367ED891}"/>
              </a:ext>
            </a:extLst>
          </p:cNvPr>
          <p:cNvSpPr>
            <a:spLocks noGrp="1"/>
          </p:cNvSpPr>
          <p:nvPr>
            <p:ph type="body" sz="quarter" idx="25"/>
          </p:nvPr>
        </p:nvSpPr>
        <p:spPr>
          <a:xfrm>
            <a:off x="8070850" y="1303688"/>
            <a:ext cx="3292475" cy="2546498"/>
          </a:xfrm>
        </p:spPr>
        <p:txBody>
          <a:bodyPr>
            <a:normAutofit/>
          </a:bodyPr>
          <a:lstStyle/>
          <a:p>
            <a:pPr marL="0" indent="0">
              <a:buNone/>
            </a:pPr>
            <a:r>
              <a:rPr lang="en-US" b="1">
                <a:solidFill>
                  <a:schemeClr val="accent1"/>
                </a:solidFill>
              </a:rPr>
              <a:t>Helpful reminders </a:t>
            </a:r>
            <a:br>
              <a:rPr lang="en-US" b="1">
                <a:solidFill>
                  <a:schemeClr val="accent1"/>
                </a:solidFill>
              </a:rPr>
            </a:br>
            <a:r>
              <a:rPr lang="en-US" b="1">
                <a:solidFill>
                  <a:schemeClr val="accent1"/>
                </a:solidFill>
              </a:rPr>
              <a:t>&amp; updates</a:t>
            </a:r>
          </a:p>
          <a:p>
            <a:pPr marL="0" indent="0">
              <a:buNone/>
            </a:pPr>
            <a:r>
              <a:rPr lang="en-US" sz="1400"/>
              <a:t>Reduce missed appointments and improve communication before, during, and after visits with Talksoft reminders and patient messaging.</a:t>
            </a:r>
          </a:p>
          <a:p>
            <a:pPr marL="0" indent="0">
              <a:buNone/>
            </a:pPr>
            <a:endParaRPr lang="en-US" sz="1400"/>
          </a:p>
        </p:txBody>
      </p:sp>
      <p:sp>
        <p:nvSpPr>
          <p:cNvPr id="5" name="Slide Number Placeholder 4">
            <a:extLst>
              <a:ext uri="{FF2B5EF4-FFF2-40B4-BE49-F238E27FC236}">
                <a16:creationId xmlns:a16="http://schemas.microsoft.com/office/drawing/2014/main" id="{2327666F-A696-FE27-96B7-75FBDC18F6A3}"/>
              </a:ext>
            </a:extLst>
          </p:cNvPr>
          <p:cNvSpPr>
            <a:spLocks noGrp="1"/>
          </p:cNvSpPr>
          <p:nvPr>
            <p:ph type="sldNum" sz="quarter" idx="26"/>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6" name="Title 5">
            <a:extLst>
              <a:ext uri="{FF2B5EF4-FFF2-40B4-BE49-F238E27FC236}">
                <a16:creationId xmlns:a16="http://schemas.microsoft.com/office/drawing/2014/main" id="{39506C85-0CDB-7617-DF41-6CEBABD7E8A9}"/>
              </a:ext>
            </a:extLst>
          </p:cNvPr>
          <p:cNvSpPr>
            <a:spLocks noGrp="1"/>
          </p:cNvSpPr>
          <p:nvPr>
            <p:ph type="title"/>
          </p:nvPr>
        </p:nvSpPr>
        <p:spPr>
          <a:xfrm>
            <a:off x="612113" y="419100"/>
            <a:ext cx="10970287" cy="1097280"/>
          </a:xfrm>
        </p:spPr>
        <p:txBody>
          <a:bodyPr/>
          <a:lstStyle/>
          <a:p>
            <a:r>
              <a:rPr lang="en-US">
                <a:ea typeface="Open Sans ExtraBold"/>
                <a:cs typeface="Open Sans ExtraBold"/>
              </a:rPr>
              <a:t>A better, faster check-in experience</a:t>
            </a:r>
            <a:br>
              <a:rPr lang="en-US"/>
            </a:br>
            <a:endParaRPr lang="en-US"/>
          </a:p>
        </p:txBody>
      </p:sp>
      <p:grpSp>
        <p:nvGrpSpPr>
          <p:cNvPr id="20" name="Group 19">
            <a:extLst>
              <a:ext uri="{FF2B5EF4-FFF2-40B4-BE49-F238E27FC236}">
                <a16:creationId xmlns:a16="http://schemas.microsoft.com/office/drawing/2014/main" id="{2C2F70FA-4E48-E05F-2687-CC91D8AF3A1E}"/>
              </a:ext>
            </a:extLst>
          </p:cNvPr>
          <p:cNvGrpSpPr/>
          <p:nvPr/>
        </p:nvGrpSpPr>
        <p:grpSpPr>
          <a:xfrm>
            <a:off x="8294356" y="3297341"/>
            <a:ext cx="2864607" cy="2720860"/>
            <a:chOff x="9062714" y="4363609"/>
            <a:chExt cx="2973861" cy="2824632"/>
          </a:xfrm>
        </p:grpSpPr>
        <p:sp>
          <p:nvSpPr>
            <p:cNvPr id="21" name="Rounded Rectangle 7">
              <a:extLst>
                <a:ext uri="{FF2B5EF4-FFF2-40B4-BE49-F238E27FC236}">
                  <a16:creationId xmlns:a16="http://schemas.microsoft.com/office/drawing/2014/main" id="{5A4D654F-C461-14C2-9BD0-CE4AECACC601}"/>
                </a:ext>
              </a:extLst>
            </p:cNvPr>
            <p:cNvSpPr/>
            <p:nvPr/>
          </p:nvSpPr>
          <p:spPr>
            <a:xfrm>
              <a:off x="9062714" y="4363609"/>
              <a:ext cx="2973861" cy="2824632"/>
            </a:xfrm>
            <a:prstGeom prst="roundRect">
              <a:avLst>
                <a:gd name="adj" fmla="val 6460"/>
              </a:avLst>
            </a:prstGeom>
            <a:solidFill>
              <a:schemeClr val="bg2"/>
            </a:solidFill>
            <a:ln>
              <a:solidFill>
                <a:schemeClr val="bg2">
                  <a:lumMod val="85000"/>
                </a:schemeClr>
              </a:solidFill>
            </a:ln>
            <a:effectLst>
              <a:outerShdw blurRad="1905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22" name="Picture 21">
              <a:extLst>
                <a:ext uri="{FF2B5EF4-FFF2-40B4-BE49-F238E27FC236}">
                  <a16:creationId xmlns:a16="http://schemas.microsoft.com/office/drawing/2014/main" id="{50536D7F-818E-099E-9705-6F329EB8B8C6}"/>
                </a:ext>
              </a:extLst>
            </p:cNvPr>
            <p:cNvPicPr>
              <a:picLocks noChangeAspect="1"/>
            </p:cNvPicPr>
            <p:nvPr/>
          </p:nvPicPr>
          <p:blipFill>
            <a:blip r:embed="rId3">
              <a:extLst>
                <a:ext uri="{28A0092B-C50C-407E-A947-70E740481C1C}">
                  <a14:useLocalDpi xmlns:a14="http://schemas.microsoft.com/office/drawing/2010/main" val="0"/>
                </a:ext>
              </a:extLst>
            </a:blip>
            <a:srcRect l="706" t="6650" r="-706" b="49794"/>
            <a:stretch/>
          </p:blipFill>
          <p:spPr>
            <a:xfrm>
              <a:off x="9184687" y="4513442"/>
              <a:ext cx="2729914" cy="2583237"/>
            </a:xfrm>
            <a:prstGeom prst="roundRect">
              <a:avLst>
                <a:gd name="adj" fmla="val 4319"/>
              </a:avLst>
            </a:prstGeom>
          </p:spPr>
        </p:pic>
      </p:grpSp>
      <p:grpSp>
        <p:nvGrpSpPr>
          <p:cNvPr id="23" name="Group 22">
            <a:extLst>
              <a:ext uri="{FF2B5EF4-FFF2-40B4-BE49-F238E27FC236}">
                <a16:creationId xmlns:a16="http://schemas.microsoft.com/office/drawing/2014/main" id="{7C509F27-AD99-0AA3-EE7B-E72F9E1BA00F}"/>
              </a:ext>
            </a:extLst>
          </p:cNvPr>
          <p:cNvGrpSpPr/>
          <p:nvPr/>
        </p:nvGrpSpPr>
        <p:grpSpPr>
          <a:xfrm>
            <a:off x="792334" y="3385541"/>
            <a:ext cx="2673028" cy="2632660"/>
            <a:chOff x="957076" y="4370975"/>
            <a:chExt cx="2673028" cy="2632660"/>
          </a:xfrm>
        </p:grpSpPr>
        <p:sp>
          <p:nvSpPr>
            <p:cNvPr id="24" name="Rounded Rectangle 7">
              <a:extLst>
                <a:ext uri="{FF2B5EF4-FFF2-40B4-BE49-F238E27FC236}">
                  <a16:creationId xmlns:a16="http://schemas.microsoft.com/office/drawing/2014/main" id="{C40CDAD6-B406-E9FD-28AD-FCD42291BDD8}"/>
                </a:ext>
              </a:extLst>
            </p:cNvPr>
            <p:cNvSpPr/>
            <p:nvPr/>
          </p:nvSpPr>
          <p:spPr>
            <a:xfrm>
              <a:off x="957076" y="4370975"/>
              <a:ext cx="2673028" cy="2632660"/>
            </a:xfrm>
            <a:prstGeom prst="roundRect">
              <a:avLst>
                <a:gd name="adj" fmla="val 6935"/>
              </a:avLst>
            </a:prstGeom>
            <a:solidFill>
              <a:schemeClr val="bg2"/>
            </a:solidFill>
            <a:ln>
              <a:solidFill>
                <a:schemeClr val="bg2">
                  <a:lumMod val="85000"/>
                </a:schemeClr>
              </a:solidFill>
            </a:ln>
            <a:effectLst>
              <a:outerShdw blurRad="1905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25" name="Picture 24">
              <a:extLst>
                <a:ext uri="{FF2B5EF4-FFF2-40B4-BE49-F238E27FC236}">
                  <a16:creationId xmlns:a16="http://schemas.microsoft.com/office/drawing/2014/main" id="{ABBAC7C2-A723-0739-F0AD-A04F718491BC}"/>
                </a:ext>
              </a:extLst>
            </p:cNvPr>
            <p:cNvPicPr>
              <a:picLocks noChangeAspect="1"/>
            </p:cNvPicPr>
            <p:nvPr/>
          </p:nvPicPr>
          <p:blipFill>
            <a:blip r:embed="rId4">
              <a:extLst>
                <a:ext uri="{28A0092B-C50C-407E-A947-70E740481C1C}">
                  <a14:useLocalDpi xmlns:a14="http://schemas.microsoft.com/office/drawing/2010/main" val="0"/>
                </a:ext>
              </a:extLst>
            </a:blip>
            <a:srcRect l="-1128" t="674" r="1128" b="35305"/>
            <a:stretch/>
          </p:blipFill>
          <p:spPr>
            <a:xfrm>
              <a:off x="1058970" y="4545508"/>
              <a:ext cx="2441384" cy="2304882"/>
            </a:xfrm>
            <a:prstGeom prst="roundRect">
              <a:avLst>
                <a:gd name="adj" fmla="val 5596"/>
              </a:avLst>
            </a:prstGeom>
          </p:spPr>
        </p:pic>
      </p:grpSp>
      <p:grpSp>
        <p:nvGrpSpPr>
          <p:cNvPr id="26" name="Group 25">
            <a:extLst>
              <a:ext uri="{FF2B5EF4-FFF2-40B4-BE49-F238E27FC236}">
                <a16:creationId xmlns:a16="http://schemas.microsoft.com/office/drawing/2014/main" id="{18B9F0D9-17CF-E2ED-36B5-5735C8912684}"/>
              </a:ext>
            </a:extLst>
          </p:cNvPr>
          <p:cNvGrpSpPr/>
          <p:nvPr/>
        </p:nvGrpSpPr>
        <p:grpSpPr>
          <a:xfrm>
            <a:off x="4083120" y="3592778"/>
            <a:ext cx="3742865" cy="2425423"/>
            <a:chOff x="4360984" y="4370974"/>
            <a:chExt cx="4198776" cy="2720859"/>
          </a:xfrm>
        </p:grpSpPr>
        <p:sp>
          <p:nvSpPr>
            <p:cNvPr id="27" name="Rounded Rectangle 7">
              <a:extLst>
                <a:ext uri="{FF2B5EF4-FFF2-40B4-BE49-F238E27FC236}">
                  <a16:creationId xmlns:a16="http://schemas.microsoft.com/office/drawing/2014/main" id="{59092E20-5372-D20E-042B-50538F8FBBFD}"/>
                </a:ext>
              </a:extLst>
            </p:cNvPr>
            <p:cNvSpPr/>
            <p:nvPr/>
          </p:nvSpPr>
          <p:spPr>
            <a:xfrm>
              <a:off x="4360984" y="4370974"/>
              <a:ext cx="4198776" cy="2720859"/>
            </a:xfrm>
            <a:prstGeom prst="roundRect">
              <a:avLst>
                <a:gd name="adj" fmla="val 10152"/>
              </a:avLst>
            </a:prstGeom>
            <a:solidFill>
              <a:schemeClr val="bg2"/>
            </a:solidFill>
            <a:ln>
              <a:solidFill>
                <a:schemeClr val="bg2">
                  <a:lumMod val="85000"/>
                </a:schemeClr>
              </a:solidFill>
            </a:ln>
            <a:effectLst>
              <a:outerShdw blurRad="1905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28" name="Picture 27">
              <a:extLst>
                <a:ext uri="{FF2B5EF4-FFF2-40B4-BE49-F238E27FC236}">
                  <a16:creationId xmlns:a16="http://schemas.microsoft.com/office/drawing/2014/main" id="{3DFB97A6-E260-A6DC-E529-9A28518FA56F}"/>
                </a:ext>
              </a:extLst>
            </p:cNvPr>
            <p:cNvPicPr>
              <a:picLocks noChangeAspect="1"/>
            </p:cNvPicPr>
            <p:nvPr/>
          </p:nvPicPr>
          <p:blipFill>
            <a:blip r:embed="rId5">
              <a:extLst>
                <a:ext uri="{28A0092B-C50C-407E-A947-70E740481C1C}">
                  <a14:useLocalDpi xmlns:a14="http://schemas.microsoft.com/office/drawing/2010/main" val="0"/>
                </a:ext>
              </a:extLst>
            </a:blip>
            <a:srcRect l="7665" r="5148" b="20992"/>
            <a:stretch>
              <a:fillRect/>
            </a:stretch>
          </p:blipFill>
          <p:spPr>
            <a:xfrm>
              <a:off x="4446686" y="4439180"/>
              <a:ext cx="4047389" cy="2557044"/>
            </a:xfrm>
            <a:prstGeom prst="roundRect">
              <a:avLst>
                <a:gd name="adj" fmla="val 10071"/>
              </a:avLst>
            </a:prstGeom>
          </p:spPr>
        </p:pic>
      </p:grpSp>
    </p:spTree>
    <p:extLst>
      <p:ext uri="{BB962C8B-B14F-4D97-AF65-F5344CB8AC3E}">
        <p14:creationId xmlns:p14="http://schemas.microsoft.com/office/powerpoint/2010/main" val="413293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071063-83E9-EE4A-BDEA-50DBBC5B54CE}"/>
              </a:ext>
            </a:extLst>
          </p:cNvPr>
          <p:cNvSpPr>
            <a:spLocks noGrp="1"/>
          </p:cNvSpPr>
          <p:nvPr>
            <p:ph type="sldNum" sz="quarter" idx="14"/>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EAF2738A-65A8-F891-4076-10423B470E4C}"/>
              </a:ext>
            </a:extLst>
          </p:cNvPr>
          <p:cNvSpPr>
            <a:spLocks noGrp="1"/>
          </p:cNvSpPr>
          <p:nvPr>
            <p:ph type="title"/>
          </p:nvPr>
        </p:nvSpPr>
        <p:spPr>
          <a:xfrm>
            <a:off x="612775" y="419100"/>
            <a:ext cx="6415346" cy="1096963"/>
          </a:xfrm>
        </p:spPr>
        <p:txBody>
          <a:bodyPr/>
          <a:lstStyle/>
          <a:p>
            <a:r>
              <a:rPr lang="en-US">
                <a:ea typeface="Open Sans ExtraBold"/>
                <a:cs typeface="Open Sans ExtraBold"/>
              </a:rPr>
              <a:t>Dynamic patient intake forms</a:t>
            </a:r>
            <a:br>
              <a:rPr lang="en-US"/>
            </a:br>
            <a:endParaRPr lang="en-US"/>
          </a:p>
        </p:txBody>
      </p:sp>
      <p:sp>
        <p:nvSpPr>
          <p:cNvPr id="4" name="Content Placeholder 3">
            <a:extLst>
              <a:ext uri="{FF2B5EF4-FFF2-40B4-BE49-F238E27FC236}">
                <a16:creationId xmlns:a16="http://schemas.microsoft.com/office/drawing/2014/main" id="{03E98394-2F0B-214D-0755-128D4F95F180}"/>
              </a:ext>
            </a:extLst>
          </p:cNvPr>
          <p:cNvSpPr>
            <a:spLocks noGrp="1"/>
          </p:cNvSpPr>
          <p:nvPr>
            <p:ph idx="1"/>
          </p:nvPr>
        </p:nvSpPr>
        <p:spPr>
          <a:xfrm>
            <a:off x="217055" y="1415473"/>
            <a:ext cx="4741691" cy="4640263"/>
          </a:xfrm>
        </p:spPr>
        <p:txBody>
          <a:bodyPr vert="horz" lIns="0" tIns="0" rIns="0" bIns="0" rtlCol="0" anchor="t">
            <a:normAutofit/>
          </a:bodyPr>
          <a:lstStyle/>
          <a:p>
            <a:pPr marL="0" indent="0">
              <a:buNone/>
            </a:pPr>
            <a:r>
              <a:rPr lang="en-US" b="1">
                <a:solidFill>
                  <a:schemeClr val="accent1"/>
                </a:solidFill>
                <a:ea typeface="+mn-lt"/>
                <a:cs typeface="+mn-lt"/>
              </a:rPr>
              <a:t>Modernize intake</a:t>
            </a:r>
            <a:r>
              <a:rPr lang="en-US">
                <a:ea typeface="+mn-lt"/>
                <a:cs typeface="+mn-lt"/>
              </a:rPr>
              <a:t> with dynamic forms tailored by appointment type and mapped to your existing workflows</a:t>
            </a:r>
          </a:p>
          <a:p>
            <a:pPr marL="0" indent="0">
              <a:buNone/>
            </a:pPr>
            <a:r>
              <a:rPr lang="en-US" b="1">
                <a:solidFill>
                  <a:schemeClr val="accent1"/>
                </a:solidFill>
                <a:ea typeface="+mn-lt"/>
                <a:cs typeface="+mn-lt"/>
              </a:rPr>
              <a:t>Capture documents effortlessly</a:t>
            </a:r>
            <a:r>
              <a:rPr lang="en-US">
                <a:ea typeface="+mn-lt"/>
                <a:cs typeface="+mn-lt"/>
              </a:rPr>
              <a:t> with auto-focus, auto-capture, and auto-crop—no manual adjustments or retakes</a:t>
            </a:r>
            <a:endParaRPr lang="en-US"/>
          </a:p>
          <a:p>
            <a:pPr marL="0" indent="0">
              <a:buNone/>
            </a:pPr>
            <a:r>
              <a:rPr lang="en-US" b="1">
                <a:solidFill>
                  <a:schemeClr val="accent1"/>
                </a:solidFill>
                <a:ea typeface="+mn-lt"/>
                <a:cs typeface="+mn-lt"/>
              </a:rPr>
              <a:t>Extract and structure data instantly</a:t>
            </a:r>
            <a:r>
              <a:rPr lang="en-US">
                <a:ea typeface="+mn-lt"/>
                <a:cs typeface="+mn-lt"/>
              </a:rPr>
              <a:t> with enhanced AI that improves accuracy and reduces manual entry</a:t>
            </a:r>
            <a:endParaRPr lang="en-US"/>
          </a:p>
          <a:p>
            <a:pPr marL="0" indent="0">
              <a:buNone/>
            </a:pPr>
            <a:r>
              <a:rPr lang="en-US" b="1">
                <a:solidFill>
                  <a:schemeClr val="accent1"/>
                </a:solidFill>
                <a:ea typeface="+mn-lt"/>
                <a:cs typeface="+mn-lt"/>
              </a:rPr>
              <a:t>Speed up intake </a:t>
            </a:r>
            <a:r>
              <a:rPr lang="en-US">
                <a:ea typeface="+mn-lt"/>
                <a:cs typeface="+mn-lt"/>
              </a:rPr>
              <a:t>by automatically sending verified data and clean, formatted PDFs directly into your systems</a:t>
            </a:r>
            <a:endParaRPr lang="en-US"/>
          </a:p>
          <a:p>
            <a:endParaRPr lang="en-US"/>
          </a:p>
          <a:p>
            <a:endParaRPr lang="en-US"/>
          </a:p>
        </p:txBody>
      </p:sp>
      <p:pic>
        <p:nvPicPr>
          <p:cNvPr id="12" name="Picture 11" descr="A screenshot of a computer&#10;&#10;Description automatically generated">
            <a:extLst>
              <a:ext uri="{FF2B5EF4-FFF2-40B4-BE49-F238E27FC236}">
                <a16:creationId xmlns:a16="http://schemas.microsoft.com/office/drawing/2014/main" id="{A4EC7580-0592-4121-1357-BF5F211B598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12447" y="1223412"/>
            <a:ext cx="5584265" cy="3490166"/>
          </a:xfrm>
          <a:prstGeom prst="roundRect">
            <a:avLst>
              <a:gd name="adj" fmla="val 5187"/>
            </a:avLst>
          </a:prstGeom>
          <a:ln w="76200">
            <a:solidFill>
              <a:schemeClr val="bg2"/>
            </a:solidFill>
          </a:ln>
          <a:effectLst>
            <a:outerShdw blurRad="190500" algn="tl" rotWithShape="0">
              <a:prstClr val="black">
                <a:alpha val="15000"/>
              </a:prstClr>
            </a:outerShdw>
          </a:effectLst>
        </p:spPr>
      </p:pic>
      <p:pic>
        <p:nvPicPr>
          <p:cNvPr id="13" name="Picture 12" descr="A screenshot of a phone&#10;&#10;Description automatically generated">
            <a:extLst>
              <a:ext uri="{FF2B5EF4-FFF2-40B4-BE49-F238E27FC236}">
                <a16:creationId xmlns:a16="http://schemas.microsoft.com/office/drawing/2014/main" id="{9757DA6F-D270-5511-D74E-0DAAE45F3B9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97144" y="1774906"/>
            <a:ext cx="2010569" cy="4290849"/>
          </a:xfrm>
          <a:prstGeom prst="roundRect">
            <a:avLst>
              <a:gd name="adj" fmla="val 7193"/>
            </a:avLst>
          </a:prstGeom>
          <a:ln w="76200">
            <a:solidFill>
              <a:schemeClr val="bg2"/>
            </a:solidFill>
          </a:ln>
          <a:effectLst>
            <a:outerShdw blurRad="190500" algn="tl" rotWithShape="0">
              <a:prstClr val="black">
                <a:alpha val="15000"/>
              </a:prstClr>
            </a:outerShdw>
          </a:effectLst>
        </p:spPr>
      </p:pic>
    </p:spTree>
    <p:extLst>
      <p:ext uri="{BB962C8B-B14F-4D97-AF65-F5344CB8AC3E}">
        <p14:creationId xmlns:p14="http://schemas.microsoft.com/office/powerpoint/2010/main" val="2912302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85FC68-C48A-9452-C55A-70534B4D4A62}"/>
              </a:ext>
            </a:extLst>
          </p:cNvPr>
          <p:cNvSpPr>
            <a:spLocks noGrp="1"/>
          </p:cNvSpPr>
          <p:nvPr>
            <p:ph type="sldNum" sz="quarter" idx="14"/>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2D9B5C32-4722-9016-A69A-64057678D3B1}"/>
              </a:ext>
            </a:extLst>
          </p:cNvPr>
          <p:cNvSpPr>
            <a:spLocks noGrp="1"/>
          </p:cNvSpPr>
          <p:nvPr>
            <p:ph type="title"/>
          </p:nvPr>
        </p:nvSpPr>
        <p:spPr>
          <a:xfrm>
            <a:off x="612114" y="419100"/>
            <a:ext cx="5483886" cy="1097280"/>
          </a:xfrm>
        </p:spPr>
        <p:txBody>
          <a:bodyPr/>
          <a:lstStyle/>
          <a:p>
            <a:r>
              <a:rPr lang="en-US">
                <a:ea typeface="Open Sans ExtraBold"/>
                <a:cs typeface="Open Sans ExtraBold"/>
              </a:rPr>
              <a:t>Streamlined waiting </a:t>
            </a:r>
            <a:br>
              <a:rPr lang="en-US">
                <a:ea typeface="Open Sans ExtraBold"/>
                <a:cs typeface="Open Sans ExtraBold"/>
              </a:rPr>
            </a:br>
            <a:r>
              <a:rPr lang="en-US">
                <a:ea typeface="Open Sans ExtraBold"/>
                <a:cs typeface="Open Sans ExtraBold"/>
              </a:rPr>
              <a:t>room experience</a:t>
            </a:r>
            <a:br>
              <a:rPr lang="en-US"/>
            </a:br>
            <a:endParaRPr lang="en-US"/>
          </a:p>
        </p:txBody>
      </p:sp>
      <p:sp>
        <p:nvSpPr>
          <p:cNvPr id="4" name="Content Placeholder 3">
            <a:extLst>
              <a:ext uri="{FF2B5EF4-FFF2-40B4-BE49-F238E27FC236}">
                <a16:creationId xmlns:a16="http://schemas.microsoft.com/office/drawing/2014/main" id="{542DB1EB-873D-1171-BC72-F2E260BDDF7B}"/>
              </a:ext>
            </a:extLst>
          </p:cNvPr>
          <p:cNvSpPr>
            <a:spLocks noGrp="1"/>
          </p:cNvSpPr>
          <p:nvPr>
            <p:ph idx="1"/>
          </p:nvPr>
        </p:nvSpPr>
        <p:spPr>
          <a:xfrm>
            <a:off x="609601" y="1600200"/>
            <a:ext cx="3994298" cy="4640263"/>
          </a:xfrm>
        </p:spPr>
        <p:txBody>
          <a:bodyPr/>
          <a:lstStyle/>
          <a:p>
            <a:r>
              <a:rPr lang="en-US" b="1">
                <a:solidFill>
                  <a:schemeClr val="accent1"/>
                </a:solidFill>
              </a:rPr>
              <a:t>Display real-time place in line </a:t>
            </a:r>
            <a:r>
              <a:rPr lang="en-US"/>
              <a:t>to set clear expectations for walk-in patients</a:t>
            </a:r>
          </a:p>
          <a:p>
            <a:r>
              <a:rPr lang="en-US" b="1">
                <a:solidFill>
                  <a:schemeClr val="accent1"/>
                </a:solidFill>
              </a:rPr>
              <a:t>Show registration process </a:t>
            </a:r>
            <a:r>
              <a:rPr lang="en-US"/>
              <a:t>so patients know if they’re fully checked in</a:t>
            </a:r>
          </a:p>
          <a:p>
            <a:r>
              <a:rPr lang="en-US" b="1">
                <a:solidFill>
                  <a:schemeClr val="accent1"/>
                </a:solidFill>
              </a:rPr>
              <a:t>Support self-check in with an optional QR code </a:t>
            </a:r>
            <a:r>
              <a:rPr lang="en-US"/>
              <a:t>to join the line instantly</a:t>
            </a:r>
          </a:p>
          <a:p>
            <a:r>
              <a:rPr lang="en-US" b="1">
                <a:solidFill>
                  <a:schemeClr val="accent1"/>
                </a:solidFill>
              </a:rPr>
              <a:t>Keep patients informed and engaged </a:t>
            </a:r>
            <a:r>
              <a:rPr lang="en-US"/>
              <a:t>with a clear, easy-to-read screen display</a:t>
            </a:r>
          </a:p>
          <a:p>
            <a:endParaRPr lang="en-US"/>
          </a:p>
        </p:txBody>
      </p:sp>
      <p:pic>
        <p:nvPicPr>
          <p:cNvPr id="12" name="Picture 11" descr="A screenshot of a computer&#10;&#10;AI-generated content may be incorrect.">
            <a:extLst>
              <a:ext uri="{FF2B5EF4-FFF2-40B4-BE49-F238E27FC236}">
                <a16:creationId xmlns:a16="http://schemas.microsoft.com/office/drawing/2014/main" id="{27F08DE5-4F9E-DE0B-301C-7C2FFC68E73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44182" y="1724792"/>
            <a:ext cx="7012456" cy="3408416"/>
          </a:xfrm>
          <a:prstGeom prst="roundRect">
            <a:avLst>
              <a:gd name="adj" fmla="val 4866"/>
            </a:avLst>
          </a:prstGeom>
          <a:ln w="76200">
            <a:solidFill>
              <a:schemeClr val="bg2">
                <a:lumMod val="85000"/>
              </a:schemeClr>
            </a:solidFill>
          </a:ln>
          <a:effectLst>
            <a:outerShdw blurRad="190500" algn="tl" rotWithShape="0">
              <a:prstClr val="black">
                <a:alpha val="15000"/>
              </a:prstClr>
            </a:outerShdw>
          </a:effectLst>
        </p:spPr>
      </p:pic>
      <p:sp>
        <p:nvSpPr>
          <p:cNvPr id="13" name="Rectangle 12">
            <a:extLst>
              <a:ext uri="{FF2B5EF4-FFF2-40B4-BE49-F238E27FC236}">
                <a16:creationId xmlns:a16="http://schemas.microsoft.com/office/drawing/2014/main" id="{5C8C5AE8-CAFB-1085-0B92-4533E2A79703}"/>
              </a:ext>
            </a:extLst>
          </p:cNvPr>
          <p:cNvSpPr/>
          <p:nvPr/>
        </p:nvSpPr>
        <p:spPr>
          <a:xfrm>
            <a:off x="8350410" y="2420497"/>
            <a:ext cx="3419410" cy="243538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14" name="Picture 13" descr="A screenshot of a computer&#10;&#10;AI-generated content may be incorrect.">
            <a:extLst>
              <a:ext uri="{FF2B5EF4-FFF2-40B4-BE49-F238E27FC236}">
                <a16:creationId xmlns:a16="http://schemas.microsoft.com/office/drawing/2014/main" id="{79DE86D0-8E14-9B13-A3F7-955E26E819F9}"/>
              </a:ext>
            </a:extLst>
          </p:cNvPr>
          <p:cNvPicPr>
            <a:picLocks noChangeAspect="1"/>
          </p:cNvPicPr>
          <p:nvPr/>
        </p:nvPicPr>
        <p:blipFill>
          <a:blip r:embed="rId4" cstate="print">
            <a:extLst>
              <a:ext uri="{28A0092B-C50C-407E-A947-70E740481C1C}">
                <a14:useLocalDpi xmlns:a14="http://schemas.microsoft.com/office/drawing/2010/main"/>
              </a:ext>
            </a:extLst>
          </a:blip>
          <a:srcRect l="49448" t="38181" r="5126" b="-297"/>
          <a:stretch>
            <a:fillRect/>
          </a:stretch>
        </p:blipFill>
        <p:spPr>
          <a:xfrm>
            <a:off x="9037073" y="2696590"/>
            <a:ext cx="2046084" cy="1892250"/>
          </a:xfrm>
          <a:prstGeom prst="roundRect">
            <a:avLst>
              <a:gd name="adj" fmla="val 8039"/>
            </a:avLst>
          </a:prstGeom>
          <a:ln w="12700">
            <a:noFill/>
          </a:ln>
          <a:effectLst/>
        </p:spPr>
      </p:pic>
    </p:spTree>
    <p:extLst>
      <p:ext uri="{BB962C8B-B14F-4D97-AF65-F5344CB8AC3E}">
        <p14:creationId xmlns:p14="http://schemas.microsoft.com/office/powerpoint/2010/main" val="907949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9389D-3427-169C-C74E-0516F65E454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71BD2A-9CEF-25B3-3DB2-FB274487218C}"/>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40DEC8AF-4732-755F-0D5A-BBD2CA153885}"/>
              </a:ext>
            </a:extLst>
          </p:cNvPr>
          <p:cNvSpPr>
            <a:spLocks noGrp="1"/>
          </p:cNvSpPr>
          <p:nvPr>
            <p:ph type="title"/>
          </p:nvPr>
        </p:nvSpPr>
        <p:spPr>
          <a:xfrm>
            <a:off x="4368247" y="1967948"/>
            <a:ext cx="7094409" cy="4239660"/>
          </a:xfrm>
        </p:spPr>
        <p:txBody>
          <a:bodyPr/>
          <a:lstStyle/>
          <a:p>
            <a:r>
              <a:rPr lang="en-US" err="1"/>
              <a:t>OmniBrain</a:t>
            </a:r>
            <a:r>
              <a:rPr lang="en-US"/>
              <a:t> </a:t>
            </a:r>
            <a:br>
              <a:rPr lang="en-US"/>
            </a:br>
            <a:r>
              <a:rPr lang="en-US"/>
              <a:t>Forms Blast</a:t>
            </a:r>
            <a:br>
              <a:rPr lang="en-US"/>
            </a:br>
            <a:r>
              <a:rPr lang="en-US" sz="2800" b="0"/>
              <a:t>Modernize your patient experience &amp; improve outcomes with digital forms &amp; intelligent, automated campaigns</a:t>
            </a:r>
            <a:endParaRPr lang="en-US" b="0"/>
          </a:p>
        </p:txBody>
      </p:sp>
    </p:spTree>
    <p:extLst>
      <p:ext uri="{BB962C8B-B14F-4D97-AF65-F5344CB8AC3E}">
        <p14:creationId xmlns:p14="http://schemas.microsoft.com/office/powerpoint/2010/main" val="2362691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59674-11A6-68F6-54CE-CF4EAE3F5204}"/>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2" name="Title 1">
            <a:extLst>
              <a:ext uri="{FF2B5EF4-FFF2-40B4-BE49-F238E27FC236}">
                <a16:creationId xmlns:a16="http://schemas.microsoft.com/office/drawing/2014/main" id="{A7434438-7DE7-D60A-ED90-B2D508F797C0}"/>
              </a:ext>
            </a:extLst>
          </p:cNvPr>
          <p:cNvSpPr>
            <a:spLocks noGrp="1"/>
          </p:cNvSpPr>
          <p:nvPr>
            <p:ph type="title"/>
          </p:nvPr>
        </p:nvSpPr>
        <p:spPr/>
        <p:txBody>
          <a:bodyPr/>
          <a:lstStyle/>
          <a:p>
            <a:r>
              <a:rPr lang="en-US"/>
              <a:t>Collect data easily with Forms Blast</a:t>
            </a:r>
            <a:br>
              <a:rPr lang="en-US"/>
            </a:br>
            <a:endParaRPr lang="en-US"/>
          </a:p>
        </p:txBody>
      </p:sp>
      <p:sp>
        <p:nvSpPr>
          <p:cNvPr id="3" name="Subtitle 2">
            <a:extLst>
              <a:ext uri="{FF2B5EF4-FFF2-40B4-BE49-F238E27FC236}">
                <a16:creationId xmlns:a16="http://schemas.microsoft.com/office/drawing/2014/main" id="{B0D97974-DBAB-0722-030C-537627BC7587}"/>
              </a:ext>
            </a:extLst>
          </p:cNvPr>
          <p:cNvSpPr>
            <a:spLocks noGrp="1"/>
          </p:cNvSpPr>
          <p:nvPr>
            <p:ph type="subTitle" idx="13"/>
          </p:nvPr>
        </p:nvSpPr>
        <p:spPr/>
        <p:txBody>
          <a:bodyPr/>
          <a:lstStyle/>
          <a:p>
            <a:r>
              <a:rPr lang="en-US"/>
              <a:t>Forms Blast is an intelligent, automated forms campaign engine </a:t>
            </a:r>
            <a:br>
              <a:rPr lang="en-US"/>
            </a:br>
            <a:r>
              <a:rPr lang="en-US"/>
              <a:t>that enables your organization to:</a:t>
            </a:r>
          </a:p>
          <a:p>
            <a:endParaRPr lang="en-US"/>
          </a:p>
        </p:txBody>
      </p:sp>
      <p:sp>
        <p:nvSpPr>
          <p:cNvPr id="6" name="Text Placeholder 1">
            <a:extLst>
              <a:ext uri="{FF2B5EF4-FFF2-40B4-BE49-F238E27FC236}">
                <a16:creationId xmlns:a16="http://schemas.microsoft.com/office/drawing/2014/main" id="{5A925050-6A12-4831-6D87-9D2E2C199A6C}"/>
              </a:ext>
            </a:extLst>
          </p:cNvPr>
          <p:cNvSpPr txBox="1">
            <a:spLocks/>
          </p:cNvSpPr>
          <p:nvPr/>
        </p:nvSpPr>
        <p:spPr>
          <a:xfrm>
            <a:off x="609600" y="2005968"/>
            <a:ext cx="5121275" cy="1828800"/>
          </a:xfrm>
          <a:prstGeom prst="roundRect">
            <a:avLst>
              <a:gd name="adj" fmla="val 8841"/>
            </a:avLst>
          </a:prstGeom>
          <a:solidFill>
            <a:srgbClr val="F3F4F4"/>
          </a:solidFill>
        </p:spPr>
        <p:txBody>
          <a:bodyPr lIns="1188720" anchor="ctr">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2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sym typeface="Open Sans"/>
              </a:rPr>
              <a:t>Simplify</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sym typeface="Open Sans"/>
              </a:rPr>
              <a:t>data collections</a:t>
            </a:r>
          </a:p>
        </p:txBody>
      </p:sp>
      <p:sp>
        <p:nvSpPr>
          <p:cNvPr id="7" name="Text Placeholder 2">
            <a:extLst>
              <a:ext uri="{FF2B5EF4-FFF2-40B4-BE49-F238E27FC236}">
                <a16:creationId xmlns:a16="http://schemas.microsoft.com/office/drawing/2014/main" id="{C363DBBD-9548-A69C-4150-B8EFB30A332F}"/>
              </a:ext>
            </a:extLst>
          </p:cNvPr>
          <p:cNvSpPr txBox="1">
            <a:spLocks/>
          </p:cNvSpPr>
          <p:nvPr/>
        </p:nvSpPr>
        <p:spPr>
          <a:xfrm>
            <a:off x="5994400" y="2005968"/>
            <a:ext cx="5121275" cy="1828800"/>
          </a:xfrm>
          <a:prstGeom prst="roundRect">
            <a:avLst>
              <a:gd name="adj" fmla="val 8841"/>
            </a:avLst>
          </a:prstGeom>
          <a:solidFill>
            <a:srgbClr val="F3F4F4"/>
          </a:solidFill>
        </p:spPr>
        <p:txBody>
          <a:bodyPr lIns="1188720" anchor="ctr">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2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sym typeface="Open Sans"/>
              </a:rPr>
              <a:t>Improve</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0" i="0" u="none" strike="noStrike" kern="1200" cap="none" spc="-7" normalizeH="0" baseline="0" noProof="0">
                <a:ln>
                  <a:noFill/>
                </a:ln>
                <a:solidFill>
                  <a:srgbClr val="49494C"/>
                </a:solidFill>
                <a:effectLst/>
                <a:uLnTx/>
                <a:uFillTx/>
                <a:latin typeface="Avenir Next LT Pro"/>
                <a:ea typeface="Open Sans Light" panose="020B0606030504020204" pitchFamily="34" charset="0"/>
                <a:cs typeface="Verdana"/>
              </a:rPr>
              <a:t>engagement &amp;</a:t>
            </a:r>
            <a:r>
              <a:rPr kumimoji="0" lang="en-US" sz="1800" b="0" i="0" u="none" strike="noStrike" kern="1200" cap="none" spc="-33" normalizeH="0" baseline="0" noProof="0">
                <a:ln>
                  <a:noFill/>
                </a:ln>
                <a:solidFill>
                  <a:srgbClr val="49494C"/>
                </a:solidFill>
                <a:effectLst/>
                <a:uLnTx/>
                <a:uFillTx/>
                <a:latin typeface="Avenir Next LT Pro"/>
                <a:ea typeface="Open Sans Light" panose="020B0606030504020204" pitchFamily="34" charset="0"/>
                <a:cs typeface="Verdana"/>
              </a:rPr>
              <a:t> </a:t>
            </a:r>
            <a:r>
              <a:rPr kumimoji="0" lang="en-US" sz="1800" b="0" i="0" u="none" strike="noStrike" kern="1200" cap="none" spc="-7" normalizeH="0" baseline="0" noProof="0">
                <a:ln>
                  <a:noFill/>
                </a:ln>
                <a:solidFill>
                  <a:srgbClr val="49494C"/>
                </a:solidFill>
                <a:effectLst/>
                <a:uLnTx/>
                <a:uFillTx/>
                <a:latin typeface="Avenir Next LT Pro"/>
                <a:ea typeface="Open Sans Light" panose="020B0606030504020204" pitchFamily="34" charset="0"/>
                <a:cs typeface="Verdana"/>
              </a:rPr>
              <a:t>response rates</a:t>
            </a: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sym typeface="Open Sans"/>
            </a:endParaRP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8" name="Text Placeholder 3">
            <a:extLst>
              <a:ext uri="{FF2B5EF4-FFF2-40B4-BE49-F238E27FC236}">
                <a16:creationId xmlns:a16="http://schemas.microsoft.com/office/drawing/2014/main" id="{9EA20002-ABB8-F0D1-3E2B-AB18DD287F87}"/>
              </a:ext>
            </a:extLst>
          </p:cNvPr>
          <p:cNvSpPr txBox="1">
            <a:spLocks/>
          </p:cNvSpPr>
          <p:nvPr/>
        </p:nvSpPr>
        <p:spPr>
          <a:xfrm>
            <a:off x="609600" y="4082419"/>
            <a:ext cx="5121275" cy="1828800"/>
          </a:xfrm>
          <a:prstGeom prst="roundRect">
            <a:avLst>
              <a:gd name="adj" fmla="val 8841"/>
            </a:avLst>
          </a:prstGeom>
          <a:solidFill>
            <a:srgbClr val="F3F4F4"/>
          </a:solidFill>
        </p:spPr>
        <p:txBody>
          <a:bodyPr lIns="1188720" anchor="ctr">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2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sym typeface="Open Sans"/>
              </a:rPr>
              <a:t>Analyze</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a:rPr>
              <a:t>results</a:t>
            </a:r>
            <a:r>
              <a:rPr kumimoji="0" lang="en-US" sz="1800" b="0" i="0" u="none" strike="noStrike" kern="1200" cap="none" spc="-53" normalizeH="0" baseline="0" noProof="0">
                <a:ln>
                  <a:noFill/>
                </a:ln>
                <a:solidFill>
                  <a:srgbClr val="49494C"/>
                </a:solidFill>
                <a:effectLst/>
                <a:uLnTx/>
                <a:uFillTx/>
                <a:latin typeface="Avenir Next LT Pro"/>
                <a:ea typeface="Open Sans Light" panose="020B0606030504020204" pitchFamily="34" charset="0"/>
                <a:cs typeface="Verdana"/>
              </a:rPr>
              <a:t> </a:t>
            </a:r>
            <a:r>
              <a:rPr kumimoji="0" lang="en-US" sz="1800" b="0" i="0" u="none" strike="noStrike" kern="1200" cap="none" spc="-7" normalizeH="0" baseline="0" noProof="0">
                <a:ln>
                  <a:noFill/>
                </a:ln>
                <a:solidFill>
                  <a:srgbClr val="49494C"/>
                </a:solidFill>
                <a:effectLst/>
                <a:uLnTx/>
                <a:uFillTx/>
                <a:latin typeface="Avenir Next LT Pro"/>
                <a:ea typeface="Open Sans Light" panose="020B0606030504020204" pitchFamily="34" charset="0"/>
                <a:cs typeface="Verdana"/>
              </a:rPr>
              <a:t>through detailed reporting</a:t>
            </a: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9" name="Text Placeholder 4">
            <a:extLst>
              <a:ext uri="{FF2B5EF4-FFF2-40B4-BE49-F238E27FC236}">
                <a16:creationId xmlns:a16="http://schemas.microsoft.com/office/drawing/2014/main" id="{419A04E0-6DE3-D24D-7650-D119AA2C12B7}"/>
              </a:ext>
            </a:extLst>
          </p:cNvPr>
          <p:cNvSpPr txBox="1">
            <a:spLocks/>
          </p:cNvSpPr>
          <p:nvPr/>
        </p:nvSpPr>
        <p:spPr>
          <a:xfrm>
            <a:off x="5994400" y="4076069"/>
            <a:ext cx="5121275" cy="1828800"/>
          </a:xfrm>
          <a:prstGeom prst="roundRect">
            <a:avLst>
              <a:gd name="adj" fmla="val 8841"/>
            </a:avLst>
          </a:prstGeom>
          <a:solidFill>
            <a:srgbClr val="F3F4F4"/>
          </a:solidFill>
        </p:spPr>
        <p:txBody>
          <a:bodyPr lIns="1188720" anchor="ctr">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2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sym typeface="Open Sans"/>
              </a:rPr>
              <a:t>Tailor</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a:rPr>
              <a:t>journeys</a:t>
            </a:r>
            <a:r>
              <a:rPr kumimoji="0" lang="en-US" sz="1800" b="0" i="0" u="none" strike="noStrike" kern="1200" cap="none" spc="-73" normalizeH="0" baseline="0" noProof="0">
                <a:ln>
                  <a:noFill/>
                </a:ln>
                <a:solidFill>
                  <a:srgbClr val="49494C"/>
                </a:solidFill>
                <a:effectLst/>
                <a:uLnTx/>
                <a:uFillTx/>
                <a:latin typeface="Avenir Next LT Pro"/>
                <a:ea typeface="Open Sans Light" panose="020B0606030504020204" pitchFamily="34" charset="0"/>
                <a:cs typeface="Verdana"/>
              </a:rPr>
              <a:t> </a:t>
            </a:r>
            <a:r>
              <a:rPr kumimoji="0" lang="en-US" sz="1800" b="0" i="0" u="none" strike="noStrike" kern="1200" cap="none" spc="-17" normalizeH="0" baseline="0" noProof="0">
                <a:ln>
                  <a:noFill/>
                </a:ln>
                <a:solidFill>
                  <a:srgbClr val="49494C"/>
                </a:solidFill>
                <a:effectLst/>
                <a:uLnTx/>
                <a:uFillTx/>
                <a:latin typeface="Avenir Next LT Pro"/>
                <a:ea typeface="Open Sans Light" panose="020B0606030504020204" pitchFamily="34" charset="0"/>
                <a:cs typeface="Verdana"/>
              </a:rPr>
              <a:t>to </a:t>
            </a:r>
            <a:r>
              <a:rPr kumimoji="0" lang="en-US" sz="1800" b="0" i="0" u="none" strike="noStrike" kern="1200" cap="none" spc="-7" normalizeH="0" baseline="0" noProof="0">
                <a:ln>
                  <a:noFill/>
                </a:ln>
                <a:solidFill>
                  <a:srgbClr val="49494C"/>
                </a:solidFill>
                <a:effectLst/>
                <a:uLnTx/>
                <a:uFillTx/>
                <a:latin typeface="Avenir Next LT Pro"/>
                <a:ea typeface="Open Sans Light" panose="020B0606030504020204" pitchFamily="34" charset="0"/>
                <a:cs typeface="Verdana"/>
              </a:rPr>
              <a:t>optimize outcomes</a:t>
            </a: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sym typeface="Open Sans"/>
            </a:endParaRP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10" name="Oval 9">
            <a:extLst>
              <a:ext uri="{FF2B5EF4-FFF2-40B4-BE49-F238E27FC236}">
                <a16:creationId xmlns:a16="http://schemas.microsoft.com/office/drawing/2014/main" id="{A43781E5-4108-171B-1B6C-E3E0E00C049B}"/>
              </a:ext>
            </a:extLst>
          </p:cNvPr>
          <p:cNvSpPr/>
          <p:nvPr/>
        </p:nvSpPr>
        <p:spPr>
          <a:xfrm>
            <a:off x="5184720" y="3280676"/>
            <a:ext cx="1355835" cy="13558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1" name="Oval 10">
            <a:extLst>
              <a:ext uri="{FF2B5EF4-FFF2-40B4-BE49-F238E27FC236}">
                <a16:creationId xmlns:a16="http://schemas.microsoft.com/office/drawing/2014/main" id="{1797CFA2-6F3C-03DC-D1EF-F942F22310FB}"/>
              </a:ext>
            </a:extLst>
          </p:cNvPr>
          <p:cNvSpPr/>
          <p:nvPr/>
        </p:nvSpPr>
        <p:spPr>
          <a:xfrm>
            <a:off x="873125" y="2502807"/>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2" name="Oval 11">
            <a:extLst>
              <a:ext uri="{FF2B5EF4-FFF2-40B4-BE49-F238E27FC236}">
                <a16:creationId xmlns:a16="http://schemas.microsoft.com/office/drawing/2014/main" id="{0600F3EC-8CF4-7BD1-B0BB-2142D91A868C}"/>
              </a:ext>
            </a:extLst>
          </p:cNvPr>
          <p:cNvSpPr/>
          <p:nvPr/>
        </p:nvSpPr>
        <p:spPr>
          <a:xfrm>
            <a:off x="873125" y="4631152"/>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3" name="Oval 12">
            <a:extLst>
              <a:ext uri="{FF2B5EF4-FFF2-40B4-BE49-F238E27FC236}">
                <a16:creationId xmlns:a16="http://schemas.microsoft.com/office/drawing/2014/main" id="{4D104C86-DD77-79BB-2AFD-DAA310DDCECF}"/>
              </a:ext>
            </a:extLst>
          </p:cNvPr>
          <p:cNvSpPr/>
          <p:nvPr/>
        </p:nvSpPr>
        <p:spPr>
          <a:xfrm>
            <a:off x="6280698" y="2502807"/>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4" name="Oval 13">
            <a:extLst>
              <a:ext uri="{FF2B5EF4-FFF2-40B4-BE49-F238E27FC236}">
                <a16:creationId xmlns:a16="http://schemas.microsoft.com/office/drawing/2014/main" id="{FE1D932D-7505-9ADB-810B-31C80144F826}"/>
              </a:ext>
            </a:extLst>
          </p:cNvPr>
          <p:cNvSpPr/>
          <p:nvPr/>
        </p:nvSpPr>
        <p:spPr>
          <a:xfrm>
            <a:off x="6280698" y="4631152"/>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pic>
        <p:nvPicPr>
          <p:cNvPr id="36" name="Graphic 35">
            <a:extLst>
              <a:ext uri="{FF2B5EF4-FFF2-40B4-BE49-F238E27FC236}">
                <a16:creationId xmlns:a16="http://schemas.microsoft.com/office/drawing/2014/main" id="{CC08F8CB-F30E-BDAB-BC17-50CB1965FF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286309">
            <a:off x="5400750" y="3535892"/>
            <a:ext cx="828525" cy="915812"/>
          </a:xfrm>
          <a:prstGeom prst="rect">
            <a:avLst/>
          </a:prstGeom>
        </p:spPr>
      </p:pic>
      <p:pic>
        <p:nvPicPr>
          <p:cNvPr id="38" name="Graphic 37">
            <a:extLst>
              <a:ext uri="{FF2B5EF4-FFF2-40B4-BE49-F238E27FC236}">
                <a16:creationId xmlns:a16="http://schemas.microsoft.com/office/drawing/2014/main" id="{237577D2-0230-A1AD-E733-C142C88446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3315" y="4741401"/>
            <a:ext cx="498135" cy="498135"/>
          </a:xfrm>
          <a:prstGeom prst="rect">
            <a:avLst/>
          </a:prstGeom>
        </p:spPr>
      </p:pic>
      <p:grpSp>
        <p:nvGrpSpPr>
          <p:cNvPr id="40" name="Group 39">
            <a:extLst>
              <a:ext uri="{FF2B5EF4-FFF2-40B4-BE49-F238E27FC236}">
                <a16:creationId xmlns:a16="http://schemas.microsoft.com/office/drawing/2014/main" id="{71C1A055-A93C-B8FB-3A60-B0A3C443C8FA}"/>
              </a:ext>
            </a:extLst>
          </p:cNvPr>
          <p:cNvGrpSpPr/>
          <p:nvPr/>
        </p:nvGrpSpPr>
        <p:grpSpPr>
          <a:xfrm>
            <a:off x="6387798" y="4743961"/>
            <a:ext cx="513159" cy="422614"/>
            <a:chOff x="6931688" y="2089467"/>
            <a:chExt cx="665775" cy="548301"/>
          </a:xfrm>
          <a:solidFill>
            <a:schemeClr val="bg1"/>
          </a:solidFill>
        </p:grpSpPr>
        <p:grpSp>
          <p:nvGrpSpPr>
            <p:cNvPr id="41" name="Group 40">
              <a:extLst>
                <a:ext uri="{FF2B5EF4-FFF2-40B4-BE49-F238E27FC236}">
                  <a16:creationId xmlns:a16="http://schemas.microsoft.com/office/drawing/2014/main" id="{9B6E691B-4D7F-B9BA-0EBE-E9F5AFB4E071}"/>
                </a:ext>
              </a:extLst>
            </p:cNvPr>
            <p:cNvGrpSpPr/>
            <p:nvPr/>
          </p:nvGrpSpPr>
          <p:grpSpPr>
            <a:xfrm>
              <a:off x="6931688" y="2089467"/>
              <a:ext cx="665775" cy="548301"/>
              <a:chOff x="6569581" y="3231325"/>
              <a:chExt cx="845308" cy="696155"/>
            </a:xfrm>
            <a:grpFill/>
          </p:grpSpPr>
          <p:sp>
            <p:nvSpPr>
              <p:cNvPr id="44" name="object 36">
                <a:extLst>
                  <a:ext uri="{FF2B5EF4-FFF2-40B4-BE49-F238E27FC236}">
                    <a16:creationId xmlns:a16="http://schemas.microsoft.com/office/drawing/2014/main" id="{56C771F9-CAF2-8051-723C-31EB7FE4FCBD}"/>
                  </a:ext>
                </a:extLst>
              </p:cNvPr>
              <p:cNvSpPr/>
              <p:nvPr/>
            </p:nvSpPr>
            <p:spPr>
              <a:xfrm>
                <a:off x="6569581" y="3486508"/>
                <a:ext cx="185755" cy="185755"/>
              </a:xfrm>
              <a:custGeom>
                <a:avLst/>
                <a:gdLst/>
                <a:ahLst/>
                <a:cxnLst/>
                <a:rect l="l" t="t" r="r" b="b"/>
                <a:pathLst>
                  <a:path w="344804" h="344804">
                    <a:moveTo>
                      <a:pt x="172257" y="344467"/>
                    </a:moveTo>
                    <a:lnTo>
                      <a:pt x="126516" y="338303"/>
                    </a:lnTo>
                    <a:lnTo>
                      <a:pt x="85382" y="320915"/>
                    </a:lnTo>
                    <a:lnTo>
                      <a:pt x="50509" y="293957"/>
                    </a:lnTo>
                    <a:lnTo>
                      <a:pt x="23551" y="259084"/>
                    </a:lnTo>
                    <a:lnTo>
                      <a:pt x="6163" y="217950"/>
                    </a:lnTo>
                    <a:lnTo>
                      <a:pt x="0" y="172209"/>
                    </a:lnTo>
                    <a:lnTo>
                      <a:pt x="6163" y="126472"/>
                    </a:lnTo>
                    <a:lnTo>
                      <a:pt x="23551" y="85346"/>
                    </a:lnTo>
                    <a:lnTo>
                      <a:pt x="50509" y="50485"/>
                    </a:lnTo>
                    <a:lnTo>
                      <a:pt x="85382" y="23538"/>
                    </a:lnTo>
                    <a:lnTo>
                      <a:pt x="126516" y="6160"/>
                    </a:lnTo>
                    <a:lnTo>
                      <a:pt x="172257" y="0"/>
                    </a:lnTo>
                    <a:lnTo>
                      <a:pt x="217998" y="6160"/>
                    </a:lnTo>
                    <a:lnTo>
                      <a:pt x="259132" y="23538"/>
                    </a:lnTo>
                    <a:lnTo>
                      <a:pt x="276192" y="36720"/>
                    </a:lnTo>
                    <a:lnTo>
                      <a:pt x="172257" y="36720"/>
                    </a:lnTo>
                    <a:lnTo>
                      <a:pt x="129487" y="43641"/>
                    </a:lnTo>
                    <a:lnTo>
                      <a:pt x="92300" y="62903"/>
                    </a:lnTo>
                    <a:lnTo>
                      <a:pt x="62951" y="92253"/>
                    </a:lnTo>
                    <a:lnTo>
                      <a:pt x="43689" y="129439"/>
                    </a:lnTo>
                    <a:lnTo>
                      <a:pt x="36768" y="172209"/>
                    </a:lnTo>
                    <a:lnTo>
                      <a:pt x="43689" y="214979"/>
                    </a:lnTo>
                    <a:lnTo>
                      <a:pt x="62951" y="252166"/>
                    </a:lnTo>
                    <a:lnTo>
                      <a:pt x="92300" y="281515"/>
                    </a:lnTo>
                    <a:lnTo>
                      <a:pt x="129487" y="300777"/>
                    </a:lnTo>
                    <a:lnTo>
                      <a:pt x="172257" y="307698"/>
                    </a:lnTo>
                    <a:lnTo>
                      <a:pt x="276230" y="307698"/>
                    </a:lnTo>
                    <a:lnTo>
                      <a:pt x="259132" y="320915"/>
                    </a:lnTo>
                    <a:lnTo>
                      <a:pt x="217998" y="338303"/>
                    </a:lnTo>
                    <a:lnTo>
                      <a:pt x="172257" y="344467"/>
                    </a:lnTo>
                    <a:close/>
                  </a:path>
                  <a:path w="344804" h="344804">
                    <a:moveTo>
                      <a:pt x="276230" y="307698"/>
                    </a:moveTo>
                    <a:lnTo>
                      <a:pt x="172257" y="307698"/>
                    </a:lnTo>
                    <a:lnTo>
                      <a:pt x="215027" y="300777"/>
                    </a:lnTo>
                    <a:lnTo>
                      <a:pt x="252214" y="281515"/>
                    </a:lnTo>
                    <a:lnTo>
                      <a:pt x="281563" y="252166"/>
                    </a:lnTo>
                    <a:lnTo>
                      <a:pt x="300825" y="214979"/>
                    </a:lnTo>
                    <a:lnTo>
                      <a:pt x="307746" y="172209"/>
                    </a:lnTo>
                    <a:lnTo>
                      <a:pt x="300825" y="129439"/>
                    </a:lnTo>
                    <a:lnTo>
                      <a:pt x="281563" y="92253"/>
                    </a:lnTo>
                    <a:lnTo>
                      <a:pt x="252214" y="62903"/>
                    </a:lnTo>
                    <a:lnTo>
                      <a:pt x="215027" y="43641"/>
                    </a:lnTo>
                    <a:lnTo>
                      <a:pt x="172257" y="36720"/>
                    </a:lnTo>
                    <a:lnTo>
                      <a:pt x="276192" y="36720"/>
                    </a:lnTo>
                    <a:lnTo>
                      <a:pt x="294005" y="50485"/>
                    </a:lnTo>
                    <a:lnTo>
                      <a:pt x="320963" y="85346"/>
                    </a:lnTo>
                    <a:lnTo>
                      <a:pt x="338351" y="126472"/>
                    </a:lnTo>
                    <a:lnTo>
                      <a:pt x="344514" y="172209"/>
                    </a:lnTo>
                    <a:lnTo>
                      <a:pt x="338351" y="217950"/>
                    </a:lnTo>
                    <a:lnTo>
                      <a:pt x="320963" y="259084"/>
                    </a:lnTo>
                    <a:lnTo>
                      <a:pt x="294005" y="293957"/>
                    </a:lnTo>
                    <a:lnTo>
                      <a:pt x="276230" y="307698"/>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45" name="object 37">
                <a:extLst>
                  <a:ext uri="{FF2B5EF4-FFF2-40B4-BE49-F238E27FC236}">
                    <a16:creationId xmlns:a16="http://schemas.microsoft.com/office/drawing/2014/main" id="{942C3AD9-0DB6-4077-1968-277CCC2CA96B}"/>
                  </a:ext>
                </a:extLst>
              </p:cNvPr>
              <p:cNvSpPr/>
              <p:nvPr/>
            </p:nvSpPr>
            <p:spPr>
              <a:xfrm>
                <a:off x="7229134" y="3486508"/>
                <a:ext cx="185755" cy="185755"/>
              </a:xfrm>
              <a:custGeom>
                <a:avLst/>
                <a:gdLst/>
                <a:ahLst/>
                <a:cxnLst/>
                <a:rect l="l" t="t" r="r" b="b"/>
                <a:pathLst>
                  <a:path w="344804" h="344804">
                    <a:moveTo>
                      <a:pt x="172257" y="344467"/>
                    </a:moveTo>
                    <a:lnTo>
                      <a:pt x="126516" y="338303"/>
                    </a:lnTo>
                    <a:lnTo>
                      <a:pt x="85382" y="320915"/>
                    </a:lnTo>
                    <a:lnTo>
                      <a:pt x="50509" y="293957"/>
                    </a:lnTo>
                    <a:lnTo>
                      <a:pt x="23551" y="259084"/>
                    </a:lnTo>
                    <a:lnTo>
                      <a:pt x="6163" y="217950"/>
                    </a:lnTo>
                    <a:lnTo>
                      <a:pt x="0" y="172209"/>
                    </a:lnTo>
                    <a:lnTo>
                      <a:pt x="6163" y="126472"/>
                    </a:lnTo>
                    <a:lnTo>
                      <a:pt x="23551" y="85346"/>
                    </a:lnTo>
                    <a:lnTo>
                      <a:pt x="50509" y="50485"/>
                    </a:lnTo>
                    <a:lnTo>
                      <a:pt x="85382" y="23538"/>
                    </a:lnTo>
                    <a:lnTo>
                      <a:pt x="126516" y="6160"/>
                    </a:lnTo>
                    <a:lnTo>
                      <a:pt x="172257" y="0"/>
                    </a:lnTo>
                    <a:lnTo>
                      <a:pt x="217998" y="6160"/>
                    </a:lnTo>
                    <a:lnTo>
                      <a:pt x="259132" y="23538"/>
                    </a:lnTo>
                    <a:lnTo>
                      <a:pt x="276192" y="36720"/>
                    </a:lnTo>
                    <a:lnTo>
                      <a:pt x="172257" y="36720"/>
                    </a:lnTo>
                    <a:lnTo>
                      <a:pt x="129487" y="43641"/>
                    </a:lnTo>
                    <a:lnTo>
                      <a:pt x="92300" y="62903"/>
                    </a:lnTo>
                    <a:lnTo>
                      <a:pt x="62951" y="92253"/>
                    </a:lnTo>
                    <a:lnTo>
                      <a:pt x="43689" y="129439"/>
                    </a:lnTo>
                    <a:lnTo>
                      <a:pt x="36768" y="172209"/>
                    </a:lnTo>
                    <a:lnTo>
                      <a:pt x="43689" y="214979"/>
                    </a:lnTo>
                    <a:lnTo>
                      <a:pt x="62951" y="252166"/>
                    </a:lnTo>
                    <a:lnTo>
                      <a:pt x="92300" y="281515"/>
                    </a:lnTo>
                    <a:lnTo>
                      <a:pt x="129487" y="300777"/>
                    </a:lnTo>
                    <a:lnTo>
                      <a:pt x="172257" y="307698"/>
                    </a:lnTo>
                    <a:lnTo>
                      <a:pt x="276230" y="307698"/>
                    </a:lnTo>
                    <a:lnTo>
                      <a:pt x="259132" y="320915"/>
                    </a:lnTo>
                    <a:lnTo>
                      <a:pt x="217998" y="338303"/>
                    </a:lnTo>
                    <a:lnTo>
                      <a:pt x="172257" y="344467"/>
                    </a:lnTo>
                    <a:close/>
                  </a:path>
                  <a:path w="344804" h="344804">
                    <a:moveTo>
                      <a:pt x="276230" y="307698"/>
                    </a:moveTo>
                    <a:lnTo>
                      <a:pt x="172257" y="307698"/>
                    </a:lnTo>
                    <a:lnTo>
                      <a:pt x="215027" y="300777"/>
                    </a:lnTo>
                    <a:lnTo>
                      <a:pt x="252214" y="281515"/>
                    </a:lnTo>
                    <a:lnTo>
                      <a:pt x="281563" y="252166"/>
                    </a:lnTo>
                    <a:lnTo>
                      <a:pt x="300825" y="214979"/>
                    </a:lnTo>
                    <a:lnTo>
                      <a:pt x="307746" y="172209"/>
                    </a:lnTo>
                    <a:lnTo>
                      <a:pt x="300825" y="129439"/>
                    </a:lnTo>
                    <a:lnTo>
                      <a:pt x="281563" y="92253"/>
                    </a:lnTo>
                    <a:lnTo>
                      <a:pt x="252214" y="62903"/>
                    </a:lnTo>
                    <a:lnTo>
                      <a:pt x="215027" y="43641"/>
                    </a:lnTo>
                    <a:lnTo>
                      <a:pt x="172257" y="36720"/>
                    </a:lnTo>
                    <a:lnTo>
                      <a:pt x="276192" y="36720"/>
                    </a:lnTo>
                    <a:lnTo>
                      <a:pt x="294005" y="50485"/>
                    </a:lnTo>
                    <a:lnTo>
                      <a:pt x="320963" y="85346"/>
                    </a:lnTo>
                    <a:lnTo>
                      <a:pt x="338351" y="126472"/>
                    </a:lnTo>
                    <a:lnTo>
                      <a:pt x="344514" y="172209"/>
                    </a:lnTo>
                    <a:lnTo>
                      <a:pt x="338351" y="217950"/>
                    </a:lnTo>
                    <a:lnTo>
                      <a:pt x="320963" y="259084"/>
                    </a:lnTo>
                    <a:lnTo>
                      <a:pt x="294005" y="293957"/>
                    </a:lnTo>
                    <a:lnTo>
                      <a:pt x="276230" y="307698"/>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grpSp>
            <p:nvGrpSpPr>
              <p:cNvPr id="46" name="object 31">
                <a:extLst>
                  <a:ext uri="{FF2B5EF4-FFF2-40B4-BE49-F238E27FC236}">
                    <a16:creationId xmlns:a16="http://schemas.microsoft.com/office/drawing/2014/main" id="{4D06E57C-A7F3-B8C3-76F1-76686531F164}"/>
                  </a:ext>
                </a:extLst>
              </p:cNvPr>
              <p:cNvGrpSpPr/>
              <p:nvPr/>
            </p:nvGrpSpPr>
            <p:grpSpPr>
              <a:xfrm>
                <a:off x="6797404" y="3231325"/>
                <a:ext cx="390113" cy="696155"/>
                <a:chOff x="10826203" y="5216206"/>
                <a:chExt cx="724142" cy="1292225"/>
              </a:xfrm>
              <a:grpFill/>
            </p:grpSpPr>
            <p:sp>
              <p:nvSpPr>
                <p:cNvPr id="47" name="object 32">
                  <a:extLst>
                    <a:ext uri="{FF2B5EF4-FFF2-40B4-BE49-F238E27FC236}">
                      <a16:creationId xmlns:a16="http://schemas.microsoft.com/office/drawing/2014/main" id="{326B2D36-E38F-C4CB-5AD3-C66B2C9938A4}"/>
                    </a:ext>
                  </a:extLst>
                </p:cNvPr>
                <p:cNvSpPr/>
                <p:nvPr/>
              </p:nvSpPr>
              <p:spPr>
                <a:xfrm>
                  <a:off x="10826203" y="5530469"/>
                  <a:ext cx="689610" cy="690880"/>
                </a:xfrm>
                <a:custGeom>
                  <a:avLst/>
                  <a:gdLst/>
                  <a:ahLst/>
                  <a:cxnLst/>
                  <a:rect l="l" t="t" r="r" b="b"/>
                  <a:pathLst>
                    <a:path w="689609" h="690879">
                      <a:moveTo>
                        <a:pt x="689406" y="364909"/>
                      </a:moveTo>
                      <a:lnTo>
                        <a:pt x="682891" y="332689"/>
                      </a:lnTo>
                      <a:lnTo>
                        <a:pt x="665137" y="306349"/>
                      </a:lnTo>
                      <a:lnTo>
                        <a:pt x="638810" y="288556"/>
                      </a:lnTo>
                      <a:lnTo>
                        <a:pt x="606577" y="282028"/>
                      </a:lnTo>
                      <a:lnTo>
                        <a:pt x="587082" y="284403"/>
                      </a:lnTo>
                      <a:lnTo>
                        <a:pt x="569874" y="290842"/>
                      </a:lnTo>
                      <a:lnTo>
                        <a:pt x="566115" y="272275"/>
                      </a:lnTo>
                      <a:lnTo>
                        <a:pt x="548322" y="245922"/>
                      </a:lnTo>
                      <a:lnTo>
                        <a:pt x="521957" y="228142"/>
                      </a:lnTo>
                      <a:lnTo>
                        <a:pt x="489712" y="221615"/>
                      </a:lnTo>
                      <a:lnTo>
                        <a:pt x="470217" y="223977"/>
                      </a:lnTo>
                      <a:lnTo>
                        <a:pt x="451993" y="230771"/>
                      </a:lnTo>
                      <a:lnTo>
                        <a:pt x="449719" y="232295"/>
                      </a:lnTo>
                      <a:lnTo>
                        <a:pt x="449249" y="229958"/>
                      </a:lnTo>
                      <a:lnTo>
                        <a:pt x="431482" y="203631"/>
                      </a:lnTo>
                      <a:lnTo>
                        <a:pt x="405142" y="185864"/>
                      </a:lnTo>
                      <a:lnTo>
                        <a:pt x="372897" y="179336"/>
                      </a:lnTo>
                      <a:lnTo>
                        <a:pt x="353364" y="181698"/>
                      </a:lnTo>
                      <a:lnTo>
                        <a:pt x="338950" y="187096"/>
                      </a:lnTo>
                      <a:lnTo>
                        <a:pt x="338950" y="82867"/>
                      </a:lnTo>
                      <a:lnTo>
                        <a:pt x="332435" y="50647"/>
                      </a:lnTo>
                      <a:lnTo>
                        <a:pt x="314667" y="24307"/>
                      </a:lnTo>
                      <a:lnTo>
                        <a:pt x="288315" y="6527"/>
                      </a:lnTo>
                      <a:lnTo>
                        <a:pt x="256082" y="0"/>
                      </a:lnTo>
                      <a:lnTo>
                        <a:pt x="223862" y="6527"/>
                      </a:lnTo>
                      <a:lnTo>
                        <a:pt x="197523" y="24307"/>
                      </a:lnTo>
                      <a:lnTo>
                        <a:pt x="179730" y="50647"/>
                      </a:lnTo>
                      <a:lnTo>
                        <a:pt x="173215" y="82867"/>
                      </a:lnTo>
                      <a:lnTo>
                        <a:pt x="173215" y="476046"/>
                      </a:lnTo>
                      <a:lnTo>
                        <a:pt x="152628" y="434708"/>
                      </a:lnTo>
                      <a:lnTo>
                        <a:pt x="111887" y="397700"/>
                      </a:lnTo>
                      <a:lnTo>
                        <a:pt x="77114" y="391439"/>
                      </a:lnTo>
                      <a:lnTo>
                        <a:pt x="61798" y="393865"/>
                      </a:lnTo>
                      <a:lnTo>
                        <a:pt x="12865" y="431152"/>
                      </a:lnTo>
                      <a:lnTo>
                        <a:pt x="0" y="491299"/>
                      </a:lnTo>
                      <a:lnTo>
                        <a:pt x="11633" y="521563"/>
                      </a:lnTo>
                      <a:lnTo>
                        <a:pt x="116243" y="687209"/>
                      </a:lnTo>
                      <a:lnTo>
                        <a:pt x="122174" y="690270"/>
                      </a:lnTo>
                      <a:lnTo>
                        <a:pt x="128308" y="690270"/>
                      </a:lnTo>
                      <a:lnTo>
                        <a:pt x="131648" y="690270"/>
                      </a:lnTo>
                      <a:lnTo>
                        <a:pt x="146405" y="668870"/>
                      </a:lnTo>
                      <a:lnTo>
                        <a:pt x="143814" y="662025"/>
                      </a:lnTo>
                      <a:lnTo>
                        <a:pt x="42697" y="501929"/>
                      </a:lnTo>
                      <a:lnTo>
                        <a:pt x="36182" y="484835"/>
                      </a:lnTo>
                      <a:lnTo>
                        <a:pt x="57061" y="438353"/>
                      </a:lnTo>
                      <a:lnTo>
                        <a:pt x="81635" y="428155"/>
                      </a:lnTo>
                      <a:lnTo>
                        <a:pt x="87363" y="428726"/>
                      </a:lnTo>
                      <a:lnTo>
                        <a:pt x="119735" y="451078"/>
                      </a:lnTo>
                      <a:lnTo>
                        <a:pt x="174637" y="561454"/>
                      </a:lnTo>
                      <a:lnTo>
                        <a:pt x="175171" y="562495"/>
                      </a:lnTo>
                      <a:lnTo>
                        <a:pt x="176568" y="564311"/>
                      </a:lnTo>
                      <a:lnTo>
                        <a:pt x="178600" y="567309"/>
                      </a:lnTo>
                      <a:lnTo>
                        <a:pt x="179222" y="567740"/>
                      </a:lnTo>
                      <a:lnTo>
                        <a:pt x="179641" y="568261"/>
                      </a:lnTo>
                      <a:lnTo>
                        <a:pt x="181940" y="569569"/>
                      </a:lnTo>
                      <a:lnTo>
                        <a:pt x="184442" y="571246"/>
                      </a:lnTo>
                      <a:lnTo>
                        <a:pt x="185178" y="571398"/>
                      </a:lnTo>
                      <a:lnTo>
                        <a:pt x="185775" y="571728"/>
                      </a:lnTo>
                      <a:lnTo>
                        <a:pt x="188810" y="572135"/>
                      </a:lnTo>
                      <a:lnTo>
                        <a:pt x="191592" y="572693"/>
                      </a:lnTo>
                      <a:lnTo>
                        <a:pt x="192163" y="572579"/>
                      </a:lnTo>
                      <a:lnTo>
                        <a:pt x="192773" y="572655"/>
                      </a:lnTo>
                      <a:lnTo>
                        <a:pt x="195872" y="571830"/>
                      </a:lnTo>
                      <a:lnTo>
                        <a:pt x="198767" y="571246"/>
                      </a:lnTo>
                      <a:lnTo>
                        <a:pt x="199212" y="570941"/>
                      </a:lnTo>
                      <a:lnTo>
                        <a:pt x="199834" y="570776"/>
                      </a:lnTo>
                      <a:lnTo>
                        <a:pt x="202145" y="568972"/>
                      </a:lnTo>
                      <a:lnTo>
                        <a:pt x="204609" y="567309"/>
                      </a:lnTo>
                      <a:lnTo>
                        <a:pt x="204978" y="566750"/>
                      </a:lnTo>
                      <a:lnTo>
                        <a:pt x="205587" y="566280"/>
                      </a:lnTo>
                      <a:lnTo>
                        <a:pt x="207060" y="563664"/>
                      </a:lnTo>
                      <a:lnTo>
                        <a:pt x="208559" y="561454"/>
                      </a:lnTo>
                      <a:lnTo>
                        <a:pt x="208686" y="560793"/>
                      </a:lnTo>
                      <a:lnTo>
                        <a:pt x="209067" y="560133"/>
                      </a:lnTo>
                      <a:lnTo>
                        <a:pt x="209499" y="556806"/>
                      </a:lnTo>
                      <a:lnTo>
                        <a:pt x="210019" y="554304"/>
                      </a:lnTo>
                      <a:lnTo>
                        <a:pt x="210019" y="82867"/>
                      </a:lnTo>
                      <a:lnTo>
                        <a:pt x="213652" y="64947"/>
                      </a:lnTo>
                      <a:lnTo>
                        <a:pt x="223520" y="50279"/>
                      </a:lnTo>
                      <a:lnTo>
                        <a:pt x="238163" y="40398"/>
                      </a:lnTo>
                      <a:lnTo>
                        <a:pt x="256082" y="36766"/>
                      </a:lnTo>
                      <a:lnTo>
                        <a:pt x="274015" y="40398"/>
                      </a:lnTo>
                      <a:lnTo>
                        <a:pt x="288671" y="50279"/>
                      </a:lnTo>
                      <a:lnTo>
                        <a:pt x="298564" y="64947"/>
                      </a:lnTo>
                      <a:lnTo>
                        <a:pt x="302183" y="82867"/>
                      </a:lnTo>
                      <a:lnTo>
                        <a:pt x="302183" y="433412"/>
                      </a:lnTo>
                      <a:lnTo>
                        <a:pt x="303631" y="440575"/>
                      </a:lnTo>
                      <a:lnTo>
                        <a:pt x="307555" y="446417"/>
                      </a:lnTo>
                      <a:lnTo>
                        <a:pt x="313397" y="450354"/>
                      </a:lnTo>
                      <a:lnTo>
                        <a:pt x="320573" y="451802"/>
                      </a:lnTo>
                      <a:lnTo>
                        <a:pt x="327723" y="450354"/>
                      </a:lnTo>
                      <a:lnTo>
                        <a:pt x="333565" y="446417"/>
                      </a:lnTo>
                      <a:lnTo>
                        <a:pt x="337515" y="440575"/>
                      </a:lnTo>
                      <a:lnTo>
                        <a:pt x="338950" y="433412"/>
                      </a:lnTo>
                      <a:lnTo>
                        <a:pt x="338950" y="231648"/>
                      </a:lnTo>
                      <a:lnTo>
                        <a:pt x="342938" y="227279"/>
                      </a:lnTo>
                      <a:lnTo>
                        <a:pt x="351929" y="221208"/>
                      </a:lnTo>
                      <a:lnTo>
                        <a:pt x="362077" y="217424"/>
                      </a:lnTo>
                      <a:lnTo>
                        <a:pt x="372948" y="216115"/>
                      </a:lnTo>
                      <a:lnTo>
                        <a:pt x="390842" y="219735"/>
                      </a:lnTo>
                      <a:lnTo>
                        <a:pt x="405485" y="229628"/>
                      </a:lnTo>
                      <a:lnTo>
                        <a:pt x="415378" y="244259"/>
                      </a:lnTo>
                      <a:lnTo>
                        <a:pt x="418998" y="262166"/>
                      </a:lnTo>
                      <a:lnTo>
                        <a:pt x="418998" y="516191"/>
                      </a:lnTo>
                      <a:lnTo>
                        <a:pt x="420446" y="523354"/>
                      </a:lnTo>
                      <a:lnTo>
                        <a:pt x="424395" y="529196"/>
                      </a:lnTo>
                      <a:lnTo>
                        <a:pt x="430237" y="533133"/>
                      </a:lnTo>
                      <a:lnTo>
                        <a:pt x="437388" y="534581"/>
                      </a:lnTo>
                      <a:lnTo>
                        <a:pt x="444525" y="533133"/>
                      </a:lnTo>
                      <a:lnTo>
                        <a:pt x="450367" y="529196"/>
                      </a:lnTo>
                      <a:lnTo>
                        <a:pt x="454317" y="523354"/>
                      </a:lnTo>
                      <a:lnTo>
                        <a:pt x="455777" y="516191"/>
                      </a:lnTo>
                      <a:lnTo>
                        <a:pt x="455777" y="273837"/>
                      </a:lnTo>
                      <a:lnTo>
                        <a:pt x="459740" y="269532"/>
                      </a:lnTo>
                      <a:lnTo>
                        <a:pt x="468757" y="263486"/>
                      </a:lnTo>
                      <a:lnTo>
                        <a:pt x="478917" y="259689"/>
                      </a:lnTo>
                      <a:lnTo>
                        <a:pt x="489762" y="258381"/>
                      </a:lnTo>
                      <a:lnTo>
                        <a:pt x="507695" y="262013"/>
                      </a:lnTo>
                      <a:lnTo>
                        <a:pt x="522351" y="271907"/>
                      </a:lnTo>
                      <a:lnTo>
                        <a:pt x="532244" y="286562"/>
                      </a:lnTo>
                      <a:lnTo>
                        <a:pt x="535863" y="304482"/>
                      </a:lnTo>
                      <a:lnTo>
                        <a:pt x="535863" y="516191"/>
                      </a:lnTo>
                      <a:lnTo>
                        <a:pt x="537311" y="523354"/>
                      </a:lnTo>
                      <a:lnTo>
                        <a:pt x="541235" y="529196"/>
                      </a:lnTo>
                      <a:lnTo>
                        <a:pt x="547077" y="533133"/>
                      </a:lnTo>
                      <a:lnTo>
                        <a:pt x="554253" y="534581"/>
                      </a:lnTo>
                      <a:lnTo>
                        <a:pt x="561390" y="533133"/>
                      </a:lnTo>
                      <a:lnTo>
                        <a:pt x="567232" y="529196"/>
                      </a:lnTo>
                      <a:lnTo>
                        <a:pt x="571182" y="523354"/>
                      </a:lnTo>
                      <a:lnTo>
                        <a:pt x="572643" y="516191"/>
                      </a:lnTo>
                      <a:lnTo>
                        <a:pt x="572643" y="334352"/>
                      </a:lnTo>
                      <a:lnTo>
                        <a:pt x="576605" y="330034"/>
                      </a:lnTo>
                      <a:lnTo>
                        <a:pt x="585622" y="323951"/>
                      </a:lnTo>
                      <a:lnTo>
                        <a:pt x="595757" y="320128"/>
                      </a:lnTo>
                      <a:lnTo>
                        <a:pt x="606577" y="318808"/>
                      </a:lnTo>
                      <a:lnTo>
                        <a:pt x="624497" y="322427"/>
                      </a:lnTo>
                      <a:lnTo>
                        <a:pt x="639140" y="332320"/>
                      </a:lnTo>
                      <a:lnTo>
                        <a:pt x="649020" y="346976"/>
                      </a:lnTo>
                      <a:lnTo>
                        <a:pt x="652640" y="364909"/>
                      </a:lnTo>
                      <a:lnTo>
                        <a:pt x="652640" y="554304"/>
                      </a:lnTo>
                      <a:lnTo>
                        <a:pt x="654088" y="561454"/>
                      </a:lnTo>
                      <a:lnTo>
                        <a:pt x="658025" y="567309"/>
                      </a:lnTo>
                      <a:lnTo>
                        <a:pt x="663867" y="571246"/>
                      </a:lnTo>
                      <a:lnTo>
                        <a:pt x="671017" y="572693"/>
                      </a:lnTo>
                      <a:lnTo>
                        <a:pt x="678192" y="571246"/>
                      </a:lnTo>
                      <a:lnTo>
                        <a:pt x="684034" y="567309"/>
                      </a:lnTo>
                      <a:lnTo>
                        <a:pt x="687971" y="561454"/>
                      </a:lnTo>
                      <a:lnTo>
                        <a:pt x="689406" y="554304"/>
                      </a:lnTo>
                      <a:lnTo>
                        <a:pt x="689406" y="364909"/>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48" name="object 34">
                  <a:extLst>
                    <a:ext uri="{FF2B5EF4-FFF2-40B4-BE49-F238E27FC236}">
                      <a16:creationId xmlns:a16="http://schemas.microsoft.com/office/drawing/2014/main" id="{E16C3064-8E00-A770-8660-165C53469813}"/>
                    </a:ext>
                  </a:extLst>
                </p:cNvPr>
                <p:cNvSpPr/>
                <p:nvPr/>
              </p:nvSpPr>
              <p:spPr>
                <a:xfrm>
                  <a:off x="10878515" y="5216206"/>
                  <a:ext cx="671830" cy="1292225"/>
                </a:xfrm>
                <a:custGeom>
                  <a:avLst/>
                  <a:gdLst/>
                  <a:ahLst/>
                  <a:cxnLst/>
                  <a:rect l="l" t="t" r="r" b="b"/>
                  <a:pathLst>
                    <a:path w="671829" h="1292225">
                      <a:moveTo>
                        <a:pt x="407466" y="203708"/>
                      </a:moveTo>
                      <a:lnTo>
                        <a:pt x="402082" y="157060"/>
                      </a:lnTo>
                      <a:lnTo>
                        <a:pt x="386727" y="114211"/>
                      </a:lnTo>
                      <a:lnTo>
                        <a:pt x="362661" y="76377"/>
                      </a:lnTo>
                      <a:lnTo>
                        <a:pt x="331089" y="44818"/>
                      </a:lnTo>
                      <a:lnTo>
                        <a:pt x="293268" y="20739"/>
                      </a:lnTo>
                      <a:lnTo>
                        <a:pt x="250405" y="5397"/>
                      </a:lnTo>
                      <a:lnTo>
                        <a:pt x="203758" y="0"/>
                      </a:lnTo>
                      <a:lnTo>
                        <a:pt x="157111" y="5397"/>
                      </a:lnTo>
                      <a:lnTo>
                        <a:pt x="114249" y="20739"/>
                      </a:lnTo>
                      <a:lnTo>
                        <a:pt x="76403" y="44818"/>
                      </a:lnTo>
                      <a:lnTo>
                        <a:pt x="44831" y="76377"/>
                      </a:lnTo>
                      <a:lnTo>
                        <a:pt x="20751" y="114211"/>
                      </a:lnTo>
                      <a:lnTo>
                        <a:pt x="5397" y="157060"/>
                      </a:lnTo>
                      <a:lnTo>
                        <a:pt x="0" y="203708"/>
                      </a:lnTo>
                      <a:lnTo>
                        <a:pt x="6337" y="254076"/>
                      </a:lnTo>
                      <a:lnTo>
                        <a:pt x="24447" y="300367"/>
                      </a:lnTo>
                      <a:lnTo>
                        <a:pt x="52971" y="340702"/>
                      </a:lnTo>
                      <a:lnTo>
                        <a:pt x="90589" y="373176"/>
                      </a:lnTo>
                      <a:lnTo>
                        <a:pt x="135915" y="395884"/>
                      </a:lnTo>
                      <a:lnTo>
                        <a:pt x="140030" y="396938"/>
                      </a:lnTo>
                      <a:lnTo>
                        <a:pt x="142049" y="396938"/>
                      </a:lnTo>
                      <a:lnTo>
                        <a:pt x="149606" y="396938"/>
                      </a:lnTo>
                      <a:lnTo>
                        <a:pt x="156692" y="392201"/>
                      </a:lnTo>
                      <a:lnTo>
                        <a:pt x="159372" y="384683"/>
                      </a:lnTo>
                      <a:lnTo>
                        <a:pt x="160375" y="377456"/>
                      </a:lnTo>
                      <a:lnTo>
                        <a:pt x="158610" y="370624"/>
                      </a:lnTo>
                      <a:lnTo>
                        <a:pt x="154419" y="364959"/>
                      </a:lnTo>
                      <a:lnTo>
                        <a:pt x="148170" y="361226"/>
                      </a:lnTo>
                      <a:lnTo>
                        <a:pt x="102654" y="336638"/>
                      </a:lnTo>
                      <a:lnTo>
                        <a:pt x="67475" y="300177"/>
                      </a:lnTo>
                      <a:lnTo>
                        <a:pt x="44805" y="254850"/>
                      </a:lnTo>
                      <a:lnTo>
                        <a:pt x="36766" y="203708"/>
                      </a:lnTo>
                      <a:lnTo>
                        <a:pt x="42748" y="159397"/>
                      </a:lnTo>
                      <a:lnTo>
                        <a:pt x="59601" y="119532"/>
                      </a:lnTo>
                      <a:lnTo>
                        <a:pt x="85737" y="85737"/>
                      </a:lnTo>
                      <a:lnTo>
                        <a:pt x="119545" y="59601"/>
                      </a:lnTo>
                      <a:lnTo>
                        <a:pt x="159423" y="42748"/>
                      </a:lnTo>
                      <a:lnTo>
                        <a:pt x="203758" y="36766"/>
                      </a:lnTo>
                      <a:lnTo>
                        <a:pt x="248094" y="42748"/>
                      </a:lnTo>
                      <a:lnTo>
                        <a:pt x="287959" y="59601"/>
                      </a:lnTo>
                      <a:lnTo>
                        <a:pt x="321754" y="85737"/>
                      </a:lnTo>
                      <a:lnTo>
                        <a:pt x="347878" y="119532"/>
                      </a:lnTo>
                      <a:lnTo>
                        <a:pt x="364731" y="159397"/>
                      </a:lnTo>
                      <a:lnTo>
                        <a:pt x="370700" y="203708"/>
                      </a:lnTo>
                      <a:lnTo>
                        <a:pt x="362673" y="254850"/>
                      </a:lnTo>
                      <a:lnTo>
                        <a:pt x="340017" y="300151"/>
                      </a:lnTo>
                      <a:lnTo>
                        <a:pt x="304863" y="336626"/>
                      </a:lnTo>
                      <a:lnTo>
                        <a:pt x="259346" y="361226"/>
                      </a:lnTo>
                      <a:lnTo>
                        <a:pt x="253072" y="364959"/>
                      </a:lnTo>
                      <a:lnTo>
                        <a:pt x="248881" y="370624"/>
                      </a:lnTo>
                      <a:lnTo>
                        <a:pt x="247103" y="377456"/>
                      </a:lnTo>
                      <a:lnTo>
                        <a:pt x="248145" y="384683"/>
                      </a:lnTo>
                      <a:lnTo>
                        <a:pt x="251891" y="390956"/>
                      </a:lnTo>
                      <a:lnTo>
                        <a:pt x="257556" y="395147"/>
                      </a:lnTo>
                      <a:lnTo>
                        <a:pt x="264375" y="396913"/>
                      </a:lnTo>
                      <a:lnTo>
                        <a:pt x="271602" y="395884"/>
                      </a:lnTo>
                      <a:lnTo>
                        <a:pt x="316941" y="373176"/>
                      </a:lnTo>
                      <a:lnTo>
                        <a:pt x="354545" y="340702"/>
                      </a:lnTo>
                      <a:lnTo>
                        <a:pt x="383057" y="300367"/>
                      </a:lnTo>
                      <a:lnTo>
                        <a:pt x="401142" y="254076"/>
                      </a:lnTo>
                      <a:lnTo>
                        <a:pt x="407466" y="203708"/>
                      </a:lnTo>
                      <a:close/>
                    </a:path>
                    <a:path w="671829" h="1292225">
                      <a:moveTo>
                        <a:pt x="671791" y="1168654"/>
                      </a:moveTo>
                      <a:lnTo>
                        <a:pt x="647026" y="1131290"/>
                      </a:lnTo>
                      <a:lnTo>
                        <a:pt x="635025" y="1128864"/>
                      </a:lnTo>
                      <a:lnTo>
                        <a:pt x="635025" y="1166596"/>
                      </a:lnTo>
                      <a:lnTo>
                        <a:pt x="635025" y="1253299"/>
                      </a:lnTo>
                      <a:lnTo>
                        <a:pt x="633349" y="1255026"/>
                      </a:lnTo>
                      <a:lnTo>
                        <a:pt x="109728" y="1255026"/>
                      </a:lnTo>
                      <a:lnTo>
                        <a:pt x="107962" y="1253299"/>
                      </a:lnTo>
                      <a:lnTo>
                        <a:pt x="107962" y="1166596"/>
                      </a:lnTo>
                      <a:lnTo>
                        <a:pt x="109728" y="1164869"/>
                      </a:lnTo>
                      <a:lnTo>
                        <a:pt x="560717" y="1164869"/>
                      </a:lnTo>
                      <a:lnTo>
                        <a:pt x="565696" y="1164869"/>
                      </a:lnTo>
                      <a:lnTo>
                        <a:pt x="570103" y="1164869"/>
                      </a:lnTo>
                      <a:lnTo>
                        <a:pt x="633349" y="1164869"/>
                      </a:lnTo>
                      <a:lnTo>
                        <a:pt x="635025" y="1166596"/>
                      </a:lnTo>
                      <a:lnTo>
                        <a:pt x="635025" y="1128864"/>
                      </a:lnTo>
                      <a:lnTo>
                        <a:pt x="631291" y="1128102"/>
                      </a:lnTo>
                      <a:lnTo>
                        <a:pt x="605574" y="1128102"/>
                      </a:lnTo>
                      <a:lnTo>
                        <a:pt x="609041" y="1124077"/>
                      </a:lnTo>
                      <a:lnTo>
                        <a:pt x="628688" y="1084668"/>
                      </a:lnTo>
                      <a:lnTo>
                        <a:pt x="639318" y="1042631"/>
                      </a:lnTo>
                      <a:lnTo>
                        <a:pt x="643191" y="998766"/>
                      </a:lnTo>
                      <a:lnTo>
                        <a:pt x="642569" y="953833"/>
                      </a:lnTo>
                      <a:lnTo>
                        <a:pt x="637082" y="867651"/>
                      </a:lnTo>
                      <a:lnTo>
                        <a:pt x="617842" y="850226"/>
                      </a:lnTo>
                      <a:lnTo>
                        <a:pt x="610755" y="852004"/>
                      </a:lnTo>
                      <a:lnTo>
                        <a:pt x="605116" y="856221"/>
                      </a:lnTo>
                      <a:lnTo>
                        <a:pt x="601459" y="862228"/>
                      </a:lnTo>
                      <a:lnTo>
                        <a:pt x="600367" y="869429"/>
                      </a:lnTo>
                      <a:lnTo>
                        <a:pt x="606120" y="961631"/>
                      </a:lnTo>
                      <a:lnTo>
                        <a:pt x="605891" y="1009904"/>
                      </a:lnTo>
                      <a:lnTo>
                        <a:pt x="599173" y="1055179"/>
                      </a:lnTo>
                      <a:lnTo>
                        <a:pt x="582726" y="1096479"/>
                      </a:lnTo>
                      <a:lnTo>
                        <a:pt x="557212" y="1128102"/>
                      </a:lnTo>
                      <a:lnTo>
                        <a:pt x="111747" y="1128102"/>
                      </a:lnTo>
                      <a:lnTo>
                        <a:pt x="95973" y="1131290"/>
                      </a:lnTo>
                      <a:lnTo>
                        <a:pt x="83083" y="1139990"/>
                      </a:lnTo>
                      <a:lnTo>
                        <a:pt x="74383" y="1152880"/>
                      </a:lnTo>
                      <a:lnTo>
                        <a:pt x="71196" y="1168654"/>
                      </a:lnTo>
                      <a:lnTo>
                        <a:pt x="71196" y="1251242"/>
                      </a:lnTo>
                      <a:lnTo>
                        <a:pt x="74383" y="1267002"/>
                      </a:lnTo>
                      <a:lnTo>
                        <a:pt x="83083" y="1279893"/>
                      </a:lnTo>
                      <a:lnTo>
                        <a:pt x="95973" y="1288592"/>
                      </a:lnTo>
                      <a:lnTo>
                        <a:pt x="111747" y="1291793"/>
                      </a:lnTo>
                      <a:lnTo>
                        <a:pt x="631291" y="1291793"/>
                      </a:lnTo>
                      <a:lnTo>
                        <a:pt x="668604" y="1267002"/>
                      </a:lnTo>
                      <a:lnTo>
                        <a:pt x="671791" y="1251242"/>
                      </a:lnTo>
                      <a:lnTo>
                        <a:pt x="671791" y="1168654"/>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grpSp>
        </p:grpSp>
        <p:sp>
          <p:nvSpPr>
            <p:cNvPr id="42" name="Freeform 41">
              <a:extLst>
                <a:ext uri="{FF2B5EF4-FFF2-40B4-BE49-F238E27FC236}">
                  <a16:creationId xmlns:a16="http://schemas.microsoft.com/office/drawing/2014/main" id="{C82B7E32-340B-2BAA-252B-3A52F51177B7}"/>
                </a:ext>
              </a:extLst>
            </p:cNvPr>
            <p:cNvSpPr/>
            <p:nvPr/>
          </p:nvSpPr>
          <p:spPr>
            <a:xfrm>
              <a:off x="7172325" y="2142810"/>
              <a:ext cx="94995" cy="60926"/>
            </a:xfrm>
            <a:custGeom>
              <a:avLst/>
              <a:gdLst>
                <a:gd name="connsiteX0" fmla="*/ 0 w 266700"/>
                <a:gd name="connsiteY0" fmla="*/ 76200 h 167073"/>
                <a:gd name="connsiteX1" fmla="*/ 76200 w 266700"/>
                <a:gd name="connsiteY1" fmla="*/ 165100 h 167073"/>
                <a:gd name="connsiteX2" fmla="*/ 257175 w 266700"/>
                <a:gd name="connsiteY2" fmla="*/ 0 h 167073"/>
                <a:gd name="connsiteX3" fmla="*/ 257175 w 266700"/>
                <a:gd name="connsiteY3" fmla="*/ 0 h 167073"/>
                <a:gd name="connsiteX4" fmla="*/ 266700 w 266700"/>
                <a:gd name="connsiteY4" fmla="*/ 0 h 167073"/>
                <a:gd name="connsiteX0" fmla="*/ 0 w 266700"/>
                <a:gd name="connsiteY0" fmla="*/ 76200 h 167073"/>
                <a:gd name="connsiteX1" fmla="*/ 76200 w 266700"/>
                <a:gd name="connsiteY1" fmla="*/ 165100 h 167073"/>
                <a:gd name="connsiteX2" fmla="*/ 257175 w 266700"/>
                <a:gd name="connsiteY2" fmla="*/ 0 h 167073"/>
                <a:gd name="connsiteX3" fmla="*/ 257175 w 266700"/>
                <a:gd name="connsiteY3" fmla="*/ 0 h 167073"/>
                <a:gd name="connsiteX4" fmla="*/ 266700 w 266700"/>
                <a:gd name="connsiteY4" fmla="*/ 0 h 167073"/>
                <a:gd name="connsiteX0" fmla="*/ 0 w 266700"/>
                <a:gd name="connsiteY0" fmla="*/ 76200 h 165100"/>
                <a:gd name="connsiteX1" fmla="*/ 76200 w 266700"/>
                <a:gd name="connsiteY1" fmla="*/ 165100 h 165100"/>
                <a:gd name="connsiteX2" fmla="*/ 257175 w 266700"/>
                <a:gd name="connsiteY2" fmla="*/ 0 h 165100"/>
                <a:gd name="connsiteX3" fmla="*/ 257175 w 266700"/>
                <a:gd name="connsiteY3" fmla="*/ 0 h 165100"/>
                <a:gd name="connsiteX4" fmla="*/ 266700 w 266700"/>
                <a:gd name="connsiteY4" fmla="*/ 0 h 165100"/>
                <a:gd name="connsiteX0" fmla="*/ 248 w 266948"/>
                <a:gd name="connsiteY0" fmla="*/ 76200 h 165100"/>
                <a:gd name="connsiteX1" fmla="*/ 76448 w 266948"/>
                <a:gd name="connsiteY1" fmla="*/ 165100 h 165100"/>
                <a:gd name="connsiteX2" fmla="*/ 257423 w 266948"/>
                <a:gd name="connsiteY2" fmla="*/ 0 h 165100"/>
                <a:gd name="connsiteX3" fmla="*/ 257423 w 266948"/>
                <a:gd name="connsiteY3" fmla="*/ 0 h 165100"/>
                <a:gd name="connsiteX4" fmla="*/ 266948 w 266948"/>
                <a:gd name="connsiteY4" fmla="*/ 0 h 165100"/>
                <a:gd name="connsiteX0" fmla="*/ 248 w 257423"/>
                <a:gd name="connsiteY0" fmla="*/ 76200 h 165100"/>
                <a:gd name="connsiteX1" fmla="*/ 76448 w 257423"/>
                <a:gd name="connsiteY1" fmla="*/ 165100 h 165100"/>
                <a:gd name="connsiteX2" fmla="*/ 257423 w 257423"/>
                <a:gd name="connsiteY2" fmla="*/ 0 h 165100"/>
                <a:gd name="connsiteX3" fmla="*/ 257423 w 257423"/>
                <a:gd name="connsiteY3" fmla="*/ 0 h 165100"/>
              </a:gdLst>
              <a:ahLst/>
              <a:cxnLst>
                <a:cxn ang="0">
                  <a:pos x="connsiteX0" y="connsiteY0"/>
                </a:cxn>
                <a:cxn ang="0">
                  <a:pos x="connsiteX1" y="connsiteY1"/>
                </a:cxn>
                <a:cxn ang="0">
                  <a:pos x="connsiteX2" y="connsiteY2"/>
                </a:cxn>
                <a:cxn ang="0">
                  <a:pos x="connsiteX3" y="connsiteY3"/>
                </a:cxn>
              </a:cxnLst>
              <a:rect l="l" t="t" r="r" b="b"/>
              <a:pathLst>
                <a:path w="257423" h="165100">
                  <a:moveTo>
                    <a:pt x="248" y="76200"/>
                  </a:moveTo>
                  <a:cubicBezTo>
                    <a:pt x="-5308" y="76200"/>
                    <a:pt x="84386" y="165100"/>
                    <a:pt x="76448" y="165100"/>
                  </a:cubicBezTo>
                  <a:cubicBezTo>
                    <a:pt x="68510" y="165100"/>
                    <a:pt x="257423" y="0"/>
                    <a:pt x="257423" y="0"/>
                  </a:cubicBezTo>
                  <a:lnTo>
                    <a:pt x="257423"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cxnSp>
          <p:nvCxnSpPr>
            <p:cNvPr id="43" name="Straight Connector 42">
              <a:extLst>
                <a:ext uri="{FF2B5EF4-FFF2-40B4-BE49-F238E27FC236}">
                  <a16:creationId xmlns:a16="http://schemas.microsoft.com/office/drawing/2014/main" id="{223F507C-8931-6C3A-8F3E-A7E19ABDE3B0}"/>
                </a:ext>
              </a:extLst>
            </p:cNvPr>
            <p:cNvCxnSpPr>
              <a:cxnSpLocks/>
            </p:cNvCxnSpPr>
            <p:nvPr/>
          </p:nvCxnSpPr>
          <p:spPr>
            <a:xfrm>
              <a:off x="7169150" y="2504458"/>
              <a:ext cx="25400" cy="73642"/>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EC08F6E0-4A17-76BD-8BE9-88AC1B06C085}"/>
              </a:ext>
            </a:extLst>
          </p:cNvPr>
          <p:cNvGrpSpPr/>
          <p:nvPr/>
        </p:nvGrpSpPr>
        <p:grpSpPr>
          <a:xfrm>
            <a:off x="6406489" y="2675745"/>
            <a:ext cx="475779" cy="334442"/>
            <a:chOff x="4421088" y="3255483"/>
            <a:chExt cx="996169" cy="700260"/>
          </a:xfrm>
          <a:solidFill>
            <a:schemeClr val="bg1"/>
          </a:solidFill>
        </p:grpSpPr>
        <p:sp>
          <p:nvSpPr>
            <p:cNvPr id="51" name="object 28">
              <a:extLst>
                <a:ext uri="{FF2B5EF4-FFF2-40B4-BE49-F238E27FC236}">
                  <a16:creationId xmlns:a16="http://schemas.microsoft.com/office/drawing/2014/main" id="{19C1F34F-3F6F-551F-F715-204DF0F97532}"/>
                </a:ext>
              </a:extLst>
            </p:cNvPr>
            <p:cNvSpPr/>
            <p:nvPr/>
          </p:nvSpPr>
          <p:spPr>
            <a:xfrm>
              <a:off x="4563603" y="3359533"/>
              <a:ext cx="325670" cy="22920"/>
            </a:xfrm>
            <a:custGeom>
              <a:avLst/>
              <a:gdLst/>
              <a:ahLst/>
              <a:cxnLst/>
              <a:rect l="l" t="t" r="r" b="b"/>
              <a:pathLst>
                <a:path w="604520" h="42545">
                  <a:moveTo>
                    <a:pt x="583110" y="42016"/>
                  </a:moveTo>
                  <a:lnTo>
                    <a:pt x="21008" y="42016"/>
                  </a:lnTo>
                  <a:lnTo>
                    <a:pt x="12833" y="40371"/>
                  </a:lnTo>
                  <a:lnTo>
                    <a:pt x="6155" y="35877"/>
                  </a:lnTo>
                  <a:lnTo>
                    <a:pt x="1651" y="29201"/>
                  </a:lnTo>
                  <a:lnTo>
                    <a:pt x="0" y="21008"/>
                  </a:lnTo>
                  <a:lnTo>
                    <a:pt x="1651" y="12833"/>
                  </a:lnTo>
                  <a:lnTo>
                    <a:pt x="6155" y="6155"/>
                  </a:lnTo>
                  <a:lnTo>
                    <a:pt x="12833" y="1651"/>
                  </a:lnTo>
                  <a:lnTo>
                    <a:pt x="21008" y="0"/>
                  </a:lnTo>
                  <a:lnTo>
                    <a:pt x="583110" y="0"/>
                  </a:lnTo>
                  <a:lnTo>
                    <a:pt x="591285" y="1651"/>
                  </a:lnTo>
                  <a:lnTo>
                    <a:pt x="597963" y="6155"/>
                  </a:lnTo>
                  <a:lnTo>
                    <a:pt x="602466" y="12833"/>
                  </a:lnTo>
                  <a:lnTo>
                    <a:pt x="604118" y="21008"/>
                  </a:lnTo>
                  <a:lnTo>
                    <a:pt x="602467" y="29183"/>
                  </a:lnTo>
                  <a:lnTo>
                    <a:pt x="597963" y="35861"/>
                  </a:lnTo>
                  <a:lnTo>
                    <a:pt x="591285" y="40365"/>
                  </a:lnTo>
                  <a:lnTo>
                    <a:pt x="583110" y="42016"/>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52" name="object 29">
              <a:extLst>
                <a:ext uri="{FF2B5EF4-FFF2-40B4-BE49-F238E27FC236}">
                  <a16:creationId xmlns:a16="http://schemas.microsoft.com/office/drawing/2014/main" id="{9EFD3E51-E9D3-3BE1-6C43-9D7C29881321}"/>
                </a:ext>
              </a:extLst>
            </p:cNvPr>
            <p:cNvSpPr/>
            <p:nvPr/>
          </p:nvSpPr>
          <p:spPr>
            <a:xfrm>
              <a:off x="4563603" y="3448627"/>
              <a:ext cx="325670" cy="22920"/>
            </a:xfrm>
            <a:custGeom>
              <a:avLst/>
              <a:gdLst/>
              <a:ahLst/>
              <a:cxnLst/>
              <a:rect l="l" t="t" r="r" b="b"/>
              <a:pathLst>
                <a:path w="604520" h="42545">
                  <a:moveTo>
                    <a:pt x="583110" y="42016"/>
                  </a:moveTo>
                  <a:lnTo>
                    <a:pt x="21008" y="42016"/>
                  </a:lnTo>
                  <a:lnTo>
                    <a:pt x="12833" y="40371"/>
                  </a:lnTo>
                  <a:lnTo>
                    <a:pt x="6155" y="35877"/>
                  </a:lnTo>
                  <a:lnTo>
                    <a:pt x="1651" y="29201"/>
                  </a:lnTo>
                  <a:lnTo>
                    <a:pt x="0" y="21008"/>
                  </a:lnTo>
                  <a:lnTo>
                    <a:pt x="1651" y="12851"/>
                  </a:lnTo>
                  <a:lnTo>
                    <a:pt x="6155" y="6171"/>
                  </a:lnTo>
                  <a:lnTo>
                    <a:pt x="12833" y="1657"/>
                  </a:lnTo>
                  <a:lnTo>
                    <a:pt x="21008" y="0"/>
                  </a:lnTo>
                  <a:lnTo>
                    <a:pt x="583110" y="0"/>
                  </a:lnTo>
                  <a:lnTo>
                    <a:pt x="591285" y="1657"/>
                  </a:lnTo>
                  <a:lnTo>
                    <a:pt x="597963" y="6171"/>
                  </a:lnTo>
                  <a:lnTo>
                    <a:pt x="602466" y="12851"/>
                  </a:lnTo>
                  <a:lnTo>
                    <a:pt x="604118" y="21008"/>
                  </a:lnTo>
                  <a:lnTo>
                    <a:pt x="602467" y="29201"/>
                  </a:lnTo>
                  <a:lnTo>
                    <a:pt x="597963" y="35877"/>
                  </a:lnTo>
                  <a:lnTo>
                    <a:pt x="591285" y="40371"/>
                  </a:lnTo>
                  <a:lnTo>
                    <a:pt x="583110" y="42016"/>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53" name="object 30">
              <a:extLst>
                <a:ext uri="{FF2B5EF4-FFF2-40B4-BE49-F238E27FC236}">
                  <a16:creationId xmlns:a16="http://schemas.microsoft.com/office/drawing/2014/main" id="{3BEB0016-6EA5-0929-6A1E-D8E906C34BF3}"/>
                </a:ext>
              </a:extLst>
            </p:cNvPr>
            <p:cNvSpPr/>
            <p:nvPr/>
          </p:nvSpPr>
          <p:spPr>
            <a:xfrm>
              <a:off x="4421088" y="3255483"/>
              <a:ext cx="996169" cy="700260"/>
            </a:xfrm>
            <a:custGeom>
              <a:avLst/>
              <a:gdLst/>
              <a:ahLst/>
              <a:cxnLst/>
              <a:rect l="l" t="t" r="r" b="b"/>
              <a:pathLst>
                <a:path w="1849120" h="1299845">
                  <a:moveTo>
                    <a:pt x="587603" y="544906"/>
                  </a:moveTo>
                  <a:lnTo>
                    <a:pt x="585952" y="536740"/>
                  </a:lnTo>
                  <a:lnTo>
                    <a:pt x="581469" y="530059"/>
                  </a:lnTo>
                  <a:lnTo>
                    <a:pt x="574789" y="525551"/>
                  </a:lnTo>
                  <a:lnTo>
                    <a:pt x="566597" y="523900"/>
                  </a:lnTo>
                  <a:lnTo>
                    <a:pt x="285546" y="523900"/>
                  </a:lnTo>
                  <a:lnTo>
                    <a:pt x="277368" y="525551"/>
                  </a:lnTo>
                  <a:lnTo>
                    <a:pt x="270687" y="530059"/>
                  </a:lnTo>
                  <a:lnTo>
                    <a:pt x="266192" y="536740"/>
                  </a:lnTo>
                  <a:lnTo>
                    <a:pt x="264541" y="544906"/>
                  </a:lnTo>
                  <a:lnTo>
                    <a:pt x="266192" y="553085"/>
                  </a:lnTo>
                  <a:lnTo>
                    <a:pt x="270687" y="559765"/>
                  </a:lnTo>
                  <a:lnTo>
                    <a:pt x="277368" y="564273"/>
                  </a:lnTo>
                  <a:lnTo>
                    <a:pt x="285546" y="565924"/>
                  </a:lnTo>
                  <a:lnTo>
                    <a:pt x="566597" y="565924"/>
                  </a:lnTo>
                  <a:lnTo>
                    <a:pt x="574763" y="564273"/>
                  </a:lnTo>
                  <a:lnTo>
                    <a:pt x="581444" y="559765"/>
                  </a:lnTo>
                  <a:lnTo>
                    <a:pt x="585952" y="553085"/>
                  </a:lnTo>
                  <a:lnTo>
                    <a:pt x="587603" y="544906"/>
                  </a:lnTo>
                  <a:close/>
                </a:path>
                <a:path w="1849120" h="1299845">
                  <a:moveTo>
                    <a:pt x="1303197" y="842733"/>
                  </a:moveTo>
                  <a:lnTo>
                    <a:pt x="1301546" y="834567"/>
                  </a:lnTo>
                  <a:lnTo>
                    <a:pt x="1297038" y="827887"/>
                  </a:lnTo>
                  <a:lnTo>
                    <a:pt x="1290358" y="823379"/>
                  </a:lnTo>
                  <a:lnTo>
                    <a:pt x="1282179" y="821715"/>
                  </a:lnTo>
                  <a:lnTo>
                    <a:pt x="1001128" y="821715"/>
                  </a:lnTo>
                  <a:lnTo>
                    <a:pt x="992962" y="823379"/>
                  </a:lnTo>
                  <a:lnTo>
                    <a:pt x="986282" y="827887"/>
                  </a:lnTo>
                  <a:lnTo>
                    <a:pt x="981773" y="834567"/>
                  </a:lnTo>
                  <a:lnTo>
                    <a:pt x="980122" y="842733"/>
                  </a:lnTo>
                  <a:lnTo>
                    <a:pt x="981773" y="850887"/>
                  </a:lnTo>
                  <a:lnTo>
                    <a:pt x="986282" y="857567"/>
                  </a:lnTo>
                  <a:lnTo>
                    <a:pt x="992962" y="862076"/>
                  </a:lnTo>
                  <a:lnTo>
                    <a:pt x="1001128" y="863739"/>
                  </a:lnTo>
                  <a:lnTo>
                    <a:pt x="1282179" y="863739"/>
                  </a:lnTo>
                  <a:lnTo>
                    <a:pt x="1290345" y="862076"/>
                  </a:lnTo>
                  <a:lnTo>
                    <a:pt x="1297025" y="857567"/>
                  </a:lnTo>
                  <a:lnTo>
                    <a:pt x="1301534" y="850887"/>
                  </a:lnTo>
                  <a:lnTo>
                    <a:pt x="1303197" y="842733"/>
                  </a:lnTo>
                  <a:close/>
                </a:path>
                <a:path w="1849120" h="1299845">
                  <a:moveTo>
                    <a:pt x="1848700" y="911809"/>
                  </a:moveTo>
                  <a:lnTo>
                    <a:pt x="1848675" y="442683"/>
                  </a:lnTo>
                  <a:lnTo>
                    <a:pt x="1841309" y="397002"/>
                  </a:lnTo>
                  <a:lnTo>
                    <a:pt x="1820710" y="357187"/>
                  </a:lnTo>
                  <a:lnTo>
                    <a:pt x="1806765" y="343230"/>
                  </a:lnTo>
                  <a:lnTo>
                    <a:pt x="1806765" y="442683"/>
                  </a:lnTo>
                  <a:lnTo>
                    <a:pt x="1806727" y="911809"/>
                  </a:lnTo>
                  <a:lnTo>
                    <a:pt x="1798612" y="951839"/>
                  </a:lnTo>
                  <a:lnTo>
                    <a:pt x="1776526" y="984580"/>
                  </a:lnTo>
                  <a:lnTo>
                    <a:pt x="1743773" y="1006678"/>
                  </a:lnTo>
                  <a:lnTo>
                    <a:pt x="1703692" y="1014780"/>
                  </a:lnTo>
                  <a:lnTo>
                    <a:pt x="1545043" y="1014780"/>
                  </a:lnTo>
                  <a:lnTo>
                    <a:pt x="1538909" y="1017816"/>
                  </a:lnTo>
                  <a:lnTo>
                    <a:pt x="1534922" y="1022896"/>
                  </a:lnTo>
                  <a:lnTo>
                    <a:pt x="1530972" y="1028065"/>
                  </a:lnTo>
                  <a:lnTo>
                    <a:pt x="1529575" y="1034783"/>
                  </a:lnTo>
                  <a:lnTo>
                    <a:pt x="1531213" y="1041133"/>
                  </a:lnTo>
                  <a:lnTo>
                    <a:pt x="1547114" y="1087412"/>
                  </a:lnTo>
                  <a:lnTo>
                    <a:pt x="1569427" y="1130350"/>
                  </a:lnTo>
                  <a:lnTo>
                    <a:pt x="1597621" y="1169339"/>
                  </a:lnTo>
                  <a:lnTo>
                    <a:pt x="1631162" y="1203782"/>
                  </a:lnTo>
                  <a:lnTo>
                    <a:pt x="1669491" y="1233081"/>
                  </a:lnTo>
                  <a:lnTo>
                    <a:pt x="1712061" y="1256639"/>
                  </a:lnTo>
                  <a:lnTo>
                    <a:pt x="1664906" y="1251940"/>
                  </a:lnTo>
                  <a:lnTo>
                    <a:pt x="1618754" y="1242669"/>
                  </a:lnTo>
                  <a:lnTo>
                    <a:pt x="1573923" y="1228991"/>
                  </a:lnTo>
                  <a:lnTo>
                    <a:pt x="1530743" y="1211084"/>
                  </a:lnTo>
                  <a:lnTo>
                    <a:pt x="1489519" y="1189139"/>
                  </a:lnTo>
                  <a:lnTo>
                    <a:pt x="1450581" y="1163320"/>
                  </a:lnTo>
                  <a:lnTo>
                    <a:pt x="1414259" y="1133817"/>
                  </a:lnTo>
                  <a:lnTo>
                    <a:pt x="1380858" y="1100797"/>
                  </a:lnTo>
                  <a:lnTo>
                    <a:pt x="1350695" y="1064450"/>
                  </a:lnTo>
                  <a:lnTo>
                    <a:pt x="1324114" y="1024953"/>
                  </a:lnTo>
                  <a:lnTo>
                    <a:pt x="1320292" y="1018654"/>
                  </a:lnTo>
                  <a:lnTo>
                    <a:pt x="1313446" y="1014780"/>
                  </a:lnTo>
                  <a:lnTo>
                    <a:pt x="860590" y="1014780"/>
                  </a:lnTo>
                  <a:lnTo>
                    <a:pt x="820521" y="1006678"/>
                  </a:lnTo>
                  <a:lnTo>
                    <a:pt x="787768" y="984580"/>
                  </a:lnTo>
                  <a:lnTo>
                    <a:pt x="765670" y="951839"/>
                  </a:lnTo>
                  <a:lnTo>
                    <a:pt x="757555" y="911809"/>
                  </a:lnTo>
                  <a:lnTo>
                    <a:pt x="757555" y="759066"/>
                  </a:lnTo>
                  <a:lnTo>
                    <a:pt x="988237" y="759066"/>
                  </a:lnTo>
                  <a:lnTo>
                    <a:pt x="1023327" y="754735"/>
                  </a:lnTo>
                  <a:lnTo>
                    <a:pt x="1055293" y="742429"/>
                  </a:lnTo>
                  <a:lnTo>
                    <a:pt x="1083132" y="723252"/>
                  </a:lnTo>
                  <a:lnTo>
                    <a:pt x="1105839" y="698271"/>
                  </a:lnTo>
                  <a:lnTo>
                    <a:pt x="1563281" y="698271"/>
                  </a:lnTo>
                  <a:lnTo>
                    <a:pt x="1571434" y="696633"/>
                  </a:lnTo>
                  <a:lnTo>
                    <a:pt x="1578114" y="692137"/>
                  </a:lnTo>
                  <a:lnTo>
                    <a:pt x="1582623" y="685457"/>
                  </a:lnTo>
                  <a:lnTo>
                    <a:pt x="1584286" y="677265"/>
                  </a:lnTo>
                  <a:lnTo>
                    <a:pt x="1582623" y="669086"/>
                  </a:lnTo>
                  <a:lnTo>
                    <a:pt x="1578114" y="662406"/>
                  </a:lnTo>
                  <a:lnTo>
                    <a:pt x="1571434" y="657910"/>
                  </a:lnTo>
                  <a:lnTo>
                    <a:pt x="1563281" y="656259"/>
                  </a:lnTo>
                  <a:lnTo>
                    <a:pt x="1126299" y="656259"/>
                  </a:lnTo>
                  <a:lnTo>
                    <a:pt x="1129144" y="646061"/>
                  </a:lnTo>
                  <a:lnTo>
                    <a:pt x="1131379" y="635647"/>
                  </a:lnTo>
                  <a:lnTo>
                    <a:pt x="1132840" y="624979"/>
                  </a:lnTo>
                  <a:lnTo>
                    <a:pt x="1133360" y="614032"/>
                  </a:lnTo>
                  <a:lnTo>
                    <a:pt x="1133360" y="532815"/>
                  </a:lnTo>
                  <a:lnTo>
                    <a:pt x="1563281" y="532815"/>
                  </a:lnTo>
                  <a:lnTo>
                    <a:pt x="1571434" y="531164"/>
                  </a:lnTo>
                  <a:lnTo>
                    <a:pt x="1578114" y="526656"/>
                  </a:lnTo>
                  <a:lnTo>
                    <a:pt x="1582623" y="519976"/>
                  </a:lnTo>
                  <a:lnTo>
                    <a:pt x="1584286" y="511797"/>
                  </a:lnTo>
                  <a:lnTo>
                    <a:pt x="1582623" y="503631"/>
                  </a:lnTo>
                  <a:lnTo>
                    <a:pt x="1578114" y="496951"/>
                  </a:lnTo>
                  <a:lnTo>
                    <a:pt x="1571434" y="492442"/>
                  </a:lnTo>
                  <a:lnTo>
                    <a:pt x="1563281" y="490791"/>
                  </a:lnTo>
                  <a:lnTo>
                    <a:pt x="1133233" y="490791"/>
                  </a:lnTo>
                  <a:lnTo>
                    <a:pt x="1133233" y="339661"/>
                  </a:lnTo>
                  <a:lnTo>
                    <a:pt x="1703743" y="339661"/>
                  </a:lnTo>
                  <a:lnTo>
                    <a:pt x="1743798" y="347764"/>
                  </a:lnTo>
                  <a:lnTo>
                    <a:pt x="1776552" y="369874"/>
                  </a:lnTo>
                  <a:lnTo>
                    <a:pt x="1798650" y="402628"/>
                  </a:lnTo>
                  <a:lnTo>
                    <a:pt x="1806765" y="442683"/>
                  </a:lnTo>
                  <a:lnTo>
                    <a:pt x="1806765" y="343230"/>
                  </a:lnTo>
                  <a:lnTo>
                    <a:pt x="1803209" y="339661"/>
                  </a:lnTo>
                  <a:lnTo>
                    <a:pt x="1789315" y="325755"/>
                  </a:lnTo>
                  <a:lnTo>
                    <a:pt x="1749501" y="305130"/>
                  </a:lnTo>
                  <a:lnTo>
                    <a:pt x="1703692" y="297726"/>
                  </a:lnTo>
                  <a:lnTo>
                    <a:pt x="1133233" y="297726"/>
                  </a:lnTo>
                  <a:lnTo>
                    <a:pt x="1133233" y="145034"/>
                  </a:lnTo>
                  <a:lnTo>
                    <a:pt x="1125829" y="99250"/>
                  </a:lnTo>
                  <a:lnTo>
                    <a:pt x="1105204" y="59436"/>
                  </a:lnTo>
                  <a:lnTo>
                    <a:pt x="1091171" y="45402"/>
                  </a:lnTo>
                  <a:lnTo>
                    <a:pt x="1091171" y="145034"/>
                  </a:lnTo>
                  <a:lnTo>
                    <a:pt x="1091171" y="614032"/>
                  </a:lnTo>
                  <a:lnTo>
                    <a:pt x="1083056" y="654138"/>
                  </a:lnTo>
                  <a:lnTo>
                    <a:pt x="1060945" y="686892"/>
                  </a:lnTo>
                  <a:lnTo>
                    <a:pt x="1028179" y="708990"/>
                  </a:lnTo>
                  <a:lnTo>
                    <a:pt x="988110" y="717092"/>
                  </a:lnTo>
                  <a:lnTo>
                    <a:pt x="535406" y="717092"/>
                  </a:lnTo>
                  <a:lnTo>
                    <a:pt x="528485" y="721004"/>
                  </a:lnTo>
                  <a:lnTo>
                    <a:pt x="498119" y="766787"/>
                  </a:lnTo>
                  <a:lnTo>
                    <a:pt x="467969" y="803122"/>
                  </a:lnTo>
                  <a:lnTo>
                    <a:pt x="434568" y="836129"/>
                  </a:lnTo>
                  <a:lnTo>
                    <a:pt x="398246" y="865632"/>
                  </a:lnTo>
                  <a:lnTo>
                    <a:pt x="359308" y="891451"/>
                  </a:lnTo>
                  <a:lnTo>
                    <a:pt x="318084" y="913396"/>
                  </a:lnTo>
                  <a:lnTo>
                    <a:pt x="274891" y="931291"/>
                  </a:lnTo>
                  <a:lnTo>
                    <a:pt x="230060" y="944968"/>
                  </a:lnTo>
                  <a:lnTo>
                    <a:pt x="183896" y="954227"/>
                  </a:lnTo>
                  <a:lnTo>
                    <a:pt x="136715" y="958900"/>
                  </a:lnTo>
                  <a:lnTo>
                    <a:pt x="179285" y="935355"/>
                  </a:lnTo>
                  <a:lnTo>
                    <a:pt x="217614" y="906068"/>
                  </a:lnTo>
                  <a:lnTo>
                    <a:pt x="251142" y="871651"/>
                  </a:lnTo>
                  <a:lnTo>
                    <a:pt x="279336" y="832675"/>
                  </a:lnTo>
                  <a:lnTo>
                    <a:pt x="301650" y="789762"/>
                  </a:lnTo>
                  <a:lnTo>
                    <a:pt x="317563" y="743483"/>
                  </a:lnTo>
                  <a:lnTo>
                    <a:pt x="319201" y="737184"/>
                  </a:lnTo>
                  <a:lnTo>
                    <a:pt x="317855" y="730415"/>
                  </a:lnTo>
                  <a:lnTo>
                    <a:pt x="309867" y="720077"/>
                  </a:lnTo>
                  <a:lnTo>
                    <a:pt x="303644" y="717092"/>
                  </a:lnTo>
                  <a:lnTo>
                    <a:pt x="144830" y="717092"/>
                  </a:lnTo>
                  <a:lnTo>
                    <a:pt x="104927" y="708990"/>
                  </a:lnTo>
                  <a:lnTo>
                    <a:pt x="72212" y="686892"/>
                  </a:lnTo>
                  <a:lnTo>
                    <a:pt x="50126" y="654138"/>
                  </a:lnTo>
                  <a:lnTo>
                    <a:pt x="42011" y="614032"/>
                  </a:lnTo>
                  <a:lnTo>
                    <a:pt x="42024" y="145034"/>
                  </a:lnTo>
                  <a:lnTo>
                    <a:pt x="50126" y="105003"/>
                  </a:lnTo>
                  <a:lnTo>
                    <a:pt x="72224" y="72250"/>
                  </a:lnTo>
                  <a:lnTo>
                    <a:pt x="104978" y="50152"/>
                  </a:lnTo>
                  <a:lnTo>
                    <a:pt x="145034" y="42049"/>
                  </a:lnTo>
                  <a:lnTo>
                    <a:pt x="988110" y="42049"/>
                  </a:lnTo>
                  <a:lnTo>
                    <a:pt x="1028166" y="50152"/>
                  </a:lnTo>
                  <a:lnTo>
                    <a:pt x="1060932" y="72250"/>
                  </a:lnTo>
                  <a:lnTo>
                    <a:pt x="1083056" y="105003"/>
                  </a:lnTo>
                  <a:lnTo>
                    <a:pt x="1091171" y="145034"/>
                  </a:lnTo>
                  <a:lnTo>
                    <a:pt x="1091171" y="45402"/>
                  </a:lnTo>
                  <a:lnTo>
                    <a:pt x="1087831" y="42049"/>
                  </a:lnTo>
                  <a:lnTo>
                    <a:pt x="1073797" y="28016"/>
                  </a:lnTo>
                  <a:lnTo>
                    <a:pt x="1033995" y="7404"/>
                  </a:lnTo>
                  <a:lnTo>
                    <a:pt x="988237" y="0"/>
                  </a:lnTo>
                  <a:lnTo>
                    <a:pt x="145034" y="0"/>
                  </a:lnTo>
                  <a:lnTo>
                    <a:pt x="99352" y="7404"/>
                  </a:lnTo>
                  <a:lnTo>
                    <a:pt x="59486" y="28016"/>
                  </a:lnTo>
                  <a:lnTo>
                    <a:pt x="28041" y="59436"/>
                  </a:lnTo>
                  <a:lnTo>
                    <a:pt x="7416" y="99250"/>
                  </a:lnTo>
                  <a:lnTo>
                    <a:pt x="0" y="145034"/>
                  </a:lnTo>
                  <a:lnTo>
                    <a:pt x="0" y="614032"/>
                  </a:lnTo>
                  <a:lnTo>
                    <a:pt x="7404" y="659853"/>
                  </a:lnTo>
                  <a:lnTo>
                    <a:pt x="28028" y="699668"/>
                  </a:lnTo>
                  <a:lnTo>
                    <a:pt x="59436" y="731088"/>
                  </a:lnTo>
                  <a:lnTo>
                    <a:pt x="99250" y="751700"/>
                  </a:lnTo>
                  <a:lnTo>
                    <a:pt x="144780" y="759066"/>
                  </a:lnTo>
                  <a:lnTo>
                    <a:pt x="268592" y="759066"/>
                  </a:lnTo>
                  <a:lnTo>
                    <a:pt x="247535" y="803871"/>
                  </a:lnTo>
                  <a:lnTo>
                    <a:pt x="219379" y="844067"/>
                  </a:lnTo>
                  <a:lnTo>
                    <a:pt x="184861" y="878840"/>
                  </a:lnTo>
                  <a:lnTo>
                    <a:pt x="144716" y="907376"/>
                  </a:lnTo>
                  <a:lnTo>
                    <a:pt x="99707" y="928814"/>
                  </a:lnTo>
                  <a:lnTo>
                    <a:pt x="93052" y="932078"/>
                  </a:lnTo>
                  <a:lnTo>
                    <a:pt x="75311" y="962672"/>
                  </a:lnTo>
                  <a:lnTo>
                    <a:pt x="75768" y="969949"/>
                  </a:lnTo>
                  <a:lnTo>
                    <a:pt x="101511" y="999794"/>
                  </a:lnTo>
                  <a:lnTo>
                    <a:pt x="112776" y="1001547"/>
                  </a:lnTo>
                  <a:lnTo>
                    <a:pt x="113652" y="1001547"/>
                  </a:lnTo>
                  <a:lnTo>
                    <a:pt x="161861" y="999286"/>
                  </a:lnTo>
                  <a:lnTo>
                    <a:pt x="209283" y="992581"/>
                  </a:lnTo>
                  <a:lnTo>
                    <a:pt x="255651" y="981608"/>
                  </a:lnTo>
                  <a:lnTo>
                    <a:pt x="300672" y="966533"/>
                  </a:lnTo>
                  <a:lnTo>
                    <a:pt x="318033" y="958900"/>
                  </a:lnTo>
                  <a:lnTo>
                    <a:pt x="344055" y="947483"/>
                  </a:lnTo>
                  <a:lnTo>
                    <a:pt x="385521" y="924648"/>
                  </a:lnTo>
                  <a:lnTo>
                    <a:pt x="424802" y="898182"/>
                  </a:lnTo>
                  <a:lnTo>
                    <a:pt x="461606" y="868235"/>
                  </a:lnTo>
                  <a:lnTo>
                    <a:pt x="495642" y="834974"/>
                  </a:lnTo>
                  <a:lnTo>
                    <a:pt x="526643" y="798537"/>
                  </a:lnTo>
                  <a:lnTo>
                    <a:pt x="554355" y="759066"/>
                  </a:lnTo>
                  <a:lnTo>
                    <a:pt x="715454" y="759066"/>
                  </a:lnTo>
                  <a:lnTo>
                    <a:pt x="715454" y="911809"/>
                  </a:lnTo>
                  <a:lnTo>
                    <a:pt x="722871" y="957618"/>
                  </a:lnTo>
                  <a:lnTo>
                    <a:pt x="743483" y="997407"/>
                  </a:lnTo>
                  <a:lnTo>
                    <a:pt x="774903" y="1028827"/>
                  </a:lnTo>
                  <a:lnTo>
                    <a:pt x="814717" y="1049439"/>
                  </a:lnTo>
                  <a:lnTo>
                    <a:pt x="860501" y="1056843"/>
                  </a:lnTo>
                  <a:lnTo>
                    <a:pt x="1294333" y="1056843"/>
                  </a:lnTo>
                  <a:lnTo>
                    <a:pt x="1322044" y="1096264"/>
                  </a:lnTo>
                  <a:lnTo>
                    <a:pt x="1353070" y="1132687"/>
                  </a:lnTo>
                  <a:lnTo>
                    <a:pt x="1387132" y="1165948"/>
                  </a:lnTo>
                  <a:lnTo>
                    <a:pt x="1423936" y="1195895"/>
                  </a:lnTo>
                  <a:lnTo>
                    <a:pt x="1463217" y="1222362"/>
                  </a:lnTo>
                  <a:lnTo>
                    <a:pt x="1504683" y="1245209"/>
                  </a:lnTo>
                  <a:lnTo>
                    <a:pt x="1548053" y="1264246"/>
                  </a:lnTo>
                  <a:lnTo>
                    <a:pt x="1593062" y="1279334"/>
                  </a:lnTo>
                  <a:lnTo>
                    <a:pt x="1639417" y="1290307"/>
                  </a:lnTo>
                  <a:lnTo>
                    <a:pt x="1686839" y="1297012"/>
                  </a:lnTo>
                  <a:lnTo>
                    <a:pt x="1735035" y="1299286"/>
                  </a:lnTo>
                  <a:lnTo>
                    <a:pt x="1749564" y="1296644"/>
                  </a:lnTo>
                  <a:lnTo>
                    <a:pt x="1761807" y="1288605"/>
                  </a:lnTo>
                  <a:lnTo>
                    <a:pt x="1770253" y="1276489"/>
                  </a:lnTo>
                  <a:lnTo>
                    <a:pt x="1773402" y="1261630"/>
                  </a:lnTo>
                  <a:lnTo>
                    <a:pt x="1772615" y="1256639"/>
                  </a:lnTo>
                  <a:lnTo>
                    <a:pt x="1748993" y="1226591"/>
                  </a:lnTo>
                  <a:lnTo>
                    <a:pt x="1703984" y="1205153"/>
                  </a:lnTo>
                  <a:lnTo>
                    <a:pt x="1663852" y="1176616"/>
                  </a:lnTo>
                  <a:lnTo>
                    <a:pt x="1629333" y="1141831"/>
                  </a:lnTo>
                  <a:lnTo>
                    <a:pt x="1601177" y="1101648"/>
                  </a:lnTo>
                  <a:lnTo>
                    <a:pt x="1580108" y="1056843"/>
                  </a:lnTo>
                  <a:lnTo>
                    <a:pt x="1703920" y="1056843"/>
                  </a:lnTo>
                  <a:lnTo>
                    <a:pt x="1749704" y="1049439"/>
                  </a:lnTo>
                  <a:lnTo>
                    <a:pt x="1749526" y="1049439"/>
                  </a:lnTo>
                  <a:lnTo>
                    <a:pt x="1789290" y="1028827"/>
                  </a:lnTo>
                  <a:lnTo>
                    <a:pt x="1818843" y="999286"/>
                  </a:lnTo>
                  <a:lnTo>
                    <a:pt x="1820697" y="997407"/>
                  </a:lnTo>
                  <a:lnTo>
                    <a:pt x="1840636" y="958900"/>
                  </a:lnTo>
                  <a:lnTo>
                    <a:pt x="1841296" y="957618"/>
                  </a:lnTo>
                  <a:lnTo>
                    <a:pt x="1848459" y="913396"/>
                  </a:lnTo>
                  <a:lnTo>
                    <a:pt x="1848700" y="911809"/>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grpSp>
      <p:pic>
        <p:nvPicPr>
          <p:cNvPr id="55" name="Graphic 54">
            <a:extLst>
              <a:ext uri="{FF2B5EF4-FFF2-40B4-BE49-F238E27FC236}">
                <a16:creationId xmlns:a16="http://schemas.microsoft.com/office/drawing/2014/main" id="{8C6F9BD1-2EB4-CE90-ABC3-B29297834F1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4424" y="2609388"/>
            <a:ext cx="514199" cy="514199"/>
          </a:xfrm>
          <a:prstGeom prst="rect">
            <a:avLst/>
          </a:prstGeom>
        </p:spPr>
      </p:pic>
    </p:spTree>
    <p:extLst>
      <p:ext uri="{BB962C8B-B14F-4D97-AF65-F5344CB8AC3E}">
        <p14:creationId xmlns:p14="http://schemas.microsoft.com/office/powerpoint/2010/main" val="3523097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F780A2-90FB-9B58-009E-36CA6DDA5FB7}"/>
              </a:ext>
            </a:extLst>
          </p:cNvPr>
          <p:cNvSpPr>
            <a:spLocks noGrp="1"/>
          </p:cNvSpPr>
          <p:nvPr>
            <p:ph type="body" sz="quarter" idx="23"/>
          </p:nvPr>
        </p:nvSpPr>
        <p:spPr>
          <a:xfrm>
            <a:off x="802640" y="1600200"/>
            <a:ext cx="5120640" cy="4457700"/>
          </a:xfrm>
        </p:spPr>
        <p:txBody>
          <a:bodyPr>
            <a:normAutofit/>
          </a:bodyPr>
          <a:lstStyle/>
          <a:p>
            <a:pPr marL="0" lvl="1" indent="0">
              <a:lnSpc>
                <a:spcPct val="120000"/>
              </a:lnSpc>
              <a:buNone/>
            </a:pPr>
            <a:r>
              <a:rPr lang="en-US" b="1">
                <a:solidFill>
                  <a:schemeClr val="accent1"/>
                </a:solidFill>
              </a:rPr>
              <a:t>Customer Features</a:t>
            </a:r>
          </a:p>
          <a:p>
            <a:pPr marL="228600" lvl="1">
              <a:lnSpc>
                <a:spcPct val="120000"/>
              </a:lnSpc>
            </a:pPr>
            <a:r>
              <a:rPr lang="en-US" sz="1400"/>
              <a:t>Support for a variety of use-cases  </a:t>
            </a:r>
          </a:p>
          <a:p>
            <a:pPr marL="228600" lvl="1">
              <a:lnSpc>
                <a:spcPct val="120000"/>
              </a:lnSpc>
            </a:pPr>
            <a:r>
              <a:rPr lang="en-US" sz="1400"/>
              <a:t>Customizable to meet unique needs  </a:t>
            </a:r>
          </a:p>
          <a:p>
            <a:pPr marL="228600" lvl="1">
              <a:lnSpc>
                <a:spcPct val="120000"/>
              </a:lnSpc>
            </a:pPr>
            <a:r>
              <a:rPr lang="en-US" sz="1400"/>
              <a:t>OCR Technology to automatically capture information from images  </a:t>
            </a:r>
          </a:p>
          <a:p>
            <a:pPr marL="228600" lvl="1">
              <a:lnSpc>
                <a:spcPct val="120000"/>
              </a:lnSpc>
            </a:pPr>
            <a:r>
              <a:rPr lang="en-US" sz="1400"/>
              <a:t>Daily return file with detailed engagement activity </a:t>
            </a:r>
          </a:p>
          <a:p>
            <a:pPr marL="228600" lvl="1">
              <a:lnSpc>
                <a:spcPct val="120000"/>
              </a:lnSpc>
            </a:pPr>
            <a:r>
              <a:rPr lang="en-US" sz="1400"/>
              <a:t>Completed PDF return </a:t>
            </a:r>
          </a:p>
          <a:p>
            <a:pPr marL="228600" lvl="1">
              <a:lnSpc>
                <a:spcPct val="120000"/>
              </a:lnSpc>
            </a:pPr>
            <a:r>
              <a:rPr lang="en-US" sz="1400"/>
              <a:t>Dynamic forms can guide users to complete additional forms based on previous responses, such as financial assistance forms</a:t>
            </a:r>
          </a:p>
          <a:p>
            <a:pPr>
              <a:lnSpc>
                <a:spcPct val="120000"/>
              </a:lnSpc>
            </a:pPr>
            <a:endParaRPr lang="en-US" sz="1400"/>
          </a:p>
        </p:txBody>
      </p:sp>
      <p:sp>
        <p:nvSpPr>
          <p:cNvPr id="3" name="Text Placeholder 2">
            <a:extLst>
              <a:ext uri="{FF2B5EF4-FFF2-40B4-BE49-F238E27FC236}">
                <a16:creationId xmlns:a16="http://schemas.microsoft.com/office/drawing/2014/main" id="{12F6B163-B280-85B4-8B83-A4B5A16A720D}"/>
              </a:ext>
            </a:extLst>
          </p:cNvPr>
          <p:cNvSpPr>
            <a:spLocks noGrp="1"/>
          </p:cNvSpPr>
          <p:nvPr>
            <p:ph type="body" sz="quarter" idx="24"/>
          </p:nvPr>
        </p:nvSpPr>
        <p:spPr>
          <a:xfrm>
            <a:off x="6268722" y="1600200"/>
            <a:ext cx="5120640" cy="4457700"/>
          </a:xfrm>
        </p:spPr>
        <p:txBody>
          <a:bodyPr>
            <a:normAutofit/>
          </a:bodyPr>
          <a:lstStyle/>
          <a:p>
            <a:pPr marL="0" lvl="1" indent="0">
              <a:lnSpc>
                <a:spcPct val="120000"/>
              </a:lnSpc>
              <a:buNone/>
            </a:pPr>
            <a:r>
              <a:rPr lang="en-US" b="1">
                <a:solidFill>
                  <a:schemeClr val="accent1"/>
                </a:solidFill>
              </a:rPr>
              <a:t>Patient/Consumer Features</a:t>
            </a:r>
          </a:p>
          <a:p>
            <a:pPr marL="228600" lvl="1">
              <a:lnSpc>
                <a:spcPct val="120000"/>
              </a:lnSpc>
            </a:pPr>
            <a:r>
              <a:rPr lang="en-US" sz="1400"/>
              <a:t>Omnichannel delivery through SMS, </a:t>
            </a:r>
            <a:br>
              <a:rPr lang="en-US" sz="1400"/>
            </a:br>
            <a:r>
              <a:rPr lang="en-US" sz="1400"/>
              <a:t>email, and print if needed  </a:t>
            </a:r>
          </a:p>
          <a:p>
            <a:pPr marL="228600" lvl="1">
              <a:lnSpc>
                <a:spcPct val="120000"/>
              </a:lnSpc>
            </a:pPr>
            <a:r>
              <a:rPr lang="en-US" sz="1400"/>
              <a:t>Journeys are personalized based on the goal for each patient  </a:t>
            </a:r>
          </a:p>
          <a:p>
            <a:pPr marL="228600" lvl="1">
              <a:lnSpc>
                <a:spcPct val="120000"/>
              </a:lnSpc>
            </a:pPr>
            <a:r>
              <a:rPr lang="en-US" sz="1400"/>
              <a:t>Secure, HIPAA-compliant portal to capture sensitive information  </a:t>
            </a:r>
          </a:p>
          <a:p>
            <a:pPr marL="228600" lvl="1">
              <a:lnSpc>
                <a:spcPct val="120000"/>
              </a:lnSpc>
            </a:pPr>
            <a:r>
              <a:rPr lang="en-US" sz="1400"/>
              <a:t>Fields can be pre-populated with known information  </a:t>
            </a:r>
          </a:p>
          <a:p>
            <a:pPr marL="228600" lvl="1">
              <a:lnSpc>
                <a:spcPct val="120000"/>
              </a:lnSpc>
            </a:pPr>
            <a:r>
              <a:rPr lang="en-US" sz="1400"/>
              <a:t>OCR Capture to automatically scan and input insurance, driver's license, and other information  </a:t>
            </a:r>
          </a:p>
          <a:p>
            <a:pPr marL="228600" lvl="1">
              <a:lnSpc>
                <a:spcPct val="120000"/>
              </a:lnSpc>
            </a:pPr>
            <a:r>
              <a:rPr lang="en-US" sz="1400"/>
              <a:t>Autosaved progress to prevent data loss  </a:t>
            </a:r>
          </a:p>
          <a:p>
            <a:pPr marL="228600" lvl="1">
              <a:lnSpc>
                <a:spcPct val="120000"/>
              </a:lnSpc>
            </a:pPr>
            <a:r>
              <a:rPr lang="en-US" sz="1400"/>
              <a:t>eSignature capture to securely and efficiently obtain authorization</a:t>
            </a:r>
          </a:p>
          <a:p>
            <a:pPr>
              <a:lnSpc>
                <a:spcPct val="120000"/>
              </a:lnSpc>
            </a:pPr>
            <a:endParaRPr lang="en-US" sz="1400"/>
          </a:p>
        </p:txBody>
      </p:sp>
      <p:sp>
        <p:nvSpPr>
          <p:cNvPr id="4" name="Slide Number Placeholder 3">
            <a:extLst>
              <a:ext uri="{FF2B5EF4-FFF2-40B4-BE49-F238E27FC236}">
                <a16:creationId xmlns:a16="http://schemas.microsoft.com/office/drawing/2014/main" id="{7B206738-F83F-C8A5-A7BA-EB55A1E160E1}"/>
              </a:ext>
            </a:extLst>
          </p:cNvPr>
          <p:cNvSpPr>
            <a:spLocks noGrp="1"/>
          </p:cNvSpPr>
          <p:nvPr>
            <p:ph type="sldNum" sz="quarter" idx="25"/>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5" name="Title 4">
            <a:extLst>
              <a:ext uri="{FF2B5EF4-FFF2-40B4-BE49-F238E27FC236}">
                <a16:creationId xmlns:a16="http://schemas.microsoft.com/office/drawing/2014/main" id="{040AF861-BE2D-3B64-0624-820C0A9C98B5}"/>
              </a:ext>
            </a:extLst>
          </p:cNvPr>
          <p:cNvSpPr>
            <a:spLocks noGrp="1"/>
          </p:cNvSpPr>
          <p:nvPr>
            <p:ph type="title"/>
          </p:nvPr>
        </p:nvSpPr>
        <p:spPr>
          <a:xfrm>
            <a:off x="612113" y="419100"/>
            <a:ext cx="10970287" cy="1097280"/>
          </a:xfrm>
        </p:spPr>
        <p:txBody>
          <a:bodyPr/>
          <a:lstStyle/>
          <a:p>
            <a:r>
              <a:rPr lang="en-US">
                <a:ea typeface="Open Sans ExtraBold"/>
                <a:cs typeface="Open Sans ExtraBold"/>
              </a:rPr>
              <a:t>Essential features</a:t>
            </a:r>
            <a:br>
              <a:rPr lang="en-US"/>
            </a:br>
            <a:endParaRPr lang="en-US"/>
          </a:p>
        </p:txBody>
      </p:sp>
      <p:sp>
        <p:nvSpPr>
          <p:cNvPr id="12" name="Oval 11">
            <a:extLst>
              <a:ext uri="{FF2B5EF4-FFF2-40B4-BE49-F238E27FC236}">
                <a16:creationId xmlns:a16="http://schemas.microsoft.com/office/drawing/2014/main" id="{3039E297-49EE-9235-6048-C1AB89064A93}"/>
              </a:ext>
            </a:extLst>
          </p:cNvPr>
          <p:cNvSpPr/>
          <p:nvPr/>
        </p:nvSpPr>
        <p:spPr>
          <a:xfrm>
            <a:off x="5004956" y="1791607"/>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3" name="Oval 12">
            <a:extLst>
              <a:ext uri="{FF2B5EF4-FFF2-40B4-BE49-F238E27FC236}">
                <a16:creationId xmlns:a16="http://schemas.microsoft.com/office/drawing/2014/main" id="{6A01F8B2-2056-B093-B652-B5A1F0477138}"/>
              </a:ext>
            </a:extLst>
          </p:cNvPr>
          <p:cNvSpPr/>
          <p:nvPr/>
        </p:nvSpPr>
        <p:spPr>
          <a:xfrm>
            <a:off x="10491356" y="1791607"/>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pic>
        <p:nvPicPr>
          <p:cNvPr id="27" name="Graphic 26">
            <a:extLst>
              <a:ext uri="{FF2B5EF4-FFF2-40B4-BE49-F238E27FC236}">
                <a16:creationId xmlns:a16="http://schemas.microsoft.com/office/drawing/2014/main" id="{E8C77278-BECD-4C4B-578E-65CFBCD4E7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50029" y="1943670"/>
            <a:ext cx="440217" cy="440218"/>
          </a:xfrm>
          <a:prstGeom prst="rect">
            <a:avLst/>
          </a:prstGeom>
        </p:spPr>
      </p:pic>
      <p:pic>
        <p:nvPicPr>
          <p:cNvPr id="28" name="Graphic 27">
            <a:extLst>
              <a:ext uri="{FF2B5EF4-FFF2-40B4-BE49-F238E27FC236}">
                <a16:creationId xmlns:a16="http://schemas.microsoft.com/office/drawing/2014/main" id="{9B3E3AE2-516F-5AD9-0157-EA814CA9A3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1841" y="1926688"/>
            <a:ext cx="457200" cy="457200"/>
          </a:xfrm>
          <a:prstGeom prst="rect">
            <a:avLst/>
          </a:prstGeom>
        </p:spPr>
      </p:pic>
    </p:spTree>
    <p:extLst>
      <p:ext uri="{BB962C8B-B14F-4D97-AF65-F5344CB8AC3E}">
        <p14:creationId xmlns:p14="http://schemas.microsoft.com/office/powerpoint/2010/main" val="2031178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F0709528-5BAB-BE8F-F355-E4EEEB346CD7}"/>
              </a:ext>
            </a:extLst>
          </p:cNvPr>
          <p:cNvSpPr/>
          <p:nvPr/>
        </p:nvSpPr>
        <p:spPr>
          <a:xfrm>
            <a:off x="612113" y="1710267"/>
            <a:ext cx="5201109" cy="1257300"/>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4" name="Rounded Rectangle 13">
            <a:extLst>
              <a:ext uri="{FF2B5EF4-FFF2-40B4-BE49-F238E27FC236}">
                <a16:creationId xmlns:a16="http://schemas.microsoft.com/office/drawing/2014/main" id="{48CBE0E5-BA78-9E7C-AB55-4B301C34BC4F}"/>
              </a:ext>
            </a:extLst>
          </p:cNvPr>
          <p:cNvSpPr/>
          <p:nvPr/>
        </p:nvSpPr>
        <p:spPr>
          <a:xfrm>
            <a:off x="612113" y="3053292"/>
            <a:ext cx="5201109" cy="1257300"/>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5" name="Rounded Rectangle 14">
            <a:extLst>
              <a:ext uri="{FF2B5EF4-FFF2-40B4-BE49-F238E27FC236}">
                <a16:creationId xmlns:a16="http://schemas.microsoft.com/office/drawing/2014/main" id="{8F66A0F9-3A08-36E8-BBF2-37BC6A13D369}"/>
              </a:ext>
            </a:extLst>
          </p:cNvPr>
          <p:cNvSpPr/>
          <p:nvPr/>
        </p:nvSpPr>
        <p:spPr>
          <a:xfrm>
            <a:off x="612113" y="4396317"/>
            <a:ext cx="5201109" cy="1257300"/>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6" name="Oval 15">
            <a:extLst>
              <a:ext uri="{FF2B5EF4-FFF2-40B4-BE49-F238E27FC236}">
                <a16:creationId xmlns:a16="http://schemas.microsoft.com/office/drawing/2014/main" id="{AC3150BD-E23C-62B5-E70B-BA31865E824B}"/>
              </a:ext>
            </a:extLst>
          </p:cNvPr>
          <p:cNvSpPr/>
          <p:nvPr/>
        </p:nvSpPr>
        <p:spPr>
          <a:xfrm>
            <a:off x="945638" y="1957212"/>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7" name="Oval 16">
            <a:extLst>
              <a:ext uri="{FF2B5EF4-FFF2-40B4-BE49-F238E27FC236}">
                <a16:creationId xmlns:a16="http://schemas.microsoft.com/office/drawing/2014/main" id="{16CFF7A5-2539-A4F1-598C-5A647E0CBCD8}"/>
              </a:ext>
            </a:extLst>
          </p:cNvPr>
          <p:cNvSpPr/>
          <p:nvPr/>
        </p:nvSpPr>
        <p:spPr>
          <a:xfrm>
            <a:off x="968347" y="3311125"/>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8" name="Oval 17">
            <a:extLst>
              <a:ext uri="{FF2B5EF4-FFF2-40B4-BE49-F238E27FC236}">
                <a16:creationId xmlns:a16="http://schemas.microsoft.com/office/drawing/2014/main" id="{63E422CE-AC5A-EE39-EB22-21A60152648D}"/>
              </a:ext>
            </a:extLst>
          </p:cNvPr>
          <p:cNvSpPr/>
          <p:nvPr/>
        </p:nvSpPr>
        <p:spPr>
          <a:xfrm>
            <a:off x="945638" y="4638499"/>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4" name="Title 3">
            <a:extLst>
              <a:ext uri="{FF2B5EF4-FFF2-40B4-BE49-F238E27FC236}">
                <a16:creationId xmlns:a16="http://schemas.microsoft.com/office/drawing/2014/main" id="{6D307FEA-A183-F7C3-3246-65FEEFDA800B}"/>
              </a:ext>
            </a:extLst>
          </p:cNvPr>
          <p:cNvSpPr>
            <a:spLocks noGrp="1"/>
          </p:cNvSpPr>
          <p:nvPr>
            <p:ph type="title"/>
          </p:nvPr>
        </p:nvSpPr>
        <p:spPr/>
        <p:txBody>
          <a:bodyPr/>
          <a:lstStyle/>
          <a:p>
            <a:r>
              <a:rPr lang="en-US"/>
              <a:t>Forms Blast Results</a:t>
            </a:r>
          </a:p>
        </p:txBody>
      </p:sp>
      <p:sp>
        <p:nvSpPr>
          <p:cNvPr id="5" name="Slide Number Placeholder 4">
            <a:extLst>
              <a:ext uri="{FF2B5EF4-FFF2-40B4-BE49-F238E27FC236}">
                <a16:creationId xmlns:a16="http://schemas.microsoft.com/office/drawing/2014/main" id="{B24AE87D-FA2C-856A-90CE-AC793694FB0F}"/>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7" name="object 5">
            <a:extLst>
              <a:ext uri="{FF2B5EF4-FFF2-40B4-BE49-F238E27FC236}">
                <a16:creationId xmlns:a16="http://schemas.microsoft.com/office/drawing/2014/main" id="{416625A9-FC50-BA5B-300C-F801F4B620D4}"/>
              </a:ext>
            </a:extLst>
          </p:cNvPr>
          <p:cNvSpPr txBox="1"/>
          <p:nvPr/>
        </p:nvSpPr>
        <p:spPr>
          <a:xfrm>
            <a:off x="2025086" y="1944493"/>
            <a:ext cx="3304152" cy="848522"/>
          </a:xfrm>
          <a:prstGeom prst="rect">
            <a:avLst/>
          </a:prstGeom>
        </p:spPr>
        <p:txBody>
          <a:bodyPr vert="horz" wrap="square" lIns="0" tIns="17356" rIns="0" bIns="0" rtlCol="0">
            <a:spAutoFit/>
          </a:bodyPr>
          <a:lstStyle/>
          <a:p>
            <a:pPr marL="8467" marR="3387" lvl="0" indent="0" algn="l" defTabSz="914400" rtl="0" eaLnBrk="1" fontAlgn="auto" latinLnBrk="0" hangingPunct="1">
              <a:lnSpc>
                <a:spcPct val="100000"/>
              </a:lnSpc>
              <a:spcBef>
                <a:spcPts val="136"/>
              </a:spcBef>
              <a:spcAft>
                <a:spcPts val="0"/>
              </a:spcAft>
              <a:buClrTx/>
              <a:buSzTx/>
              <a:buFontTx/>
              <a:buNone/>
              <a:tabLst/>
              <a:defRPr/>
            </a:pPr>
            <a:r>
              <a:rPr kumimoji="0" sz="1800" b="0" i="0" u="none" strike="noStrike" kern="1200" cap="none" spc="0" normalizeH="0" baseline="0" noProof="0">
                <a:ln>
                  <a:noFill/>
                </a:ln>
                <a:solidFill>
                  <a:srgbClr val="49494C"/>
                </a:solidFill>
                <a:effectLst/>
                <a:uLnTx/>
                <a:uFillTx/>
                <a:latin typeface="Avenir Next LT Pro"/>
                <a:ea typeface="+mn-ea"/>
                <a:cs typeface="Verdana"/>
              </a:rPr>
              <a:t>Forms</a:t>
            </a:r>
            <a:r>
              <a:rPr kumimoji="0" sz="1800" b="0" i="0" u="none" strike="noStrike" kern="1200" cap="none" spc="-50" normalizeH="0" baseline="0" noProof="0">
                <a:ln>
                  <a:noFill/>
                </a:ln>
                <a:solidFill>
                  <a:srgbClr val="49494C"/>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are</a:t>
            </a:r>
            <a:r>
              <a:rPr kumimoji="0" sz="1800" b="0" i="0" u="none" strike="noStrike" kern="1200" cap="none" spc="-47" normalizeH="0" baseline="0" noProof="0">
                <a:ln>
                  <a:noFill/>
                </a:ln>
                <a:solidFill>
                  <a:srgbClr val="49494C"/>
                </a:solidFill>
                <a:effectLst/>
                <a:uLnTx/>
                <a:uFillTx/>
                <a:latin typeface="Avenir Next LT Pro"/>
                <a:ea typeface="+mn-ea"/>
                <a:cs typeface="Verdana"/>
              </a:rPr>
              <a:t> </a:t>
            </a:r>
            <a:r>
              <a:rPr kumimoji="0" lang="en-US" sz="1800" b="0" i="0" u="none" strike="noStrike" kern="1200" cap="none" spc="-47" normalizeH="0" baseline="0" noProof="0">
                <a:ln>
                  <a:noFill/>
                </a:ln>
                <a:solidFill>
                  <a:srgbClr val="49494C"/>
                </a:solidFill>
                <a:effectLst/>
                <a:uLnTx/>
                <a:uFillTx/>
                <a:latin typeface="Avenir Next LT Pro"/>
                <a:ea typeface="+mn-ea"/>
                <a:cs typeface="Verdana"/>
              </a:rPr>
              <a:t>often </a:t>
            </a:r>
            <a:r>
              <a:rPr kumimoji="0" sz="1800" b="0" i="0" u="none" strike="noStrike" kern="1200" cap="none" spc="0" normalizeH="0" baseline="0" noProof="0">
                <a:ln>
                  <a:noFill/>
                </a:ln>
                <a:solidFill>
                  <a:srgbClr val="49494C"/>
                </a:solidFill>
                <a:effectLst/>
                <a:uLnTx/>
                <a:uFillTx/>
                <a:latin typeface="Avenir Next LT Pro"/>
                <a:ea typeface="+mn-ea"/>
                <a:cs typeface="Verdana"/>
              </a:rPr>
              <a:t>completed</a:t>
            </a:r>
            <a:r>
              <a:rPr kumimoji="0" sz="1800" b="0" i="0" u="none" strike="noStrike" kern="1200" cap="none" spc="-47" normalizeH="0" baseline="0" noProof="0">
                <a:ln>
                  <a:noFill/>
                </a:ln>
                <a:solidFill>
                  <a:srgbClr val="49494C"/>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within</a:t>
            </a:r>
            <a:r>
              <a:rPr kumimoji="0" sz="1800" b="0" i="0" u="none" strike="noStrike" kern="1200" cap="none" spc="-47" normalizeH="0" baseline="0" noProof="0">
                <a:ln>
                  <a:noFill/>
                </a:ln>
                <a:solidFill>
                  <a:srgbClr val="49494C"/>
                </a:solidFill>
                <a:effectLst/>
                <a:uLnTx/>
                <a:uFillTx/>
                <a:latin typeface="Avenir Next LT Pro"/>
                <a:ea typeface="+mn-ea"/>
                <a:cs typeface="Verdana"/>
              </a:rPr>
              <a:t> </a:t>
            </a:r>
            <a:r>
              <a:rPr kumimoji="0" sz="1800" b="1" i="0" u="none" strike="noStrike" kern="1200" cap="none" spc="-33" normalizeH="0" baseline="0" noProof="0">
                <a:ln>
                  <a:noFill/>
                </a:ln>
                <a:solidFill>
                  <a:srgbClr val="02346D"/>
                </a:solidFill>
                <a:effectLst/>
                <a:uLnTx/>
                <a:uFillTx/>
                <a:latin typeface="Avenir Next LT Pro"/>
                <a:ea typeface="+mn-ea"/>
                <a:cs typeface="Verdana"/>
              </a:rPr>
              <a:t>2 </a:t>
            </a:r>
            <a:r>
              <a:rPr kumimoji="0" sz="1800" b="1" i="0" u="none" strike="noStrike" kern="1200" cap="none" spc="0" normalizeH="0" baseline="0" noProof="0">
                <a:ln>
                  <a:noFill/>
                </a:ln>
                <a:solidFill>
                  <a:srgbClr val="02346D"/>
                </a:solidFill>
                <a:effectLst/>
                <a:uLnTx/>
                <a:uFillTx/>
                <a:latin typeface="Avenir Next LT Pro"/>
                <a:ea typeface="+mn-ea"/>
                <a:cs typeface="Verdana"/>
              </a:rPr>
              <a:t>days</a:t>
            </a:r>
            <a:r>
              <a:rPr kumimoji="0" sz="1800" b="1" i="0" u="none" strike="noStrike" kern="1200" cap="none" spc="-17" normalizeH="0" baseline="0" noProof="0">
                <a:ln>
                  <a:noFill/>
                </a:ln>
                <a:solidFill>
                  <a:srgbClr val="02346D"/>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of</a:t>
            </a:r>
            <a:r>
              <a:rPr kumimoji="0" sz="1800" b="0" i="0" u="none" strike="noStrike" kern="1200" cap="none" spc="-40" normalizeH="0" baseline="0" noProof="0">
                <a:ln>
                  <a:noFill/>
                </a:ln>
                <a:solidFill>
                  <a:srgbClr val="49494C"/>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sending</a:t>
            </a:r>
            <a:r>
              <a:rPr kumimoji="0" sz="1800" b="0" i="0" u="none" strike="noStrike" kern="1200" cap="none" spc="-40" normalizeH="0" baseline="0" noProof="0">
                <a:ln>
                  <a:noFill/>
                </a:ln>
                <a:solidFill>
                  <a:srgbClr val="49494C"/>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a</a:t>
            </a:r>
            <a:r>
              <a:rPr kumimoji="0" sz="1800" b="0" i="0" u="none" strike="noStrike" kern="1200" cap="none" spc="-40" normalizeH="0" baseline="0" noProof="0">
                <a:ln>
                  <a:noFill/>
                </a:ln>
                <a:solidFill>
                  <a:srgbClr val="49494C"/>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digital</a:t>
            </a:r>
            <a:r>
              <a:rPr kumimoji="0" sz="1800" b="0" i="0" u="none" strike="noStrike" kern="1200" cap="none" spc="-40" normalizeH="0" baseline="0" noProof="0">
                <a:ln>
                  <a:noFill/>
                </a:ln>
                <a:solidFill>
                  <a:srgbClr val="49494C"/>
                </a:solidFill>
                <a:effectLst/>
                <a:uLnTx/>
                <a:uFillTx/>
                <a:latin typeface="Avenir Next LT Pro"/>
                <a:ea typeface="+mn-ea"/>
                <a:cs typeface="Verdana"/>
              </a:rPr>
              <a:t> </a:t>
            </a:r>
            <a:r>
              <a:rPr kumimoji="0" sz="1800" b="0" i="0" u="none" strike="noStrike" kern="1200" cap="none" spc="-7" normalizeH="0" baseline="0" noProof="0">
                <a:ln>
                  <a:noFill/>
                </a:ln>
                <a:solidFill>
                  <a:srgbClr val="49494C"/>
                </a:solidFill>
                <a:effectLst/>
                <a:uLnTx/>
                <a:uFillTx/>
                <a:latin typeface="Avenir Next LT Pro"/>
                <a:ea typeface="+mn-ea"/>
                <a:cs typeface="Verdana"/>
              </a:rPr>
              <a:t>message</a:t>
            </a:r>
            <a:endParaRPr kumimoji="0" sz="1800" b="0" i="0" u="none" strike="noStrike" kern="1200" cap="none" spc="0" normalizeH="0" baseline="0" noProof="0">
              <a:ln>
                <a:noFill/>
              </a:ln>
              <a:solidFill>
                <a:srgbClr val="49494C"/>
              </a:solidFill>
              <a:effectLst/>
              <a:uLnTx/>
              <a:uFillTx/>
              <a:latin typeface="Avenir Next LT Pro"/>
              <a:ea typeface="+mn-ea"/>
              <a:cs typeface="Verdana"/>
            </a:endParaRPr>
          </a:p>
        </p:txBody>
      </p:sp>
      <p:sp>
        <p:nvSpPr>
          <p:cNvPr id="8" name="object 6">
            <a:extLst>
              <a:ext uri="{FF2B5EF4-FFF2-40B4-BE49-F238E27FC236}">
                <a16:creationId xmlns:a16="http://schemas.microsoft.com/office/drawing/2014/main" id="{F42828A6-498C-3B6E-0F4A-CFDCB07D33D9}"/>
              </a:ext>
            </a:extLst>
          </p:cNvPr>
          <p:cNvSpPr txBox="1"/>
          <p:nvPr/>
        </p:nvSpPr>
        <p:spPr>
          <a:xfrm>
            <a:off x="2025086" y="3429000"/>
            <a:ext cx="3985260" cy="562547"/>
          </a:xfrm>
          <a:prstGeom prst="rect">
            <a:avLst/>
          </a:prstGeom>
        </p:spPr>
        <p:txBody>
          <a:bodyPr vert="horz" wrap="square" lIns="0" tIns="8467" rIns="0" bIns="0" rtlCol="0">
            <a:spAutoFit/>
          </a:bodyPr>
          <a:lstStyle/>
          <a:p>
            <a:pPr marL="8467" marR="0" lvl="0" indent="0" algn="l" defTabSz="914400" rtl="0" eaLnBrk="1" fontAlgn="auto" latinLnBrk="0" hangingPunct="1">
              <a:lnSpc>
                <a:spcPct val="100000"/>
              </a:lnSpc>
              <a:spcBef>
                <a:spcPts val="67"/>
              </a:spcBef>
              <a:spcAft>
                <a:spcPts val="0"/>
              </a:spcAft>
              <a:buClrTx/>
              <a:buSzTx/>
              <a:buFontTx/>
              <a:buNone/>
              <a:tabLst/>
              <a:defRPr/>
            </a:pPr>
            <a:r>
              <a:rPr kumimoji="0" sz="1800" b="0" i="0" u="none" strike="noStrike" kern="1200" cap="none" spc="0" normalizeH="0" baseline="0" noProof="0">
                <a:ln>
                  <a:noFill/>
                </a:ln>
                <a:solidFill>
                  <a:srgbClr val="49494C"/>
                </a:solidFill>
                <a:effectLst/>
                <a:uLnTx/>
                <a:uFillTx/>
                <a:latin typeface="Avenir Next LT Pro"/>
                <a:ea typeface="+mn-ea"/>
                <a:cs typeface="Verdana"/>
              </a:rPr>
              <a:t>Over</a:t>
            </a:r>
            <a:r>
              <a:rPr kumimoji="0" sz="1800" b="0" i="0" u="none" strike="noStrike" kern="1200" cap="none" spc="-70" normalizeH="0" baseline="0" noProof="0">
                <a:ln>
                  <a:noFill/>
                </a:ln>
                <a:solidFill>
                  <a:srgbClr val="49494C"/>
                </a:solidFill>
                <a:effectLst/>
                <a:uLnTx/>
                <a:uFillTx/>
                <a:latin typeface="Avenir Next LT Pro"/>
                <a:ea typeface="+mn-ea"/>
                <a:cs typeface="Verdana"/>
              </a:rPr>
              <a:t> </a:t>
            </a:r>
            <a:r>
              <a:rPr kumimoji="0" sz="1800" b="1" i="0" u="none" strike="noStrike" kern="1200" cap="none" spc="0" normalizeH="0" baseline="0" noProof="0">
                <a:ln>
                  <a:noFill/>
                </a:ln>
                <a:solidFill>
                  <a:srgbClr val="02346D"/>
                </a:solidFill>
                <a:effectLst/>
                <a:uLnTx/>
                <a:uFillTx/>
                <a:latin typeface="Avenir Next LT Pro"/>
                <a:ea typeface="+mn-ea"/>
                <a:cs typeface="Verdana"/>
              </a:rPr>
              <a:t>35%</a:t>
            </a:r>
            <a:r>
              <a:rPr kumimoji="0" sz="1800" b="1" i="0" u="none" strike="noStrike" kern="1200" cap="none" spc="-73" normalizeH="0" baseline="0" noProof="0">
                <a:ln>
                  <a:noFill/>
                </a:ln>
                <a:solidFill>
                  <a:srgbClr val="02346D"/>
                </a:solidFill>
                <a:effectLst/>
                <a:uLnTx/>
                <a:uFillTx/>
                <a:latin typeface="Avenir Next LT Pro"/>
                <a:ea typeface="+mn-ea"/>
                <a:cs typeface="Verdana"/>
              </a:rPr>
              <a:t> </a:t>
            </a:r>
            <a:r>
              <a:rPr kumimoji="0" sz="1800" b="1" i="0" u="none" strike="noStrike" kern="1200" cap="none" spc="0" normalizeH="0" baseline="0" noProof="0">
                <a:ln>
                  <a:noFill/>
                </a:ln>
                <a:solidFill>
                  <a:srgbClr val="02346D"/>
                </a:solidFill>
                <a:effectLst/>
                <a:uLnTx/>
                <a:uFillTx/>
                <a:latin typeface="Avenir Next LT Pro"/>
                <a:ea typeface="+mn-ea"/>
                <a:cs typeface="Verdana"/>
              </a:rPr>
              <a:t>completion</a:t>
            </a:r>
            <a:r>
              <a:rPr kumimoji="0" sz="1800" b="1" i="0" u="none" strike="noStrike" kern="1200" cap="none" spc="-70" normalizeH="0" baseline="0" noProof="0">
                <a:ln>
                  <a:noFill/>
                </a:ln>
                <a:solidFill>
                  <a:srgbClr val="02346D"/>
                </a:solidFill>
                <a:effectLst/>
                <a:uLnTx/>
                <a:uFillTx/>
                <a:latin typeface="Avenir Next LT Pro"/>
                <a:ea typeface="+mn-ea"/>
                <a:cs typeface="Verdana"/>
              </a:rPr>
              <a:t> </a:t>
            </a:r>
            <a:r>
              <a:rPr kumimoji="0" sz="1800" b="1" i="0" u="none" strike="noStrike" kern="1200" cap="none" spc="-13" normalizeH="0" baseline="0" noProof="0">
                <a:ln>
                  <a:noFill/>
                </a:ln>
                <a:solidFill>
                  <a:srgbClr val="02346D"/>
                </a:solidFill>
                <a:effectLst/>
                <a:uLnTx/>
                <a:uFillTx/>
                <a:latin typeface="Avenir Next LT Pro"/>
                <a:ea typeface="+mn-ea"/>
                <a:cs typeface="Verdana"/>
              </a:rPr>
              <a:t>rate</a:t>
            </a:r>
            <a:endParaRPr kumimoji="0" sz="1800" b="0" i="0" u="none" strike="noStrike" kern="1200" cap="none" spc="0" normalizeH="0" baseline="0" noProof="0">
              <a:ln>
                <a:noFill/>
              </a:ln>
              <a:solidFill>
                <a:srgbClr val="02346D"/>
              </a:solidFill>
              <a:effectLst/>
              <a:uLnTx/>
              <a:uFillTx/>
              <a:latin typeface="Avenir Next LT Pro"/>
              <a:ea typeface="+mn-ea"/>
              <a:cs typeface="Verdana"/>
            </a:endParaRPr>
          </a:p>
          <a:p>
            <a:pPr marL="8467"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49494C"/>
                </a:solidFill>
                <a:effectLst/>
                <a:uLnTx/>
                <a:uFillTx/>
                <a:latin typeface="Avenir Next LT Pro"/>
                <a:ea typeface="+mn-ea"/>
                <a:cs typeface="Verdana"/>
              </a:rPr>
              <a:t>without</a:t>
            </a:r>
            <a:r>
              <a:rPr kumimoji="0" sz="1800" b="0" i="0" u="none" strike="noStrike" kern="1200" cap="none" spc="-60" normalizeH="0" baseline="0" noProof="0">
                <a:ln>
                  <a:noFill/>
                </a:ln>
                <a:solidFill>
                  <a:srgbClr val="49494C"/>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manual</a:t>
            </a:r>
            <a:r>
              <a:rPr kumimoji="0" sz="1800" b="0" i="0" u="none" strike="noStrike" kern="1200" cap="none" spc="-50" normalizeH="0" baseline="0" noProof="0">
                <a:ln>
                  <a:noFill/>
                </a:ln>
                <a:solidFill>
                  <a:srgbClr val="49494C"/>
                </a:solidFill>
                <a:effectLst/>
                <a:uLnTx/>
                <a:uFillTx/>
                <a:latin typeface="Avenir Next LT Pro"/>
                <a:ea typeface="+mn-ea"/>
                <a:cs typeface="Verdana"/>
              </a:rPr>
              <a:t> </a:t>
            </a:r>
            <a:r>
              <a:rPr kumimoji="0" sz="1800" b="0" i="0" u="none" strike="noStrike" kern="1200" cap="none" spc="-7" normalizeH="0" baseline="0" noProof="0">
                <a:ln>
                  <a:noFill/>
                </a:ln>
                <a:solidFill>
                  <a:srgbClr val="49494C"/>
                </a:solidFill>
                <a:effectLst/>
                <a:uLnTx/>
                <a:uFillTx/>
                <a:latin typeface="Avenir Next LT Pro"/>
                <a:ea typeface="+mn-ea"/>
                <a:cs typeface="Verdana"/>
              </a:rPr>
              <a:t>outreach</a:t>
            </a:r>
            <a:endParaRPr kumimoji="0" sz="1800" b="0" i="0" u="none" strike="noStrike" kern="1200" cap="none" spc="0" normalizeH="0" baseline="0" noProof="0">
              <a:ln>
                <a:noFill/>
              </a:ln>
              <a:solidFill>
                <a:srgbClr val="49494C"/>
              </a:solidFill>
              <a:effectLst/>
              <a:uLnTx/>
              <a:uFillTx/>
              <a:latin typeface="Avenir Next LT Pro"/>
              <a:ea typeface="+mn-ea"/>
              <a:cs typeface="Verdana"/>
            </a:endParaRPr>
          </a:p>
        </p:txBody>
      </p:sp>
      <p:sp>
        <p:nvSpPr>
          <p:cNvPr id="9" name="object 6">
            <a:extLst>
              <a:ext uri="{FF2B5EF4-FFF2-40B4-BE49-F238E27FC236}">
                <a16:creationId xmlns:a16="http://schemas.microsoft.com/office/drawing/2014/main" id="{E5F0B751-8004-AF44-2BA9-8375EA715E3C}"/>
              </a:ext>
            </a:extLst>
          </p:cNvPr>
          <p:cNvSpPr txBox="1"/>
          <p:nvPr/>
        </p:nvSpPr>
        <p:spPr>
          <a:xfrm>
            <a:off x="2025086" y="4719285"/>
            <a:ext cx="3985260" cy="562547"/>
          </a:xfrm>
          <a:prstGeom prst="rect">
            <a:avLst/>
          </a:prstGeom>
        </p:spPr>
        <p:txBody>
          <a:bodyPr vert="horz" wrap="square" lIns="0" tIns="8467" rIns="0" bIns="0" rtlCol="0">
            <a:spAutoFit/>
          </a:bodyPr>
          <a:lstStyle/>
          <a:p>
            <a:pPr marL="8467"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49494C"/>
                </a:solidFill>
                <a:effectLst/>
                <a:uLnTx/>
                <a:uFillTx/>
                <a:latin typeface="Avenir Next LT Pro"/>
                <a:ea typeface="+mn-ea"/>
                <a:cs typeface="Verdana"/>
              </a:rPr>
              <a:t>Enhanced</a:t>
            </a:r>
            <a:r>
              <a:rPr kumimoji="0" sz="1800" b="0" i="0" u="none" strike="noStrike" kern="1200" cap="none" spc="-53" normalizeH="0" baseline="0" noProof="0">
                <a:ln>
                  <a:noFill/>
                </a:ln>
                <a:solidFill>
                  <a:srgbClr val="49494C"/>
                </a:solidFill>
                <a:effectLst/>
                <a:uLnTx/>
                <a:uFillTx/>
                <a:latin typeface="Avenir Next LT Pro"/>
                <a:ea typeface="+mn-ea"/>
                <a:cs typeface="Verdana"/>
              </a:rPr>
              <a:t> </a:t>
            </a:r>
            <a:r>
              <a:rPr kumimoji="0" sz="1800" b="1" i="0" u="none" strike="noStrike" kern="1200" cap="none" spc="0" normalizeH="0" baseline="0" noProof="0">
                <a:ln>
                  <a:noFill/>
                </a:ln>
                <a:solidFill>
                  <a:srgbClr val="02346D"/>
                </a:solidFill>
                <a:effectLst/>
                <a:uLnTx/>
                <a:uFillTx/>
                <a:latin typeface="Avenir Next LT Pro"/>
                <a:ea typeface="+mn-ea"/>
                <a:cs typeface="Verdana"/>
              </a:rPr>
              <a:t>user</a:t>
            </a:r>
            <a:r>
              <a:rPr kumimoji="0" sz="1800" b="1" i="0" u="none" strike="noStrike" kern="1200" cap="none" spc="-53" normalizeH="0" baseline="0" noProof="0">
                <a:ln>
                  <a:noFill/>
                </a:ln>
                <a:solidFill>
                  <a:srgbClr val="02346D"/>
                </a:solidFill>
                <a:effectLst/>
                <a:uLnTx/>
                <a:uFillTx/>
                <a:latin typeface="Avenir Next LT Pro"/>
                <a:ea typeface="+mn-ea"/>
                <a:cs typeface="Verdana"/>
              </a:rPr>
              <a:t> </a:t>
            </a:r>
            <a:r>
              <a:rPr kumimoji="0" sz="1800" b="1" i="0" u="none" strike="noStrike" kern="1200" cap="none" spc="-7" normalizeH="0" baseline="0" noProof="0">
                <a:ln>
                  <a:noFill/>
                </a:ln>
                <a:solidFill>
                  <a:srgbClr val="02346D"/>
                </a:solidFill>
                <a:effectLst/>
                <a:uLnTx/>
                <a:uFillTx/>
                <a:latin typeface="Avenir Next LT Pro"/>
                <a:ea typeface="+mn-ea"/>
                <a:cs typeface="Verdana"/>
              </a:rPr>
              <a:t>experience</a:t>
            </a:r>
            <a:endParaRPr kumimoji="0" sz="1800" b="0" i="0" u="none" strike="noStrike" kern="1200" cap="none" spc="0" normalizeH="0" baseline="0" noProof="0">
              <a:ln>
                <a:noFill/>
              </a:ln>
              <a:solidFill>
                <a:srgbClr val="02346D"/>
              </a:solidFill>
              <a:effectLst/>
              <a:uLnTx/>
              <a:uFillTx/>
              <a:latin typeface="Avenir Next LT Pro"/>
              <a:ea typeface="+mn-ea"/>
              <a:cs typeface="Verdana"/>
            </a:endParaRPr>
          </a:p>
          <a:p>
            <a:pPr marL="8467"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49494C"/>
                </a:solidFill>
                <a:effectLst/>
                <a:uLnTx/>
                <a:uFillTx/>
                <a:latin typeface="Avenir Next LT Pro"/>
                <a:ea typeface="+mn-ea"/>
                <a:cs typeface="Verdana"/>
              </a:rPr>
              <a:t>with</a:t>
            </a:r>
            <a:r>
              <a:rPr kumimoji="0" sz="1800" b="0" i="0" u="none" strike="noStrike" kern="1200" cap="none" spc="-53" normalizeH="0" baseline="0" noProof="0">
                <a:ln>
                  <a:noFill/>
                </a:ln>
                <a:solidFill>
                  <a:srgbClr val="49494C"/>
                </a:solidFill>
                <a:effectLst/>
                <a:uLnTx/>
                <a:uFillTx/>
                <a:latin typeface="Avenir Next LT Pro"/>
                <a:ea typeface="+mn-ea"/>
                <a:cs typeface="Verdana"/>
              </a:rPr>
              <a:t> </a:t>
            </a:r>
            <a:r>
              <a:rPr kumimoji="0" sz="1800" b="0" i="0" u="none" strike="noStrike" kern="1200" cap="none" spc="0" normalizeH="0" baseline="0" noProof="0">
                <a:ln>
                  <a:noFill/>
                </a:ln>
                <a:solidFill>
                  <a:srgbClr val="49494C"/>
                </a:solidFill>
                <a:effectLst/>
                <a:uLnTx/>
                <a:uFillTx/>
                <a:latin typeface="Avenir Next LT Pro"/>
                <a:ea typeface="+mn-ea"/>
                <a:cs typeface="Verdana"/>
              </a:rPr>
              <a:t>dynamic</a:t>
            </a:r>
            <a:r>
              <a:rPr kumimoji="0" sz="1800" b="0" i="0" u="none" strike="noStrike" kern="1200" cap="none" spc="-50" normalizeH="0" baseline="0" noProof="0">
                <a:ln>
                  <a:noFill/>
                </a:ln>
                <a:solidFill>
                  <a:srgbClr val="49494C"/>
                </a:solidFill>
                <a:effectLst/>
                <a:uLnTx/>
                <a:uFillTx/>
                <a:latin typeface="Avenir Next LT Pro"/>
                <a:ea typeface="+mn-ea"/>
                <a:cs typeface="Verdana"/>
              </a:rPr>
              <a:t> </a:t>
            </a:r>
            <a:r>
              <a:rPr kumimoji="0" sz="1800" b="0" i="0" u="none" strike="noStrike" kern="1200" cap="none" spc="-7" normalizeH="0" baseline="0" noProof="0">
                <a:ln>
                  <a:noFill/>
                </a:ln>
                <a:solidFill>
                  <a:srgbClr val="49494C"/>
                </a:solidFill>
                <a:effectLst/>
                <a:uLnTx/>
                <a:uFillTx/>
                <a:latin typeface="Avenir Next LT Pro"/>
                <a:ea typeface="+mn-ea"/>
                <a:cs typeface="Verdana"/>
              </a:rPr>
              <a:t>forms</a:t>
            </a:r>
            <a:endParaRPr kumimoji="0" sz="1800" b="0" i="0" u="none" strike="noStrike" kern="1200" cap="none" spc="0" normalizeH="0" baseline="0" noProof="0">
              <a:ln>
                <a:noFill/>
              </a:ln>
              <a:solidFill>
                <a:srgbClr val="49494C"/>
              </a:solidFill>
              <a:effectLst/>
              <a:uLnTx/>
              <a:uFillTx/>
              <a:latin typeface="Avenir Next LT Pro"/>
              <a:ea typeface="+mn-ea"/>
              <a:cs typeface="Verdana"/>
            </a:endParaRPr>
          </a:p>
        </p:txBody>
      </p:sp>
      <p:pic>
        <p:nvPicPr>
          <p:cNvPr id="11" name="Graphic 10">
            <a:extLst>
              <a:ext uri="{FF2B5EF4-FFF2-40B4-BE49-F238E27FC236}">
                <a16:creationId xmlns:a16="http://schemas.microsoft.com/office/drawing/2014/main" id="{5DD6D534-47DB-4DEB-E0A0-28FB1398B8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7767" y="3446206"/>
            <a:ext cx="457200" cy="457200"/>
          </a:xfrm>
          <a:prstGeom prst="rect">
            <a:avLst/>
          </a:prstGeom>
        </p:spPr>
      </p:pic>
      <p:pic>
        <p:nvPicPr>
          <p:cNvPr id="19" name="Graphic 18">
            <a:extLst>
              <a:ext uri="{FF2B5EF4-FFF2-40B4-BE49-F238E27FC236}">
                <a16:creationId xmlns:a16="http://schemas.microsoft.com/office/drawing/2014/main" id="{7435073E-041B-B5BA-6AC1-94D1ED03C3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0719" y="4796367"/>
            <a:ext cx="457200" cy="457200"/>
          </a:xfrm>
          <a:prstGeom prst="rect">
            <a:avLst/>
          </a:prstGeom>
        </p:spPr>
      </p:pic>
      <p:pic>
        <p:nvPicPr>
          <p:cNvPr id="20" name="Graphic 19">
            <a:extLst>
              <a:ext uri="{FF2B5EF4-FFF2-40B4-BE49-F238E27FC236}">
                <a16:creationId xmlns:a16="http://schemas.microsoft.com/office/drawing/2014/main" id="{E1521099-6923-8E9E-BB8D-C0AF748CDA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7767" y="2064977"/>
            <a:ext cx="457200" cy="457200"/>
          </a:xfrm>
          <a:prstGeom prst="rect">
            <a:avLst/>
          </a:prstGeom>
        </p:spPr>
      </p:pic>
      <p:grpSp>
        <p:nvGrpSpPr>
          <p:cNvPr id="21" name="Group 20">
            <a:extLst>
              <a:ext uri="{FF2B5EF4-FFF2-40B4-BE49-F238E27FC236}">
                <a16:creationId xmlns:a16="http://schemas.microsoft.com/office/drawing/2014/main" id="{FAED8F60-11A8-5BFB-6244-D26128CCC57C}"/>
              </a:ext>
            </a:extLst>
          </p:cNvPr>
          <p:cNvGrpSpPr/>
          <p:nvPr/>
        </p:nvGrpSpPr>
        <p:grpSpPr>
          <a:xfrm>
            <a:off x="8388567" y="591496"/>
            <a:ext cx="2467281" cy="5339228"/>
            <a:chOff x="8297301" y="591496"/>
            <a:chExt cx="2467281" cy="5339228"/>
          </a:xfrm>
        </p:grpSpPr>
        <p:grpSp>
          <p:nvGrpSpPr>
            <p:cNvPr id="22" name="Group 21">
              <a:extLst>
                <a:ext uri="{FF2B5EF4-FFF2-40B4-BE49-F238E27FC236}">
                  <a16:creationId xmlns:a16="http://schemas.microsoft.com/office/drawing/2014/main" id="{D62D2B2F-7D6C-C6AF-D940-1D553A160763}"/>
                </a:ext>
              </a:extLst>
            </p:cNvPr>
            <p:cNvGrpSpPr/>
            <p:nvPr/>
          </p:nvGrpSpPr>
          <p:grpSpPr>
            <a:xfrm>
              <a:off x="8297301" y="591496"/>
              <a:ext cx="2467281" cy="5332878"/>
              <a:chOff x="8297301" y="591496"/>
              <a:chExt cx="2467281" cy="5332878"/>
            </a:xfrm>
            <a:effectLst>
              <a:outerShdw blurRad="190500" algn="tl" rotWithShape="0">
                <a:prstClr val="black">
                  <a:alpha val="15000"/>
                </a:prstClr>
              </a:outerShdw>
            </a:effectLst>
          </p:grpSpPr>
          <p:grpSp>
            <p:nvGrpSpPr>
              <p:cNvPr id="24" name="Group 23">
                <a:extLst>
                  <a:ext uri="{FF2B5EF4-FFF2-40B4-BE49-F238E27FC236}">
                    <a16:creationId xmlns:a16="http://schemas.microsoft.com/office/drawing/2014/main" id="{A8F11DB7-CB9F-9BE0-9C30-0DF448AD9C59}"/>
                  </a:ext>
                </a:extLst>
              </p:cNvPr>
              <p:cNvGrpSpPr/>
              <p:nvPr/>
            </p:nvGrpSpPr>
            <p:grpSpPr>
              <a:xfrm>
                <a:off x="8297301" y="591496"/>
                <a:ext cx="2459368" cy="5332878"/>
                <a:chOff x="-1728968" y="908324"/>
                <a:chExt cx="2067374" cy="4482882"/>
              </a:xfrm>
            </p:grpSpPr>
            <p:pic>
              <p:nvPicPr>
                <p:cNvPr id="29" name="object 10">
                  <a:extLst>
                    <a:ext uri="{FF2B5EF4-FFF2-40B4-BE49-F238E27FC236}">
                      <a16:creationId xmlns:a16="http://schemas.microsoft.com/office/drawing/2014/main" id="{E80430A9-1CAD-CE6E-34BD-4748E790CE16}"/>
                    </a:ext>
                  </a:extLst>
                </p:cNvPr>
                <p:cNvPicPr/>
                <p:nvPr/>
              </p:nvPicPr>
              <p:blipFill>
                <a:blip r:embed="rId6" cstate="print"/>
                <a:stretch>
                  <a:fillRect/>
                </a:stretch>
              </p:blipFill>
              <p:spPr>
                <a:xfrm>
                  <a:off x="-1728968" y="908324"/>
                  <a:ext cx="2067374" cy="4482882"/>
                </a:xfrm>
                <a:prstGeom prst="rect">
                  <a:avLst/>
                </a:prstGeom>
              </p:spPr>
            </p:pic>
            <p:sp>
              <p:nvSpPr>
                <p:cNvPr id="30" name="object 11">
                  <a:extLst>
                    <a:ext uri="{FF2B5EF4-FFF2-40B4-BE49-F238E27FC236}">
                      <a16:creationId xmlns:a16="http://schemas.microsoft.com/office/drawing/2014/main" id="{BC98424B-0D4D-907B-4C30-AF7FECA04E83}"/>
                    </a:ext>
                  </a:extLst>
                </p:cNvPr>
                <p:cNvSpPr/>
                <p:nvPr/>
              </p:nvSpPr>
              <p:spPr>
                <a:xfrm>
                  <a:off x="-909117" y="989551"/>
                  <a:ext cx="319943" cy="39823"/>
                </a:xfrm>
                <a:custGeom>
                  <a:avLst/>
                  <a:gdLst/>
                  <a:ahLst/>
                  <a:cxnLst/>
                  <a:rect l="l" t="t" r="r" b="b"/>
                  <a:pathLst>
                    <a:path w="448945" h="55880">
                      <a:moveTo>
                        <a:pt x="420998" y="55696"/>
                      </a:moveTo>
                      <a:lnTo>
                        <a:pt x="27848" y="55696"/>
                      </a:lnTo>
                      <a:lnTo>
                        <a:pt x="17277" y="53648"/>
                      </a:lnTo>
                      <a:lnTo>
                        <a:pt x="8395" y="47915"/>
                      </a:lnTo>
                      <a:lnTo>
                        <a:pt x="2278" y="39110"/>
                      </a:lnTo>
                      <a:lnTo>
                        <a:pt x="0" y="27848"/>
                      </a:lnTo>
                      <a:lnTo>
                        <a:pt x="2278" y="16586"/>
                      </a:lnTo>
                      <a:lnTo>
                        <a:pt x="8395" y="7781"/>
                      </a:lnTo>
                      <a:lnTo>
                        <a:pt x="17277" y="2047"/>
                      </a:lnTo>
                      <a:lnTo>
                        <a:pt x="27848" y="0"/>
                      </a:lnTo>
                      <a:lnTo>
                        <a:pt x="420998" y="0"/>
                      </a:lnTo>
                      <a:lnTo>
                        <a:pt x="431569" y="2047"/>
                      </a:lnTo>
                      <a:lnTo>
                        <a:pt x="440450" y="7781"/>
                      </a:lnTo>
                      <a:lnTo>
                        <a:pt x="446568" y="16586"/>
                      </a:lnTo>
                      <a:lnTo>
                        <a:pt x="448846" y="27848"/>
                      </a:lnTo>
                      <a:lnTo>
                        <a:pt x="446568" y="39110"/>
                      </a:lnTo>
                      <a:lnTo>
                        <a:pt x="440450" y="47915"/>
                      </a:lnTo>
                      <a:lnTo>
                        <a:pt x="431569" y="53648"/>
                      </a:lnTo>
                      <a:lnTo>
                        <a:pt x="420998" y="55696"/>
                      </a:lnTo>
                      <a:close/>
                    </a:path>
                  </a:pathLst>
                </a:custGeom>
                <a:solidFill>
                  <a:srgbClr val="5454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pic>
              <p:nvPicPr>
                <p:cNvPr id="31" name="object 12">
                  <a:extLst>
                    <a:ext uri="{FF2B5EF4-FFF2-40B4-BE49-F238E27FC236}">
                      <a16:creationId xmlns:a16="http://schemas.microsoft.com/office/drawing/2014/main" id="{C041D3DC-4BF7-92AE-EEEF-BCE63E453019}"/>
                    </a:ext>
                  </a:extLst>
                </p:cNvPr>
                <p:cNvPicPr/>
                <p:nvPr/>
              </p:nvPicPr>
              <p:blipFill>
                <a:blip r:embed="rId7" cstate="print">
                  <a:extLst>
                    <a:ext uri="{28A0092B-C50C-407E-A947-70E740481C1C}">
                      <a14:useLocalDpi xmlns:a14="http://schemas.microsoft.com/office/drawing/2010/main"/>
                    </a:ext>
                  </a:extLst>
                </a:blip>
                <a:stretch>
                  <a:fillRect/>
                </a:stretch>
              </p:blipFill>
              <p:spPr>
                <a:xfrm>
                  <a:off x="-487680" y="980212"/>
                  <a:ext cx="58371" cy="58371"/>
                </a:xfrm>
                <a:prstGeom prst="rect">
                  <a:avLst/>
                </a:prstGeom>
              </p:spPr>
            </p:pic>
            <p:sp>
              <p:nvSpPr>
                <p:cNvPr id="32" name="object 15">
                  <a:extLst>
                    <a:ext uri="{FF2B5EF4-FFF2-40B4-BE49-F238E27FC236}">
                      <a16:creationId xmlns:a16="http://schemas.microsoft.com/office/drawing/2014/main" id="{5A23FB11-8542-A69E-18CE-2175172DCBEE}"/>
                    </a:ext>
                  </a:extLst>
                </p:cNvPr>
                <p:cNvSpPr/>
                <p:nvPr/>
              </p:nvSpPr>
              <p:spPr>
                <a:xfrm>
                  <a:off x="-1480271" y="1511766"/>
                  <a:ext cx="1481601" cy="288081"/>
                </a:xfrm>
                <a:custGeom>
                  <a:avLst/>
                  <a:gdLst/>
                  <a:ahLst/>
                  <a:cxnLst/>
                  <a:rect l="l" t="t" r="r" b="b"/>
                  <a:pathLst>
                    <a:path w="2078990" h="494664">
                      <a:moveTo>
                        <a:pt x="2078777" y="494579"/>
                      </a:moveTo>
                      <a:lnTo>
                        <a:pt x="0" y="494579"/>
                      </a:lnTo>
                      <a:lnTo>
                        <a:pt x="0" y="0"/>
                      </a:lnTo>
                      <a:lnTo>
                        <a:pt x="2078777" y="0"/>
                      </a:lnTo>
                      <a:lnTo>
                        <a:pt x="2078777" y="49457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pic>
              <p:nvPicPr>
                <p:cNvPr id="33" name="object 16">
                  <a:extLst>
                    <a:ext uri="{FF2B5EF4-FFF2-40B4-BE49-F238E27FC236}">
                      <a16:creationId xmlns:a16="http://schemas.microsoft.com/office/drawing/2014/main" id="{E67051C6-595D-2D3B-1E22-F14F917C5254}"/>
                    </a:ext>
                  </a:extLst>
                </p:cNvPr>
                <p:cNvPicPr/>
                <p:nvPr/>
              </p:nvPicPr>
              <p:blipFill>
                <a:blip r:embed="rId8" cstate="print"/>
                <a:stretch>
                  <a:fillRect/>
                </a:stretch>
              </p:blipFill>
              <p:spPr>
                <a:xfrm>
                  <a:off x="-1250562" y="1542758"/>
                  <a:ext cx="1021119" cy="290318"/>
                </a:xfrm>
                <a:prstGeom prst="rect">
                  <a:avLst/>
                </a:prstGeom>
              </p:spPr>
            </p:pic>
          </p:grpSp>
          <p:grpSp>
            <p:nvGrpSpPr>
              <p:cNvPr id="25" name="Group 24">
                <a:extLst>
                  <a:ext uri="{FF2B5EF4-FFF2-40B4-BE49-F238E27FC236}">
                    <a16:creationId xmlns:a16="http://schemas.microsoft.com/office/drawing/2014/main" id="{39E851CC-0BDD-1451-28D0-657D0A9DCCA3}"/>
                  </a:ext>
                </a:extLst>
              </p:cNvPr>
              <p:cNvGrpSpPr/>
              <p:nvPr/>
            </p:nvGrpSpPr>
            <p:grpSpPr>
              <a:xfrm>
                <a:off x="8297301" y="1269019"/>
                <a:ext cx="2467281" cy="777452"/>
                <a:chOff x="8228626" y="2545823"/>
                <a:chExt cx="2003827" cy="631416"/>
              </a:xfrm>
            </p:grpSpPr>
            <p:sp>
              <p:nvSpPr>
                <p:cNvPr id="26" name="object 15">
                  <a:extLst>
                    <a:ext uri="{FF2B5EF4-FFF2-40B4-BE49-F238E27FC236}">
                      <a16:creationId xmlns:a16="http://schemas.microsoft.com/office/drawing/2014/main" id="{12DDAA09-261D-963A-C871-AA42A7EC5EDC}"/>
                    </a:ext>
                  </a:extLst>
                </p:cNvPr>
                <p:cNvSpPr/>
                <p:nvPr/>
              </p:nvSpPr>
              <p:spPr>
                <a:xfrm>
                  <a:off x="8458321" y="2578581"/>
                  <a:ext cx="1481601" cy="310437"/>
                </a:xfrm>
                <a:custGeom>
                  <a:avLst/>
                  <a:gdLst/>
                  <a:ahLst/>
                  <a:cxnLst/>
                  <a:rect l="l" t="t" r="r" b="b"/>
                  <a:pathLst>
                    <a:path w="2078990" h="494664">
                      <a:moveTo>
                        <a:pt x="2078777" y="494579"/>
                      </a:moveTo>
                      <a:lnTo>
                        <a:pt x="0" y="494579"/>
                      </a:lnTo>
                      <a:lnTo>
                        <a:pt x="0" y="0"/>
                      </a:lnTo>
                      <a:lnTo>
                        <a:pt x="2078777" y="0"/>
                      </a:lnTo>
                      <a:lnTo>
                        <a:pt x="2078777" y="49457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pic>
              <p:nvPicPr>
                <p:cNvPr id="27" name="object 16">
                  <a:extLst>
                    <a:ext uri="{FF2B5EF4-FFF2-40B4-BE49-F238E27FC236}">
                      <a16:creationId xmlns:a16="http://schemas.microsoft.com/office/drawing/2014/main" id="{40A93550-989B-E15C-A6C8-AF2F86309C80}"/>
                    </a:ext>
                  </a:extLst>
                </p:cNvPr>
                <p:cNvPicPr/>
                <p:nvPr/>
              </p:nvPicPr>
              <p:blipFill>
                <a:blip r:embed="rId8" cstate="print"/>
                <a:stretch>
                  <a:fillRect/>
                </a:stretch>
              </p:blipFill>
              <p:spPr>
                <a:xfrm>
                  <a:off x="8716767" y="2545823"/>
                  <a:ext cx="1021119" cy="290318"/>
                </a:xfrm>
                <a:prstGeom prst="rect">
                  <a:avLst/>
                </a:prstGeom>
              </p:spPr>
            </p:pic>
            <p:sp>
              <p:nvSpPr>
                <p:cNvPr id="28" name="object 17">
                  <a:extLst>
                    <a:ext uri="{FF2B5EF4-FFF2-40B4-BE49-F238E27FC236}">
                      <a16:creationId xmlns:a16="http://schemas.microsoft.com/office/drawing/2014/main" id="{E0D1B914-6B17-94B0-F75F-ACDFD81D7E31}"/>
                    </a:ext>
                  </a:extLst>
                </p:cNvPr>
                <p:cNvSpPr txBox="1"/>
                <p:nvPr/>
              </p:nvSpPr>
              <p:spPr>
                <a:xfrm>
                  <a:off x="8228626" y="2949119"/>
                  <a:ext cx="2003827" cy="228120"/>
                </a:xfrm>
                <a:prstGeom prst="rect">
                  <a:avLst/>
                </a:prstGeom>
                <a:solidFill>
                  <a:srgbClr val="FFFFFF"/>
                </a:solidFill>
              </p:spPr>
              <p:txBody>
                <a:bodyPr vert="horz" wrap="square" lIns="0" tIns="49530" rIns="0" bIns="0" rtlCol="0">
                  <a:noAutofit/>
                </a:bodyPr>
                <a:lstStyle/>
                <a:p>
                  <a:pPr marL="36831" marR="0" lvl="0" indent="0" algn="l" defTabSz="914400" rtl="0" eaLnBrk="1" fontAlgn="auto" latinLnBrk="0" hangingPunct="1">
                    <a:lnSpc>
                      <a:spcPct val="100000"/>
                    </a:lnSpc>
                    <a:spcBef>
                      <a:spcPts val="390"/>
                    </a:spcBef>
                    <a:spcAft>
                      <a:spcPts val="0"/>
                    </a:spcAft>
                    <a:buClrTx/>
                    <a:buSzTx/>
                    <a:buFontTx/>
                    <a:buNone/>
                    <a:tabLst/>
                    <a:defRPr/>
                  </a:pPr>
                  <a:r>
                    <a:rPr kumimoji="0" sz="767" b="1" i="0" u="none" strike="noStrike" kern="1200" cap="none" spc="0" normalizeH="0" baseline="0" noProof="0">
                      <a:ln>
                        <a:noFill/>
                      </a:ln>
                      <a:solidFill>
                        <a:srgbClr val="545454"/>
                      </a:solidFill>
                      <a:effectLst/>
                      <a:uLnTx/>
                      <a:uFillTx/>
                      <a:latin typeface="Arial"/>
                      <a:ea typeface="+mn-ea"/>
                      <a:cs typeface="Arial"/>
                    </a:rPr>
                    <a:t>Accident</a:t>
                  </a:r>
                  <a:r>
                    <a:rPr kumimoji="0" sz="767" b="1" i="0" u="none" strike="noStrike" kern="1200" cap="none" spc="140" normalizeH="0" baseline="0" noProof="0">
                      <a:ln>
                        <a:noFill/>
                      </a:ln>
                      <a:solidFill>
                        <a:srgbClr val="545454"/>
                      </a:solidFill>
                      <a:effectLst/>
                      <a:uLnTx/>
                      <a:uFillTx/>
                      <a:latin typeface="Arial"/>
                      <a:ea typeface="+mn-ea"/>
                      <a:cs typeface="Arial"/>
                    </a:rPr>
                    <a:t> </a:t>
                  </a:r>
                  <a:r>
                    <a:rPr kumimoji="0" sz="767" b="1" i="0" u="none" strike="noStrike" kern="1200" cap="none" spc="-7" normalizeH="0" baseline="0" noProof="0">
                      <a:ln>
                        <a:noFill/>
                      </a:ln>
                      <a:solidFill>
                        <a:srgbClr val="545454"/>
                      </a:solidFill>
                      <a:effectLst/>
                      <a:uLnTx/>
                      <a:uFillTx/>
                      <a:latin typeface="Arial"/>
                      <a:ea typeface="+mn-ea"/>
                      <a:cs typeface="Arial"/>
                    </a:rPr>
                    <a:t>Questionnaire</a:t>
                  </a:r>
                  <a:endParaRPr kumimoji="0" sz="767" b="0" i="0" u="none" strike="noStrike" kern="1200" cap="none" spc="0" normalizeH="0" baseline="0" noProof="0">
                    <a:ln>
                      <a:noFill/>
                    </a:ln>
                    <a:solidFill>
                      <a:srgbClr val="000000"/>
                    </a:solidFill>
                    <a:effectLst/>
                    <a:uLnTx/>
                    <a:uFillTx/>
                    <a:latin typeface="Arial"/>
                    <a:ea typeface="+mn-ea"/>
                    <a:cs typeface="Arial"/>
                  </a:endParaRPr>
                </a:p>
              </p:txBody>
            </p:sp>
          </p:grpSp>
        </p:grpSp>
        <p:sp>
          <p:nvSpPr>
            <p:cNvPr id="23" name="Rounded Rectangle 22">
              <a:extLst>
                <a:ext uri="{FF2B5EF4-FFF2-40B4-BE49-F238E27FC236}">
                  <a16:creationId xmlns:a16="http://schemas.microsoft.com/office/drawing/2014/main" id="{C65AC581-593C-5C05-9247-256FDD03C0EC}"/>
                </a:ext>
              </a:extLst>
            </p:cNvPr>
            <p:cNvSpPr/>
            <p:nvPr/>
          </p:nvSpPr>
          <p:spPr>
            <a:xfrm>
              <a:off x="8297301" y="597846"/>
              <a:ext cx="2459368" cy="5332878"/>
            </a:xfrm>
            <a:prstGeom prst="roundRect">
              <a:avLst>
                <a:gd name="adj" fmla="val 9448"/>
              </a:avLst>
            </a:prstGeom>
            <a:noFill/>
            <a:ln>
              <a:solidFill>
                <a:schemeClr val="bg2">
                  <a:lumMod val="85000"/>
                </a:schemeClr>
              </a:solidFill>
            </a:ln>
            <a:effectLst>
              <a:outerShdw blurRad="1905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spTree>
    <p:extLst>
      <p:ext uri="{BB962C8B-B14F-4D97-AF65-F5344CB8AC3E}">
        <p14:creationId xmlns:p14="http://schemas.microsoft.com/office/powerpoint/2010/main" val="1392889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8E2417-5F96-6659-31F7-11D75C115BD1}"/>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911698EE-1C8A-CFAD-D470-CC51048EE313}"/>
              </a:ext>
            </a:extLst>
          </p:cNvPr>
          <p:cNvSpPr>
            <a:spLocks noGrp="1"/>
          </p:cNvSpPr>
          <p:nvPr>
            <p:ph type="title"/>
          </p:nvPr>
        </p:nvSpPr>
        <p:spPr/>
        <p:txBody>
          <a:bodyPr/>
          <a:lstStyle/>
          <a:p>
            <a:r>
              <a:rPr lang="en-US"/>
              <a:t>Digital First</a:t>
            </a:r>
          </a:p>
        </p:txBody>
      </p:sp>
    </p:spTree>
    <p:extLst>
      <p:ext uri="{BB962C8B-B14F-4D97-AF65-F5344CB8AC3E}">
        <p14:creationId xmlns:p14="http://schemas.microsoft.com/office/powerpoint/2010/main" val="1117810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10">
            <a:extLst>
              <a:ext uri="{FF2B5EF4-FFF2-40B4-BE49-F238E27FC236}">
                <a16:creationId xmlns:a16="http://schemas.microsoft.com/office/drawing/2014/main" id="{6F9121DD-5554-38DB-028F-491948318B9F}"/>
              </a:ext>
            </a:extLst>
          </p:cNvPr>
          <p:cNvSpPr txBox="1">
            <a:spLocks/>
          </p:cNvSpPr>
          <p:nvPr/>
        </p:nvSpPr>
        <p:spPr>
          <a:xfrm rot="10800000">
            <a:off x="866773" y="1187352"/>
            <a:ext cx="10458451" cy="1593947"/>
          </a:xfrm>
          <a:prstGeom prst="roundRect">
            <a:avLst>
              <a:gd name="adj" fmla="val 8253"/>
            </a:avLst>
          </a:prstGeom>
          <a:solidFill>
            <a:schemeClr val="accent3"/>
          </a:solidFill>
        </p:spPr>
        <p:txBody>
          <a:bodyPr vert="horz" lIns="182880" tIns="18288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1"/>
                </a:solidFill>
                <a:latin typeface="Avenir Next" panose="020B0503020202020204" pitchFamily="34" charset="0"/>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1"/>
                </a:solidFill>
                <a:latin typeface="Avenir Next" panose="020B0503020202020204" pitchFamily="34" charset="0"/>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1"/>
                </a:solidFill>
                <a:latin typeface="Avenir Next" panose="020B0503020202020204" pitchFamily="34" charset="0"/>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1"/>
                </a:solidFill>
                <a:latin typeface="Avenir Next" panose="020B0503020202020204" pitchFamily="34" charset="0"/>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1"/>
                </a:solidFill>
                <a:latin typeface="Avenir Next" panose="020B0503020202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venir Next LT Pro"/>
              <a:ea typeface="Open Sans Light" panose="020B0606030504020204" pitchFamily="34" charset="0"/>
              <a:cs typeface="Open Sans Light" panose="020B0606030504020204" pitchFamily="34" charset="0"/>
            </a:endParaRPr>
          </a:p>
        </p:txBody>
      </p:sp>
      <p:sp>
        <p:nvSpPr>
          <p:cNvPr id="11" name="Text Placeholder 10">
            <a:extLst>
              <a:ext uri="{FF2B5EF4-FFF2-40B4-BE49-F238E27FC236}">
                <a16:creationId xmlns:a16="http://schemas.microsoft.com/office/drawing/2014/main" id="{316D781C-E405-E719-028E-B9B11037182F}"/>
              </a:ext>
            </a:extLst>
          </p:cNvPr>
          <p:cNvSpPr>
            <a:spLocks noGrp="1"/>
          </p:cNvSpPr>
          <p:nvPr>
            <p:ph type="body" sz="quarter" idx="23"/>
          </p:nvPr>
        </p:nvSpPr>
        <p:spPr>
          <a:xfrm>
            <a:off x="866775" y="2971800"/>
            <a:ext cx="3292475" cy="3086100"/>
          </a:xfrm>
        </p:spPr>
        <p:txBody>
          <a:bodyPr/>
          <a:lstStyle/>
          <a:p>
            <a:pPr marL="0" indent="0">
              <a:buNone/>
            </a:pPr>
            <a:r>
              <a:rPr lang="en-US" sz="2200" b="1">
                <a:solidFill>
                  <a:schemeClr val="accent1"/>
                </a:solidFill>
              </a:rPr>
              <a:t>Cut postage spend by 25-30%</a:t>
            </a:r>
          </a:p>
          <a:p>
            <a:pPr marL="0" indent="0">
              <a:buNone/>
            </a:pPr>
            <a:r>
              <a:rPr lang="en-US" sz="1600"/>
              <a:t>Strategic statement delivery that combines digital + print to </a:t>
            </a:r>
            <a:r>
              <a:rPr lang="en-US" sz="1600" b="1"/>
              <a:t>minimize unnecessary mailing costs.</a:t>
            </a:r>
          </a:p>
        </p:txBody>
      </p:sp>
      <p:sp>
        <p:nvSpPr>
          <p:cNvPr id="12" name="Text Placeholder 11">
            <a:extLst>
              <a:ext uri="{FF2B5EF4-FFF2-40B4-BE49-F238E27FC236}">
                <a16:creationId xmlns:a16="http://schemas.microsoft.com/office/drawing/2014/main" id="{5BF81470-A6C4-0A1F-A667-B776DE8EFFF2}"/>
              </a:ext>
            </a:extLst>
          </p:cNvPr>
          <p:cNvSpPr>
            <a:spLocks noGrp="1"/>
          </p:cNvSpPr>
          <p:nvPr>
            <p:ph type="body" sz="quarter" idx="24"/>
          </p:nvPr>
        </p:nvSpPr>
        <p:spPr>
          <a:xfrm>
            <a:off x="4468813" y="2971800"/>
            <a:ext cx="3292475" cy="3086100"/>
          </a:xfrm>
        </p:spPr>
        <p:txBody>
          <a:bodyPr/>
          <a:lstStyle/>
          <a:p>
            <a:pPr marL="0" indent="0">
              <a:buNone/>
            </a:pPr>
            <a:r>
              <a:rPr lang="en-US" sz="2200" b="1">
                <a:solidFill>
                  <a:schemeClr val="accent1"/>
                </a:solidFill>
              </a:rPr>
              <a:t>Improve engagement.</a:t>
            </a:r>
          </a:p>
          <a:p>
            <a:pPr marL="0" indent="0">
              <a:buNone/>
            </a:pPr>
            <a:r>
              <a:rPr lang="en-US" sz="1600"/>
              <a:t>Modernize engagement by reaching patients through the channels </a:t>
            </a:r>
            <a:r>
              <a:rPr lang="en-US" sz="1600" b="1"/>
              <a:t>they actually respond to.</a:t>
            </a:r>
          </a:p>
          <a:p>
            <a:pPr marL="0" indent="0">
              <a:buNone/>
            </a:pPr>
            <a:endParaRPr lang="en-US"/>
          </a:p>
        </p:txBody>
      </p:sp>
      <p:sp>
        <p:nvSpPr>
          <p:cNvPr id="13" name="Text Placeholder 12">
            <a:extLst>
              <a:ext uri="{FF2B5EF4-FFF2-40B4-BE49-F238E27FC236}">
                <a16:creationId xmlns:a16="http://schemas.microsoft.com/office/drawing/2014/main" id="{151B0141-ABB8-EDED-B4F1-C294747A0891}"/>
              </a:ext>
            </a:extLst>
          </p:cNvPr>
          <p:cNvSpPr>
            <a:spLocks noGrp="1"/>
          </p:cNvSpPr>
          <p:nvPr>
            <p:ph type="body" sz="quarter" idx="25"/>
          </p:nvPr>
        </p:nvSpPr>
        <p:spPr>
          <a:xfrm>
            <a:off x="8070850" y="2971800"/>
            <a:ext cx="3292475" cy="3086100"/>
          </a:xfrm>
        </p:spPr>
        <p:txBody>
          <a:bodyPr>
            <a:normAutofit/>
          </a:bodyPr>
          <a:lstStyle/>
          <a:p>
            <a:pPr marL="0" indent="0">
              <a:buNone/>
            </a:pPr>
            <a:r>
              <a:rPr lang="en-US" sz="2200" b="1">
                <a:solidFill>
                  <a:schemeClr val="accent1"/>
                </a:solidFill>
              </a:rPr>
              <a:t>Increase response, increase payments</a:t>
            </a:r>
            <a:r>
              <a:rPr lang="en-US"/>
              <a:t>.</a:t>
            </a:r>
          </a:p>
          <a:p>
            <a:pPr marL="0" indent="0">
              <a:buNone/>
            </a:pPr>
            <a:r>
              <a:rPr lang="en-US" sz="1600"/>
              <a:t>Digital first not only lowers cost – it </a:t>
            </a:r>
            <a:r>
              <a:rPr lang="en-US" sz="1600" b="1"/>
              <a:t>improves yield by up to 7%</a:t>
            </a:r>
            <a:r>
              <a:rPr lang="en-US" sz="1600"/>
              <a:t> by using intelligence to determine the best path for each patient.</a:t>
            </a:r>
          </a:p>
          <a:p>
            <a:pPr marL="0" indent="0">
              <a:buNone/>
            </a:pPr>
            <a:endParaRPr lang="en-US"/>
          </a:p>
        </p:txBody>
      </p:sp>
      <p:sp>
        <p:nvSpPr>
          <p:cNvPr id="5" name="Slide Number Placeholder 4">
            <a:extLst>
              <a:ext uri="{FF2B5EF4-FFF2-40B4-BE49-F238E27FC236}">
                <a16:creationId xmlns:a16="http://schemas.microsoft.com/office/drawing/2014/main" id="{12602A31-884D-22B2-F946-FA7E108B7716}"/>
              </a:ext>
            </a:extLst>
          </p:cNvPr>
          <p:cNvSpPr>
            <a:spLocks noGrp="1"/>
          </p:cNvSpPr>
          <p:nvPr>
            <p:ph type="sldNum" sz="quarter" idx="26"/>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6" name="Title 5">
            <a:extLst>
              <a:ext uri="{FF2B5EF4-FFF2-40B4-BE49-F238E27FC236}">
                <a16:creationId xmlns:a16="http://schemas.microsoft.com/office/drawing/2014/main" id="{9D616082-3595-69B2-78B7-7D8785E9F394}"/>
              </a:ext>
            </a:extLst>
          </p:cNvPr>
          <p:cNvSpPr>
            <a:spLocks noGrp="1"/>
          </p:cNvSpPr>
          <p:nvPr>
            <p:ph type="title"/>
          </p:nvPr>
        </p:nvSpPr>
        <p:spPr>
          <a:xfrm>
            <a:off x="612113" y="419100"/>
            <a:ext cx="10970287" cy="1097280"/>
          </a:xfrm>
        </p:spPr>
        <p:txBody>
          <a:bodyPr/>
          <a:lstStyle/>
          <a:p>
            <a:r>
              <a:rPr lang="en-US">
                <a:ea typeface="Open Sans ExtraBold"/>
                <a:cs typeface="Open Sans ExtraBold"/>
              </a:rPr>
              <a:t>Our Digital First advantage</a:t>
            </a:r>
            <a:br>
              <a:rPr lang="en-US"/>
            </a:br>
            <a:endParaRPr lang="en-US"/>
          </a:p>
        </p:txBody>
      </p:sp>
      <p:sp>
        <p:nvSpPr>
          <p:cNvPr id="14" name="Oval 13">
            <a:extLst>
              <a:ext uri="{FF2B5EF4-FFF2-40B4-BE49-F238E27FC236}">
                <a16:creationId xmlns:a16="http://schemas.microsoft.com/office/drawing/2014/main" id="{9FA53BF7-1EFD-22CF-5278-75BF3E01C0E4}"/>
              </a:ext>
            </a:extLst>
          </p:cNvPr>
          <p:cNvSpPr/>
          <p:nvPr/>
        </p:nvSpPr>
        <p:spPr>
          <a:xfrm>
            <a:off x="1083201" y="1556951"/>
            <a:ext cx="727363" cy="727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5" name="Oval 14">
            <a:extLst>
              <a:ext uri="{FF2B5EF4-FFF2-40B4-BE49-F238E27FC236}">
                <a16:creationId xmlns:a16="http://schemas.microsoft.com/office/drawing/2014/main" id="{8AA9A497-4783-F655-111E-5EDDD31AB3F5}"/>
              </a:ext>
            </a:extLst>
          </p:cNvPr>
          <p:cNvSpPr/>
          <p:nvPr/>
        </p:nvSpPr>
        <p:spPr>
          <a:xfrm>
            <a:off x="4740801" y="1556951"/>
            <a:ext cx="727363" cy="727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6" name="Oval 15">
            <a:extLst>
              <a:ext uri="{FF2B5EF4-FFF2-40B4-BE49-F238E27FC236}">
                <a16:creationId xmlns:a16="http://schemas.microsoft.com/office/drawing/2014/main" id="{B3C0D0B0-3BB1-F771-6409-003B55353E58}"/>
              </a:ext>
            </a:extLst>
          </p:cNvPr>
          <p:cNvSpPr/>
          <p:nvPr/>
        </p:nvSpPr>
        <p:spPr>
          <a:xfrm>
            <a:off x="8142288" y="1556951"/>
            <a:ext cx="727363" cy="727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4" name="TextBox 23">
            <a:extLst>
              <a:ext uri="{FF2B5EF4-FFF2-40B4-BE49-F238E27FC236}">
                <a16:creationId xmlns:a16="http://schemas.microsoft.com/office/drawing/2014/main" id="{89EFE458-CDB1-8ACA-1679-AF4C46816330}"/>
              </a:ext>
            </a:extLst>
          </p:cNvPr>
          <p:cNvSpPr txBox="1"/>
          <p:nvPr/>
        </p:nvSpPr>
        <p:spPr>
          <a:xfrm>
            <a:off x="2026992" y="1706563"/>
            <a:ext cx="1409700" cy="523733"/>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Using the Best Channels</a:t>
            </a:r>
          </a:p>
        </p:txBody>
      </p:sp>
      <p:sp>
        <p:nvSpPr>
          <p:cNvPr id="25" name="TextBox 24">
            <a:extLst>
              <a:ext uri="{FF2B5EF4-FFF2-40B4-BE49-F238E27FC236}">
                <a16:creationId xmlns:a16="http://schemas.microsoft.com/office/drawing/2014/main" id="{5D058DF5-E16D-B808-FADF-F64E7F4F995F}"/>
              </a:ext>
            </a:extLst>
          </p:cNvPr>
          <p:cNvSpPr txBox="1"/>
          <p:nvPr/>
        </p:nvSpPr>
        <p:spPr>
          <a:xfrm>
            <a:off x="5659192" y="1706563"/>
            <a:ext cx="1706808" cy="523733"/>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Making Them</a:t>
            </a:r>
            <a:br>
              <a:rPr kumimoji="0" lang="en-US" sz="1600" b="1"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br>
            <a:r>
              <a:rPr kumimoji="0" lang="en-US" sz="1600" b="1"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Work Together</a:t>
            </a:r>
          </a:p>
        </p:txBody>
      </p:sp>
      <p:sp>
        <p:nvSpPr>
          <p:cNvPr id="26" name="TextBox 25">
            <a:extLst>
              <a:ext uri="{FF2B5EF4-FFF2-40B4-BE49-F238E27FC236}">
                <a16:creationId xmlns:a16="http://schemas.microsoft.com/office/drawing/2014/main" id="{C90123D2-36D6-B219-E733-052DB1F76976}"/>
              </a:ext>
            </a:extLst>
          </p:cNvPr>
          <p:cNvSpPr txBox="1"/>
          <p:nvPr/>
        </p:nvSpPr>
        <p:spPr>
          <a:xfrm>
            <a:off x="9124178" y="1706563"/>
            <a:ext cx="1984621" cy="523733"/>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With Best Practices Driven by Data</a:t>
            </a:r>
          </a:p>
        </p:txBody>
      </p:sp>
      <p:pic>
        <p:nvPicPr>
          <p:cNvPr id="27" name="Graphic 26" descr="Medal outline">
            <a:extLst>
              <a:ext uri="{FF2B5EF4-FFF2-40B4-BE49-F238E27FC236}">
                <a16:creationId xmlns:a16="http://schemas.microsoft.com/office/drawing/2014/main" id="{5E352C47-EC55-D237-AB03-11225E94993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81668" y="1665433"/>
            <a:ext cx="552163" cy="552163"/>
          </a:xfrm>
          <a:prstGeom prst="rect">
            <a:avLst/>
          </a:prstGeom>
        </p:spPr>
      </p:pic>
      <p:pic>
        <p:nvPicPr>
          <p:cNvPr id="28" name="Graphic 27" descr="Handshake outline">
            <a:extLst>
              <a:ext uri="{FF2B5EF4-FFF2-40B4-BE49-F238E27FC236}">
                <a16:creationId xmlns:a16="http://schemas.microsoft.com/office/drawing/2014/main" id="{E760FE67-8100-720F-5338-308EE452771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89276" y="1626308"/>
            <a:ext cx="630412" cy="630412"/>
          </a:xfrm>
          <a:prstGeom prst="rect">
            <a:avLst/>
          </a:prstGeom>
        </p:spPr>
      </p:pic>
      <p:pic>
        <p:nvPicPr>
          <p:cNvPr id="29" name="Graphic 28" descr="Bar chart outline">
            <a:extLst>
              <a:ext uri="{FF2B5EF4-FFF2-40B4-BE49-F238E27FC236}">
                <a16:creationId xmlns:a16="http://schemas.microsoft.com/office/drawing/2014/main" id="{838D8D0F-1EAB-68B1-9480-61B5DE45CE8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264441" y="1626308"/>
            <a:ext cx="532981" cy="532981"/>
          </a:xfrm>
          <a:prstGeom prst="rect">
            <a:avLst/>
          </a:prstGeom>
        </p:spPr>
      </p:pic>
      <p:sp>
        <p:nvSpPr>
          <p:cNvPr id="30" name="Graphic 31">
            <a:extLst>
              <a:ext uri="{FF2B5EF4-FFF2-40B4-BE49-F238E27FC236}">
                <a16:creationId xmlns:a16="http://schemas.microsoft.com/office/drawing/2014/main" id="{C3DD4794-5750-0B1A-2F8C-8EF8FD31AE15}"/>
              </a:ext>
            </a:extLst>
          </p:cNvPr>
          <p:cNvSpPr/>
          <p:nvPr/>
        </p:nvSpPr>
        <p:spPr>
          <a:xfrm>
            <a:off x="3908941" y="1781850"/>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lumMod val="60000"/>
              <a:lumOff val="40000"/>
            </a:schemeClr>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1" name="Graphic 31">
            <a:extLst>
              <a:ext uri="{FF2B5EF4-FFF2-40B4-BE49-F238E27FC236}">
                <a16:creationId xmlns:a16="http://schemas.microsoft.com/office/drawing/2014/main" id="{D84E9E07-EFC7-715D-FD54-23B92268A231}"/>
              </a:ext>
            </a:extLst>
          </p:cNvPr>
          <p:cNvSpPr/>
          <p:nvPr/>
        </p:nvSpPr>
        <p:spPr>
          <a:xfrm>
            <a:off x="7515741" y="1781850"/>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lumMod val="60000"/>
              <a:lumOff val="40000"/>
            </a:schemeClr>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1879129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C88AB-8613-088C-9D82-0C3340BF3E83}"/>
              </a:ext>
            </a:extLst>
          </p:cNvPr>
          <p:cNvSpPr>
            <a:spLocks noGrp="1"/>
          </p:cNvSpPr>
          <p:nvPr>
            <p:ph type="title"/>
          </p:nvPr>
        </p:nvSpPr>
        <p:spPr/>
        <p:txBody>
          <a:bodyPr/>
          <a:lstStyle/>
          <a:p>
            <a:r>
              <a:rPr lang="en-US">
                <a:ea typeface="Open Sans ExtraBold"/>
                <a:cs typeface="Open Sans ExtraBold"/>
              </a:rPr>
              <a:t>How Digital First delivers</a:t>
            </a:r>
            <a:endParaRPr lang="en-US"/>
          </a:p>
        </p:txBody>
      </p:sp>
      <p:sp>
        <p:nvSpPr>
          <p:cNvPr id="3" name="Subtitle 2">
            <a:extLst>
              <a:ext uri="{FF2B5EF4-FFF2-40B4-BE49-F238E27FC236}">
                <a16:creationId xmlns:a16="http://schemas.microsoft.com/office/drawing/2014/main" id="{6698BC4B-501C-D471-E9AA-1062F4D4C0DB}"/>
              </a:ext>
            </a:extLst>
          </p:cNvPr>
          <p:cNvSpPr>
            <a:spLocks noGrp="1"/>
          </p:cNvSpPr>
          <p:nvPr>
            <p:ph type="subTitle" idx="13"/>
          </p:nvPr>
        </p:nvSpPr>
        <p:spPr/>
        <p:txBody>
          <a:bodyPr/>
          <a:lstStyle/>
          <a:p>
            <a:r>
              <a:rPr lang="en-US"/>
              <a:t>Engaging patients through adaptive, AI-powered communication that starts digital, reducing print, and simplifies the path to self-service payments.</a:t>
            </a:r>
          </a:p>
        </p:txBody>
      </p:sp>
      <p:sp>
        <p:nvSpPr>
          <p:cNvPr id="5" name="Slide Number Placeholder 4">
            <a:extLst>
              <a:ext uri="{FF2B5EF4-FFF2-40B4-BE49-F238E27FC236}">
                <a16:creationId xmlns:a16="http://schemas.microsoft.com/office/drawing/2014/main" id="{35BB1434-1733-685D-0237-A981504E53BD}"/>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6" name="Rounded Rectangle 5">
            <a:extLst>
              <a:ext uri="{FF2B5EF4-FFF2-40B4-BE49-F238E27FC236}">
                <a16:creationId xmlns:a16="http://schemas.microsoft.com/office/drawing/2014/main" id="{C80424D1-8B86-5ECA-B9A9-C71AFB6000FC}"/>
              </a:ext>
            </a:extLst>
          </p:cNvPr>
          <p:cNvSpPr/>
          <p:nvPr/>
        </p:nvSpPr>
        <p:spPr>
          <a:xfrm>
            <a:off x="5253056" y="1330114"/>
            <a:ext cx="6034936" cy="1257300"/>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7" name="Rounded Rectangle 6">
            <a:extLst>
              <a:ext uri="{FF2B5EF4-FFF2-40B4-BE49-F238E27FC236}">
                <a16:creationId xmlns:a16="http://schemas.microsoft.com/office/drawing/2014/main" id="{0B5880F7-46C7-E9EE-17C8-0117B95F67E3}"/>
              </a:ext>
            </a:extLst>
          </p:cNvPr>
          <p:cNvSpPr/>
          <p:nvPr/>
        </p:nvSpPr>
        <p:spPr>
          <a:xfrm>
            <a:off x="5253056" y="2673139"/>
            <a:ext cx="6034936" cy="1257300"/>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8" name="Rounded Rectangle 7">
            <a:extLst>
              <a:ext uri="{FF2B5EF4-FFF2-40B4-BE49-F238E27FC236}">
                <a16:creationId xmlns:a16="http://schemas.microsoft.com/office/drawing/2014/main" id="{15E51889-008B-3FD8-3508-46D6EDD69981}"/>
              </a:ext>
            </a:extLst>
          </p:cNvPr>
          <p:cNvSpPr/>
          <p:nvPr/>
        </p:nvSpPr>
        <p:spPr>
          <a:xfrm>
            <a:off x="5253056" y="4016164"/>
            <a:ext cx="6034936" cy="1257300"/>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9" name="Oval 8">
            <a:extLst>
              <a:ext uri="{FF2B5EF4-FFF2-40B4-BE49-F238E27FC236}">
                <a16:creationId xmlns:a16="http://schemas.microsoft.com/office/drawing/2014/main" id="{8E989227-35C7-120E-0CED-4FBBAAF8C0F9}"/>
              </a:ext>
            </a:extLst>
          </p:cNvPr>
          <p:cNvSpPr/>
          <p:nvPr/>
        </p:nvSpPr>
        <p:spPr>
          <a:xfrm>
            <a:off x="5586581" y="1577059"/>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0" name="Oval 9">
            <a:extLst>
              <a:ext uri="{FF2B5EF4-FFF2-40B4-BE49-F238E27FC236}">
                <a16:creationId xmlns:a16="http://schemas.microsoft.com/office/drawing/2014/main" id="{7FC67D4B-3605-E598-8A72-0B6ADD79CBBB}"/>
              </a:ext>
            </a:extLst>
          </p:cNvPr>
          <p:cNvSpPr/>
          <p:nvPr/>
        </p:nvSpPr>
        <p:spPr>
          <a:xfrm>
            <a:off x="5609290" y="2930972"/>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1" name="Oval 10">
            <a:extLst>
              <a:ext uri="{FF2B5EF4-FFF2-40B4-BE49-F238E27FC236}">
                <a16:creationId xmlns:a16="http://schemas.microsoft.com/office/drawing/2014/main" id="{37C58D50-8A2C-F0A7-AF59-60D764C2A20A}"/>
              </a:ext>
            </a:extLst>
          </p:cNvPr>
          <p:cNvSpPr/>
          <p:nvPr/>
        </p:nvSpPr>
        <p:spPr>
          <a:xfrm>
            <a:off x="5586581" y="4258346"/>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2" name="object 5">
            <a:extLst>
              <a:ext uri="{FF2B5EF4-FFF2-40B4-BE49-F238E27FC236}">
                <a16:creationId xmlns:a16="http://schemas.microsoft.com/office/drawing/2014/main" id="{519DD1BE-789F-6695-6D55-A0AB8179D85D}"/>
              </a:ext>
            </a:extLst>
          </p:cNvPr>
          <p:cNvSpPr txBox="1"/>
          <p:nvPr/>
        </p:nvSpPr>
        <p:spPr>
          <a:xfrm>
            <a:off x="6666029" y="1499993"/>
            <a:ext cx="3304152" cy="748495"/>
          </a:xfrm>
          <a:prstGeom prst="rect">
            <a:avLst/>
          </a:prstGeom>
        </p:spPr>
        <p:txBody>
          <a:bodyPr vert="horz" wrap="square" lIns="0" tIns="17356" rIns="0" bIns="0" rtlCol="0">
            <a:spAutoFit/>
          </a:bodyPr>
          <a:lstStyle/>
          <a:p>
            <a:pPr marL="8044" marR="3387" lvl="0" indent="-423" algn="l" defTabSz="914400" rtl="0" eaLnBrk="1" fontAlgn="auto" latinLnBrk="0" hangingPunct="1">
              <a:lnSpc>
                <a:spcPts val="1900"/>
              </a:lnSpc>
              <a:spcBef>
                <a:spcPts val="146"/>
              </a:spcBef>
              <a:spcAft>
                <a:spcPts val="0"/>
              </a:spcAft>
              <a:buClrTx/>
              <a:buSzTx/>
              <a:buFontTx/>
              <a:buNone/>
              <a:tabLst/>
              <a:defRPr/>
            </a:pPr>
            <a:r>
              <a:rPr kumimoji="0" lang="en-US" sz="2200" b="1" i="0" u="none" strike="noStrike" kern="1200" cap="none" spc="-7" normalizeH="0" baseline="0" noProof="0">
                <a:ln>
                  <a:noFill/>
                </a:ln>
                <a:solidFill>
                  <a:srgbClr val="02346D"/>
                </a:solidFill>
                <a:effectLst/>
                <a:uLnTx/>
                <a:uFillTx/>
                <a:latin typeface="Avenir Next LT Pro"/>
                <a:ea typeface="+mn-ea"/>
                <a:cs typeface="Verdana"/>
              </a:rPr>
              <a:t>Start </a:t>
            </a:r>
            <a:r>
              <a:rPr kumimoji="0" lang="en-US" sz="2200" b="1" i="0" u="none" strike="noStrike" kern="1200" cap="none" spc="-7" normalizeH="0" baseline="0" noProof="0">
                <a:ln>
                  <a:noFill/>
                </a:ln>
                <a:solidFill>
                  <a:srgbClr val="02346D"/>
                </a:solidFill>
                <a:effectLst/>
                <a:uLnTx/>
                <a:uFillTx/>
                <a:latin typeface="Avenir Next LT Pro"/>
                <a:ea typeface="+mn-ea"/>
                <a:cs typeface="+mn-cs"/>
              </a:rPr>
              <a:t>with digital.</a:t>
            </a:r>
            <a:r>
              <a:rPr kumimoji="0" lang="en-US" sz="2200" b="0" i="0" u="none" strike="noStrike" kern="1200" cap="none" spc="-7" normalizeH="0" baseline="0" noProof="0">
                <a:ln>
                  <a:noFill/>
                </a:ln>
                <a:solidFill>
                  <a:srgbClr val="02346D"/>
                </a:solidFill>
                <a:effectLst/>
                <a:uLnTx/>
                <a:uFillTx/>
                <a:latin typeface="Avenir Next LT Pro"/>
                <a:ea typeface="+mn-ea"/>
                <a:cs typeface="Verdana"/>
              </a:rPr>
              <a:t> </a:t>
            </a:r>
            <a:br>
              <a:rPr kumimoji="0" lang="en-US" sz="1800" b="0" i="0" u="none" strike="noStrike" kern="1200" cap="none" spc="-7" normalizeH="0" baseline="0" noProof="0">
                <a:ln>
                  <a:noFill/>
                </a:ln>
                <a:solidFill>
                  <a:srgbClr val="49494C"/>
                </a:solidFill>
                <a:effectLst/>
                <a:uLnTx/>
                <a:uFillTx/>
                <a:latin typeface="Avenir Next LT Pro"/>
                <a:ea typeface="+mn-ea"/>
                <a:cs typeface="Verdana"/>
              </a:rPr>
            </a:br>
            <a:r>
              <a:rPr kumimoji="0" lang="en-US" sz="1800" b="0" i="0" u="none" strike="noStrike" kern="1200" cap="none" spc="-7" normalizeH="0" baseline="0" noProof="0">
                <a:ln>
                  <a:noFill/>
                </a:ln>
                <a:solidFill>
                  <a:srgbClr val="49494C"/>
                </a:solidFill>
                <a:effectLst/>
                <a:uLnTx/>
                <a:uFillTx/>
                <a:latin typeface="Avenir Next LT Pro"/>
                <a:ea typeface="+mn-ea"/>
                <a:cs typeface="Verdana"/>
              </a:rPr>
              <a:t>Only print when there’s no engagement</a:t>
            </a:r>
            <a:endParaRPr kumimoji="0" lang="en-US" sz="1800" b="0" i="0" u="none" strike="noStrike" kern="1200" cap="none" spc="0" normalizeH="0" baseline="0" noProof="0">
              <a:ln>
                <a:noFill/>
              </a:ln>
              <a:solidFill>
                <a:srgbClr val="49494C"/>
              </a:solidFill>
              <a:effectLst/>
              <a:uLnTx/>
              <a:uFillTx/>
              <a:latin typeface="Avenir Next LT Pro"/>
              <a:ea typeface="+mn-ea"/>
              <a:cs typeface="Verdana"/>
            </a:endParaRPr>
          </a:p>
        </p:txBody>
      </p:sp>
      <p:sp>
        <p:nvSpPr>
          <p:cNvPr id="16" name="object 5">
            <a:extLst>
              <a:ext uri="{FF2B5EF4-FFF2-40B4-BE49-F238E27FC236}">
                <a16:creationId xmlns:a16="http://schemas.microsoft.com/office/drawing/2014/main" id="{99F2565D-C2D2-10EB-DE0A-431129E59B2A}"/>
              </a:ext>
            </a:extLst>
          </p:cNvPr>
          <p:cNvSpPr txBox="1"/>
          <p:nvPr/>
        </p:nvSpPr>
        <p:spPr>
          <a:xfrm>
            <a:off x="6666029" y="2871593"/>
            <a:ext cx="3304152" cy="748495"/>
          </a:xfrm>
          <a:prstGeom prst="rect">
            <a:avLst/>
          </a:prstGeom>
        </p:spPr>
        <p:txBody>
          <a:bodyPr vert="horz" wrap="square" lIns="0" tIns="17356" rIns="0" bIns="0" rtlCol="0">
            <a:spAutoFit/>
          </a:bodyPr>
          <a:lstStyle/>
          <a:p>
            <a:pPr marL="8467" marR="3387" lvl="0" indent="-423" algn="l" defTabSz="914400" rtl="0" eaLnBrk="1" fontAlgn="auto" latinLnBrk="0" hangingPunct="1">
              <a:lnSpc>
                <a:spcPts val="1900"/>
              </a:lnSpc>
              <a:spcBef>
                <a:spcPts val="146"/>
              </a:spcBef>
              <a:spcAft>
                <a:spcPts val="0"/>
              </a:spcAft>
              <a:buClrTx/>
              <a:buSzTx/>
              <a:buFontTx/>
              <a:buNone/>
              <a:tabLst/>
              <a:defRPr/>
            </a:pPr>
            <a:r>
              <a:rPr kumimoji="0" lang="en-US" sz="2200" b="1" i="0" u="none" strike="noStrike" kern="1200" cap="none" spc="-7" normalizeH="0" baseline="0" noProof="0">
                <a:ln>
                  <a:noFill/>
                </a:ln>
                <a:solidFill>
                  <a:srgbClr val="02346D"/>
                </a:solidFill>
                <a:effectLst/>
                <a:uLnTx/>
                <a:uFillTx/>
                <a:latin typeface="Avenir Next LT Pro"/>
                <a:ea typeface="+mn-ea"/>
                <a:cs typeface="Verdana"/>
              </a:rPr>
              <a:t>AI + Scoring </a:t>
            </a:r>
            <a:br>
              <a:rPr kumimoji="0" lang="en-US" sz="1800" b="1" i="0" u="none" strike="noStrike" kern="1200" cap="none" spc="-7" normalizeH="0" baseline="0" noProof="0">
                <a:ln>
                  <a:noFill/>
                </a:ln>
                <a:solidFill>
                  <a:srgbClr val="49494C"/>
                </a:solidFill>
                <a:effectLst/>
                <a:uLnTx/>
                <a:uFillTx/>
                <a:latin typeface="Avenir Next LT Pro"/>
                <a:ea typeface="+mn-ea"/>
                <a:cs typeface="Verdana"/>
              </a:rPr>
            </a:br>
            <a:r>
              <a:rPr kumimoji="0" lang="en-US" sz="1800" b="0" i="0" u="none" strike="noStrike" kern="1200" cap="none" spc="0" normalizeH="0" baseline="0" noProof="0">
                <a:ln>
                  <a:noFill/>
                </a:ln>
                <a:solidFill>
                  <a:srgbClr val="49494C"/>
                </a:solidFill>
                <a:effectLst/>
                <a:uLnTx/>
                <a:uFillTx/>
                <a:latin typeface="Avenir Next LT Pro"/>
                <a:ea typeface="+mn-ea"/>
                <a:cs typeface="Verdana"/>
              </a:rPr>
              <a:t>models adapt journeys to optimize outcomes</a:t>
            </a:r>
          </a:p>
        </p:txBody>
      </p:sp>
      <p:sp>
        <p:nvSpPr>
          <p:cNvPr id="17" name="object 5">
            <a:extLst>
              <a:ext uri="{FF2B5EF4-FFF2-40B4-BE49-F238E27FC236}">
                <a16:creationId xmlns:a16="http://schemas.microsoft.com/office/drawing/2014/main" id="{DAFA926A-41F8-1DF7-0932-5FACFF669857}"/>
              </a:ext>
            </a:extLst>
          </p:cNvPr>
          <p:cNvSpPr txBox="1"/>
          <p:nvPr/>
        </p:nvSpPr>
        <p:spPr>
          <a:xfrm>
            <a:off x="6666029" y="4205093"/>
            <a:ext cx="3304152" cy="748495"/>
          </a:xfrm>
          <a:prstGeom prst="rect">
            <a:avLst/>
          </a:prstGeom>
        </p:spPr>
        <p:txBody>
          <a:bodyPr vert="horz" wrap="square" lIns="0" tIns="17356" rIns="0" bIns="0" rtlCol="0">
            <a:spAutoFit/>
          </a:bodyPr>
          <a:lstStyle/>
          <a:p>
            <a:pPr marL="8467" marR="3387" lvl="0" indent="0" algn="l" defTabSz="914400" rtl="0" eaLnBrk="1" fontAlgn="auto" latinLnBrk="0" hangingPunct="1">
              <a:lnSpc>
                <a:spcPts val="1900"/>
              </a:lnSpc>
              <a:spcBef>
                <a:spcPts val="146"/>
              </a:spcBef>
              <a:spcAft>
                <a:spcPts val="0"/>
              </a:spcAft>
              <a:buClrTx/>
              <a:buSzTx/>
              <a:buFontTx/>
              <a:buNone/>
              <a:tabLst/>
              <a:defRPr/>
            </a:pPr>
            <a:r>
              <a:rPr kumimoji="0" lang="en-US" sz="2200" b="1" i="0" u="none" strike="noStrike" kern="1200" cap="none" spc="-7" normalizeH="0" baseline="0" noProof="0">
                <a:ln>
                  <a:noFill/>
                </a:ln>
                <a:solidFill>
                  <a:srgbClr val="02346D"/>
                </a:solidFill>
                <a:effectLst/>
                <a:uLnTx/>
                <a:uFillTx/>
                <a:latin typeface="Avenir Next LT Pro"/>
                <a:ea typeface="+mn-ea"/>
                <a:cs typeface="Verdana"/>
              </a:rPr>
              <a:t>Drive patients </a:t>
            </a:r>
            <a:br>
              <a:rPr kumimoji="0" lang="en-US" sz="1800" b="1" i="0" u="none" strike="noStrike" kern="1200" cap="none" spc="-7" normalizeH="0" baseline="0" noProof="0">
                <a:ln>
                  <a:noFill/>
                </a:ln>
                <a:solidFill>
                  <a:srgbClr val="49494C"/>
                </a:solidFill>
                <a:effectLst/>
                <a:uLnTx/>
                <a:uFillTx/>
                <a:latin typeface="Avenir Next LT Pro"/>
                <a:ea typeface="+mn-ea"/>
                <a:cs typeface="Verdana"/>
              </a:rPr>
            </a:br>
            <a:r>
              <a:rPr kumimoji="0" lang="en-US" sz="1800" b="0" i="0" u="none" strike="noStrike" kern="1200" cap="none" spc="0" normalizeH="0" baseline="0" noProof="0">
                <a:ln>
                  <a:noFill/>
                </a:ln>
                <a:solidFill>
                  <a:srgbClr val="49494C"/>
                </a:solidFill>
                <a:effectLst/>
                <a:uLnTx/>
                <a:uFillTx/>
                <a:latin typeface="Avenir Next LT Pro"/>
                <a:ea typeface="+mn-ea"/>
                <a:cs typeface="Verdana"/>
              </a:rPr>
              <a:t>to the portal for self-service payment options</a:t>
            </a:r>
          </a:p>
        </p:txBody>
      </p:sp>
      <p:grpSp>
        <p:nvGrpSpPr>
          <p:cNvPr id="20" name="Group 19">
            <a:extLst>
              <a:ext uri="{FF2B5EF4-FFF2-40B4-BE49-F238E27FC236}">
                <a16:creationId xmlns:a16="http://schemas.microsoft.com/office/drawing/2014/main" id="{D214D063-30A5-428E-D182-C4AEE17269C7}"/>
              </a:ext>
            </a:extLst>
          </p:cNvPr>
          <p:cNvGrpSpPr/>
          <p:nvPr/>
        </p:nvGrpSpPr>
        <p:grpSpPr>
          <a:xfrm>
            <a:off x="5709910" y="3078008"/>
            <a:ext cx="526122" cy="433289"/>
            <a:chOff x="6931688" y="2089467"/>
            <a:chExt cx="665775" cy="548301"/>
          </a:xfrm>
          <a:solidFill>
            <a:schemeClr val="bg1"/>
          </a:solidFill>
        </p:grpSpPr>
        <p:grpSp>
          <p:nvGrpSpPr>
            <p:cNvPr id="21" name="Group 20">
              <a:extLst>
                <a:ext uri="{FF2B5EF4-FFF2-40B4-BE49-F238E27FC236}">
                  <a16:creationId xmlns:a16="http://schemas.microsoft.com/office/drawing/2014/main" id="{57A645AC-D740-5146-4FD4-E9746CD84E66}"/>
                </a:ext>
              </a:extLst>
            </p:cNvPr>
            <p:cNvGrpSpPr/>
            <p:nvPr/>
          </p:nvGrpSpPr>
          <p:grpSpPr>
            <a:xfrm>
              <a:off x="6931688" y="2089467"/>
              <a:ext cx="665775" cy="548301"/>
              <a:chOff x="6569581" y="3231325"/>
              <a:chExt cx="845308" cy="696155"/>
            </a:xfrm>
            <a:grpFill/>
          </p:grpSpPr>
          <p:sp>
            <p:nvSpPr>
              <p:cNvPr id="24" name="object 36">
                <a:extLst>
                  <a:ext uri="{FF2B5EF4-FFF2-40B4-BE49-F238E27FC236}">
                    <a16:creationId xmlns:a16="http://schemas.microsoft.com/office/drawing/2014/main" id="{661FEFB5-755E-AB45-D058-73F9F5B9F9BF}"/>
                  </a:ext>
                </a:extLst>
              </p:cNvPr>
              <p:cNvSpPr/>
              <p:nvPr/>
            </p:nvSpPr>
            <p:spPr>
              <a:xfrm>
                <a:off x="6569581" y="3486508"/>
                <a:ext cx="185755" cy="185755"/>
              </a:xfrm>
              <a:custGeom>
                <a:avLst/>
                <a:gdLst/>
                <a:ahLst/>
                <a:cxnLst/>
                <a:rect l="l" t="t" r="r" b="b"/>
                <a:pathLst>
                  <a:path w="344804" h="344804">
                    <a:moveTo>
                      <a:pt x="172257" y="344467"/>
                    </a:moveTo>
                    <a:lnTo>
                      <a:pt x="126516" y="338303"/>
                    </a:lnTo>
                    <a:lnTo>
                      <a:pt x="85382" y="320915"/>
                    </a:lnTo>
                    <a:lnTo>
                      <a:pt x="50509" y="293957"/>
                    </a:lnTo>
                    <a:lnTo>
                      <a:pt x="23551" y="259084"/>
                    </a:lnTo>
                    <a:lnTo>
                      <a:pt x="6163" y="217950"/>
                    </a:lnTo>
                    <a:lnTo>
                      <a:pt x="0" y="172209"/>
                    </a:lnTo>
                    <a:lnTo>
                      <a:pt x="6163" y="126472"/>
                    </a:lnTo>
                    <a:lnTo>
                      <a:pt x="23551" y="85346"/>
                    </a:lnTo>
                    <a:lnTo>
                      <a:pt x="50509" y="50485"/>
                    </a:lnTo>
                    <a:lnTo>
                      <a:pt x="85382" y="23538"/>
                    </a:lnTo>
                    <a:lnTo>
                      <a:pt x="126516" y="6160"/>
                    </a:lnTo>
                    <a:lnTo>
                      <a:pt x="172257" y="0"/>
                    </a:lnTo>
                    <a:lnTo>
                      <a:pt x="217998" y="6160"/>
                    </a:lnTo>
                    <a:lnTo>
                      <a:pt x="259132" y="23538"/>
                    </a:lnTo>
                    <a:lnTo>
                      <a:pt x="276192" y="36720"/>
                    </a:lnTo>
                    <a:lnTo>
                      <a:pt x="172257" y="36720"/>
                    </a:lnTo>
                    <a:lnTo>
                      <a:pt x="129487" y="43641"/>
                    </a:lnTo>
                    <a:lnTo>
                      <a:pt x="92300" y="62903"/>
                    </a:lnTo>
                    <a:lnTo>
                      <a:pt x="62951" y="92253"/>
                    </a:lnTo>
                    <a:lnTo>
                      <a:pt x="43689" y="129439"/>
                    </a:lnTo>
                    <a:lnTo>
                      <a:pt x="36768" y="172209"/>
                    </a:lnTo>
                    <a:lnTo>
                      <a:pt x="43689" y="214979"/>
                    </a:lnTo>
                    <a:lnTo>
                      <a:pt x="62951" y="252166"/>
                    </a:lnTo>
                    <a:lnTo>
                      <a:pt x="92300" y="281515"/>
                    </a:lnTo>
                    <a:lnTo>
                      <a:pt x="129487" y="300777"/>
                    </a:lnTo>
                    <a:lnTo>
                      <a:pt x="172257" y="307698"/>
                    </a:lnTo>
                    <a:lnTo>
                      <a:pt x="276230" y="307698"/>
                    </a:lnTo>
                    <a:lnTo>
                      <a:pt x="259132" y="320915"/>
                    </a:lnTo>
                    <a:lnTo>
                      <a:pt x="217998" y="338303"/>
                    </a:lnTo>
                    <a:lnTo>
                      <a:pt x="172257" y="344467"/>
                    </a:lnTo>
                    <a:close/>
                  </a:path>
                  <a:path w="344804" h="344804">
                    <a:moveTo>
                      <a:pt x="276230" y="307698"/>
                    </a:moveTo>
                    <a:lnTo>
                      <a:pt x="172257" y="307698"/>
                    </a:lnTo>
                    <a:lnTo>
                      <a:pt x="215027" y="300777"/>
                    </a:lnTo>
                    <a:lnTo>
                      <a:pt x="252214" y="281515"/>
                    </a:lnTo>
                    <a:lnTo>
                      <a:pt x="281563" y="252166"/>
                    </a:lnTo>
                    <a:lnTo>
                      <a:pt x="300825" y="214979"/>
                    </a:lnTo>
                    <a:lnTo>
                      <a:pt x="307746" y="172209"/>
                    </a:lnTo>
                    <a:lnTo>
                      <a:pt x="300825" y="129439"/>
                    </a:lnTo>
                    <a:lnTo>
                      <a:pt x="281563" y="92253"/>
                    </a:lnTo>
                    <a:lnTo>
                      <a:pt x="252214" y="62903"/>
                    </a:lnTo>
                    <a:lnTo>
                      <a:pt x="215027" y="43641"/>
                    </a:lnTo>
                    <a:lnTo>
                      <a:pt x="172257" y="36720"/>
                    </a:lnTo>
                    <a:lnTo>
                      <a:pt x="276192" y="36720"/>
                    </a:lnTo>
                    <a:lnTo>
                      <a:pt x="294005" y="50485"/>
                    </a:lnTo>
                    <a:lnTo>
                      <a:pt x="320963" y="85346"/>
                    </a:lnTo>
                    <a:lnTo>
                      <a:pt x="338351" y="126472"/>
                    </a:lnTo>
                    <a:lnTo>
                      <a:pt x="344514" y="172209"/>
                    </a:lnTo>
                    <a:lnTo>
                      <a:pt x="338351" y="217950"/>
                    </a:lnTo>
                    <a:lnTo>
                      <a:pt x="320963" y="259084"/>
                    </a:lnTo>
                    <a:lnTo>
                      <a:pt x="294005" y="293957"/>
                    </a:lnTo>
                    <a:lnTo>
                      <a:pt x="276230" y="307698"/>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5" name="object 37">
                <a:extLst>
                  <a:ext uri="{FF2B5EF4-FFF2-40B4-BE49-F238E27FC236}">
                    <a16:creationId xmlns:a16="http://schemas.microsoft.com/office/drawing/2014/main" id="{7AE03E57-9758-D447-E61E-F316296496B5}"/>
                  </a:ext>
                </a:extLst>
              </p:cNvPr>
              <p:cNvSpPr/>
              <p:nvPr/>
            </p:nvSpPr>
            <p:spPr>
              <a:xfrm>
                <a:off x="7229134" y="3486508"/>
                <a:ext cx="185755" cy="185755"/>
              </a:xfrm>
              <a:custGeom>
                <a:avLst/>
                <a:gdLst/>
                <a:ahLst/>
                <a:cxnLst/>
                <a:rect l="l" t="t" r="r" b="b"/>
                <a:pathLst>
                  <a:path w="344804" h="344804">
                    <a:moveTo>
                      <a:pt x="172257" y="344467"/>
                    </a:moveTo>
                    <a:lnTo>
                      <a:pt x="126516" y="338303"/>
                    </a:lnTo>
                    <a:lnTo>
                      <a:pt x="85382" y="320915"/>
                    </a:lnTo>
                    <a:lnTo>
                      <a:pt x="50509" y="293957"/>
                    </a:lnTo>
                    <a:lnTo>
                      <a:pt x="23551" y="259084"/>
                    </a:lnTo>
                    <a:lnTo>
                      <a:pt x="6163" y="217950"/>
                    </a:lnTo>
                    <a:lnTo>
                      <a:pt x="0" y="172209"/>
                    </a:lnTo>
                    <a:lnTo>
                      <a:pt x="6163" y="126472"/>
                    </a:lnTo>
                    <a:lnTo>
                      <a:pt x="23551" y="85346"/>
                    </a:lnTo>
                    <a:lnTo>
                      <a:pt x="50509" y="50485"/>
                    </a:lnTo>
                    <a:lnTo>
                      <a:pt x="85382" y="23538"/>
                    </a:lnTo>
                    <a:lnTo>
                      <a:pt x="126516" y="6160"/>
                    </a:lnTo>
                    <a:lnTo>
                      <a:pt x="172257" y="0"/>
                    </a:lnTo>
                    <a:lnTo>
                      <a:pt x="217998" y="6160"/>
                    </a:lnTo>
                    <a:lnTo>
                      <a:pt x="259132" y="23538"/>
                    </a:lnTo>
                    <a:lnTo>
                      <a:pt x="276192" y="36720"/>
                    </a:lnTo>
                    <a:lnTo>
                      <a:pt x="172257" y="36720"/>
                    </a:lnTo>
                    <a:lnTo>
                      <a:pt x="129487" y="43641"/>
                    </a:lnTo>
                    <a:lnTo>
                      <a:pt x="92300" y="62903"/>
                    </a:lnTo>
                    <a:lnTo>
                      <a:pt x="62951" y="92253"/>
                    </a:lnTo>
                    <a:lnTo>
                      <a:pt x="43689" y="129439"/>
                    </a:lnTo>
                    <a:lnTo>
                      <a:pt x="36768" y="172209"/>
                    </a:lnTo>
                    <a:lnTo>
                      <a:pt x="43689" y="214979"/>
                    </a:lnTo>
                    <a:lnTo>
                      <a:pt x="62951" y="252166"/>
                    </a:lnTo>
                    <a:lnTo>
                      <a:pt x="92300" y="281515"/>
                    </a:lnTo>
                    <a:lnTo>
                      <a:pt x="129487" y="300777"/>
                    </a:lnTo>
                    <a:lnTo>
                      <a:pt x="172257" y="307698"/>
                    </a:lnTo>
                    <a:lnTo>
                      <a:pt x="276230" y="307698"/>
                    </a:lnTo>
                    <a:lnTo>
                      <a:pt x="259132" y="320915"/>
                    </a:lnTo>
                    <a:lnTo>
                      <a:pt x="217998" y="338303"/>
                    </a:lnTo>
                    <a:lnTo>
                      <a:pt x="172257" y="344467"/>
                    </a:lnTo>
                    <a:close/>
                  </a:path>
                  <a:path w="344804" h="344804">
                    <a:moveTo>
                      <a:pt x="276230" y="307698"/>
                    </a:moveTo>
                    <a:lnTo>
                      <a:pt x="172257" y="307698"/>
                    </a:lnTo>
                    <a:lnTo>
                      <a:pt x="215027" y="300777"/>
                    </a:lnTo>
                    <a:lnTo>
                      <a:pt x="252214" y="281515"/>
                    </a:lnTo>
                    <a:lnTo>
                      <a:pt x="281563" y="252166"/>
                    </a:lnTo>
                    <a:lnTo>
                      <a:pt x="300825" y="214979"/>
                    </a:lnTo>
                    <a:lnTo>
                      <a:pt x="307746" y="172209"/>
                    </a:lnTo>
                    <a:lnTo>
                      <a:pt x="300825" y="129439"/>
                    </a:lnTo>
                    <a:lnTo>
                      <a:pt x="281563" y="92253"/>
                    </a:lnTo>
                    <a:lnTo>
                      <a:pt x="252214" y="62903"/>
                    </a:lnTo>
                    <a:lnTo>
                      <a:pt x="215027" y="43641"/>
                    </a:lnTo>
                    <a:lnTo>
                      <a:pt x="172257" y="36720"/>
                    </a:lnTo>
                    <a:lnTo>
                      <a:pt x="276192" y="36720"/>
                    </a:lnTo>
                    <a:lnTo>
                      <a:pt x="294005" y="50485"/>
                    </a:lnTo>
                    <a:lnTo>
                      <a:pt x="320963" y="85346"/>
                    </a:lnTo>
                    <a:lnTo>
                      <a:pt x="338351" y="126472"/>
                    </a:lnTo>
                    <a:lnTo>
                      <a:pt x="344514" y="172209"/>
                    </a:lnTo>
                    <a:lnTo>
                      <a:pt x="338351" y="217950"/>
                    </a:lnTo>
                    <a:lnTo>
                      <a:pt x="320963" y="259084"/>
                    </a:lnTo>
                    <a:lnTo>
                      <a:pt x="294005" y="293957"/>
                    </a:lnTo>
                    <a:lnTo>
                      <a:pt x="276230" y="307698"/>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grpSp>
            <p:nvGrpSpPr>
              <p:cNvPr id="26" name="object 31">
                <a:extLst>
                  <a:ext uri="{FF2B5EF4-FFF2-40B4-BE49-F238E27FC236}">
                    <a16:creationId xmlns:a16="http://schemas.microsoft.com/office/drawing/2014/main" id="{745AE4D0-1879-1E71-F5F5-2FEF640DCC2F}"/>
                  </a:ext>
                </a:extLst>
              </p:cNvPr>
              <p:cNvGrpSpPr/>
              <p:nvPr/>
            </p:nvGrpSpPr>
            <p:grpSpPr>
              <a:xfrm>
                <a:off x="6797404" y="3231325"/>
                <a:ext cx="390113" cy="696155"/>
                <a:chOff x="10826203" y="5216206"/>
                <a:chExt cx="724142" cy="1292225"/>
              </a:xfrm>
              <a:grpFill/>
            </p:grpSpPr>
            <p:sp>
              <p:nvSpPr>
                <p:cNvPr id="27" name="object 32">
                  <a:extLst>
                    <a:ext uri="{FF2B5EF4-FFF2-40B4-BE49-F238E27FC236}">
                      <a16:creationId xmlns:a16="http://schemas.microsoft.com/office/drawing/2014/main" id="{5BD07F34-E9EE-C15F-9FAD-C8489DDC7156}"/>
                    </a:ext>
                  </a:extLst>
                </p:cNvPr>
                <p:cNvSpPr/>
                <p:nvPr/>
              </p:nvSpPr>
              <p:spPr>
                <a:xfrm>
                  <a:off x="10826203" y="5530469"/>
                  <a:ext cx="689610" cy="690880"/>
                </a:xfrm>
                <a:custGeom>
                  <a:avLst/>
                  <a:gdLst/>
                  <a:ahLst/>
                  <a:cxnLst/>
                  <a:rect l="l" t="t" r="r" b="b"/>
                  <a:pathLst>
                    <a:path w="689609" h="690879">
                      <a:moveTo>
                        <a:pt x="689406" y="364909"/>
                      </a:moveTo>
                      <a:lnTo>
                        <a:pt x="682891" y="332689"/>
                      </a:lnTo>
                      <a:lnTo>
                        <a:pt x="665137" y="306349"/>
                      </a:lnTo>
                      <a:lnTo>
                        <a:pt x="638810" y="288556"/>
                      </a:lnTo>
                      <a:lnTo>
                        <a:pt x="606577" y="282028"/>
                      </a:lnTo>
                      <a:lnTo>
                        <a:pt x="587082" y="284403"/>
                      </a:lnTo>
                      <a:lnTo>
                        <a:pt x="569874" y="290842"/>
                      </a:lnTo>
                      <a:lnTo>
                        <a:pt x="566115" y="272275"/>
                      </a:lnTo>
                      <a:lnTo>
                        <a:pt x="548322" y="245922"/>
                      </a:lnTo>
                      <a:lnTo>
                        <a:pt x="521957" y="228142"/>
                      </a:lnTo>
                      <a:lnTo>
                        <a:pt x="489712" y="221615"/>
                      </a:lnTo>
                      <a:lnTo>
                        <a:pt x="470217" y="223977"/>
                      </a:lnTo>
                      <a:lnTo>
                        <a:pt x="451993" y="230771"/>
                      </a:lnTo>
                      <a:lnTo>
                        <a:pt x="449719" y="232295"/>
                      </a:lnTo>
                      <a:lnTo>
                        <a:pt x="449249" y="229958"/>
                      </a:lnTo>
                      <a:lnTo>
                        <a:pt x="431482" y="203631"/>
                      </a:lnTo>
                      <a:lnTo>
                        <a:pt x="405142" y="185864"/>
                      </a:lnTo>
                      <a:lnTo>
                        <a:pt x="372897" y="179336"/>
                      </a:lnTo>
                      <a:lnTo>
                        <a:pt x="353364" y="181698"/>
                      </a:lnTo>
                      <a:lnTo>
                        <a:pt x="338950" y="187096"/>
                      </a:lnTo>
                      <a:lnTo>
                        <a:pt x="338950" y="82867"/>
                      </a:lnTo>
                      <a:lnTo>
                        <a:pt x="332435" y="50647"/>
                      </a:lnTo>
                      <a:lnTo>
                        <a:pt x="314667" y="24307"/>
                      </a:lnTo>
                      <a:lnTo>
                        <a:pt x="288315" y="6527"/>
                      </a:lnTo>
                      <a:lnTo>
                        <a:pt x="256082" y="0"/>
                      </a:lnTo>
                      <a:lnTo>
                        <a:pt x="223862" y="6527"/>
                      </a:lnTo>
                      <a:lnTo>
                        <a:pt x="197523" y="24307"/>
                      </a:lnTo>
                      <a:lnTo>
                        <a:pt x="179730" y="50647"/>
                      </a:lnTo>
                      <a:lnTo>
                        <a:pt x="173215" y="82867"/>
                      </a:lnTo>
                      <a:lnTo>
                        <a:pt x="173215" y="476046"/>
                      </a:lnTo>
                      <a:lnTo>
                        <a:pt x="152628" y="434708"/>
                      </a:lnTo>
                      <a:lnTo>
                        <a:pt x="111887" y="397700"/>
                      </a:lnTo>
                      <a:lnTo>
                        <a:pt x="77114" y="391439"/>
                      </a:lnTo>
                      <a:lnTo>
                        <a:pt x="61798" y="393865"/>
                      </a:lnTo>
                      <a:lnTo>
                        <a:pt x="12865" y="431152"/>
                      </a:lnTo>
                      <a:lnTo>
                        <a:pt x="0" y="491299"/>
                      </a:lnTo>
                      <a:lnTo>
                        <a:pt x="11633" y="521563"/>
                      </a:lnTo>
                      <a:lnTo>
                        <a:pt x="116243" y="687209"/>
                      </a:lnTo>
                      <a:lnTo>
                        <a:pt x="122174" y="690270"/>
                      </a:lnTo>
                      <a:lnTo>
                        <a:pt x="128308" y="690270"/>
                      </a:lnTo>
                      <a:lnTo>
                        <a:pt x="131648" y="690270"/>
                      </a:lnTo>
                      <a:lnTo>
                        <a:pt x="146405" y="668870"/>
                      </a:lnTo>
                      <a:lnTo>
                        <a:pt x="143814" y="662025"/>
                      </a:lnTo>
                      <a:lnTo>
                        <a:pt x="42697" y="501929"/>
                      </a:lnTo>
                      <a:lnTo>
                        <a:pt x="36182" y="484835"/>
                      </a:lnTo>
                      <a:lnTo>
                        <a:pt x="57061" y="438353"/>
                      </a:lnTo>
                      <a:lnTo>
                        <a:pt x="81635" y="428155"/>
                      </a:lnTo>
                      <a:lnTo>
                        <a:pt x="87363" y="428726"/>
                      </a:lnTo>
                      <a:lnTo>
                        <a:pt x="119735" y="451078"/>
                      </a:lnTo>
                      <a:lnTo>
                        <a:pt x="174637" y="561454"/>
                      </a:lnTo>
                      <a:lnTo>
                        <a:pt x="175171" y="562495"/>
                      </a:lnTo>
                      <a:lnTo>
                        <a:pt x="176568" y="564311"/>
                      </a:lnTo>
                      <a:lnTo>
                        <a:pt x="178600" y="567309"/>
                      </a:lnTo>
                      <a:lnTo>
                        <a:pt x="179222" y="567740"/>
                      </a:lnTo>
                      <a:lnTo>
                        <a:pt x="179641" y="568261"/>
                      </a:lnTo>
                      <a:lnTo>
                        <a:pt x="181940" y="569569"/>
                      </a:lnTo>
                      <a:lnTo>
                        <a:pt x="184442" y="571246"/>
                      </a:lnTo>
                      <a:lnTo>
                        <a:pt x="185178" y="571398"/>
                      </a:lnTo>
                      <a:lnTo>
                        <a:pt x="185775" y="571728"/>
                      </a:lnTo>
                      <a:lnTo>
                        <a:pt x="188810" y="572135"/>
                      </a:lnTo>
                      <a:lnTo>
                        <a:pt x="191592" y="572693"/>
                      </a:lnTo>
                      <a:lnTo>
                        <a:pt x="192163" y="572579"/>
                      </a:lnTo>
                      <a:lnTo>
                        <a:pt x="192773" y="572655"/>
                      </a:lnTo>
                      <a:lnTo>
                        <a:pt x="195872" y="571830"/>
                      </a:lnTo>
                      <a:lnTo>
                        <a:pt x="198767" y="571246"/>
                      </a:lnTo>
                      <a:lnTo>
                        <a:pt x="199212" y="570941"/>
                      </a:lnTo>
                      <a:lnTo>
                        <a:pt x="199834" y="570776"/>
                      </a:lnTo>
                      <a:lnTo>
                        <a:pt x="202145" y="568972"/>
                      </a:lnTo>
                      <a:lnTo>
                        <a:pt x="204609" y="567309"/>
                      </a:lnTo>
                      <a:lnTo>
                        <a:pt x="204978" y="566750"/>
                      </a:lnTo>
                      <a:lnTo>
                        <a:pt x="205587" y="566280"/>
                      </a:lnTo>
                      <a:lnTo>
                        <a:pt x="207060" y="563664"/>
                      </a:lnTo>
                      <a:lnTo>
                        <a:pt x="208559" y="561454"/>
                      </a:lnTo>
                      <a:lnTo>
                        <a:pt x="208686" y="560793"/>
                      </a:lnTo>
                      <a:lnTo>
                        <a:pt x="209067" y="560133"/>
                      </a:lnTo>
                      <a:lnTo>
                        <a:pt x="209499" y="556806"/>
                      </a:lnTo>
                      <a:lnTo>
                        <a:pt x="210019" y="554304"/>
                      </a:lnTo>
                      <a:lnTo>
                        <a:pt x="210019" y="82867"/>
                      </a:lnTo>
                      <a:lnTo>
                        <a:pt x="213652" y="64947"/>
                      </a:lnTo>
                      <a:lnTo>
                        <a:pt x="223520" y="50279"/>
                      </a:lnTo>
                      <a:lnTo>
                        <a:pt x="238163" y="40398"/>
                      </a:lnTo>
                      <a:lnTo>
                        <a:pt x="256082" y="36766"/>
                      </a:lnTo>
                      <a:lnTo>
                        <a:pt x="274015" y="40398"/>
                      </a:lnTo>
                      <a:lnTo>
                        <a:pt x="288671" y="50279"/>
                      </a:lnTo>
                      <a:lnTo>
                        <a:pt x="298564" y="64947"/>
                      </a:lnTo>
                      <a:lnTo>
                        <a:pt x="302183" y="82867"/>
                      </a:lnTo>
                      <a:lnTo>
                        <a:pt x="302183" y="433412"/>
                      </a:lnTo>
                      <a:lnTo>
                        <a:pt x="303631" y="440575"/>
                      </a:lnTo>
                      <a:lnTo>
                        <a:pt x="307555" y="446417"/>
                      </a:lnTo>
                      <a:lnTo>
                        <a:pt x="313397" y="450354"/>
                      </a:lnTo>
                      <a:lnTo>
                        <a:pt x="320573" y="451802"/>
                      </a:lnTo>
                      <a:lnTo>
                        <a:pt x="327723" y="450354"/>
                      </a:lnTo>
                      <a:lnTo>
                        <a:pt x="333565" y="446417"/>
                      </a:lnTo>
                      <a:lnTo>
                        <a:pt x="337515" y="440575"/>
                      </a:lnTo>
                      <a:lnTo>
                        <a:pt x="338950" y="433412"/>
                      </a:lnTo>
                      <a:lnTo>
                        <a:pt x="338950" y="231648"/>
                      </a:lnTo>
                      <a:lnTo>
                        <a:pt x="342938" y="227279"/>
                      </a:lnTo>
                      <a:lnTo>
                        <a:pt x="351929" y="221208"/>
                      </a:lnTo>
                      <a:lnTo>
                        <a:pt x="362077" y="217424"/>
                      </a:lnTo>
                      <a:lnTo>
                        <a:pt x="372948" y="216115"/>
                      </a:lnTo>
                      <a:lnTo>
                        <a:pt x="390842" y="219735"/>
                      </a:lnTo>
                      <a:lnTo>
                        <a:pt x="405485" y="229628"/>
                      </a:lnTo>
                      <a:lnTo>
                        <a:pt x="415378" y="244259"/>
                      </a:lnTo>
                      <a:lnTo>
                        <a:pt x="418998" y="262166"/>
                      </a:lnTo>
                      <a:lnTo>
                        <a:pt x="418998" y="516191"/>
                      </a:lnTo>
                      <a:lnTo>
                        <a:pt x="420446" y="523354"/>
                      </a:lnTo>
                      <a:lnTo>
                        <a:pt x="424395" y="529196"/>
                      </a:lnTo>
                      <a:lnTo>
                        <a:pt x="430237" y="533133"/>
                      </a:lnTo>
                      <a:lnTo>
                        <a:pt x="437388" y="534581"/>
                      </a:lnTo>
                      <a:lnTo>
                        <a:pt x="444525" y="533133"/>
                      </a:lnTo>
                      <a:lnTo>
                        <a:pt x="450367" y="529196"/>
                      </a:lnTo>
                      <a:lnTo>
                        <a:pt x="454317" y="523354"/>
                      </a:lnTo>
                      <a:lnTo>
                        <a:pt x="455777" y="516191"/>
                      </a:lnTo>
                      <a:lnTo>
                        <a:pt x="455777" y="273837"/>
                      </a:lnTo>
                      <a:lnTo>
                        <a:pt x="459740" y="269532"/>
                      </a:lnTo>
                      <a:lnTo>
                        <a:pt x="468757" y="263486"/>
                      </a:lnTo>
                      <a:lnTo>
                        <a:pt x="478917" y="259689"/>
                      </a:lnTo>
                      <a:lnTo>
                        <a:pt x="489762" y="258381"/>
                      </a:lnTo>
                      <a:lnTo>
                        <a:pt x="507695" y="262013"/>
                      </a:lnTo>
                      <a:lnTo>
                        <a:pt x="522351" y="271907"/>
                      </a:lnTo>
                      <a:lnTo>
                        <a:pt x="532244" y="286562"/>
                      </a:lnTo>
                      <a:lnTo>
                        <a:pt x="535863" y="304482"/>
                      </a:lnTo>
                      <a:lnTo>
                        <a:pt x="535863" y="516191"/>
                      </a:lnTo>
                      <a:lnTo>
                        <a:pt x="537311" y="523354"/>
                      </a:lnTo>
                      <a:lnTo>
                        <a:pt x="541235" y="529196"/>
                      </a:lnTo>
                      <a:lnTo>
                        <a:pt x="547077" y="533133"/>
                      </a:lnTo>
                      <a:lnTo>
                        <a:pt x="554253" y="534581"/>
                      </a:lnTo>
                      <a:lnTo>
                        <a:pt x="561390" y="533133"/>
                      </a:lnTo>
                      <a:lnTo>
                        <a:pt x="567232" y="529196"/>
                      </a:lnTo>
                      <a:lnTo>
                        <a:pt x="571182" y="523354"/>
                      </a:lnTo>
                      <a:lnTo>
                        <a:pt x="572643" y="516191"/>
                      </a:lnTo>
                      <a:lnTo>
                        <a:pt x="572643" y="334352"/>
                      </a:lnTo>
                      <a:lnTo>
                        <a:pt x="576605" y="330034"/>
                      </a:lnTo>
                      <a:lnTo>
                        <a:pt x="585622" y="323951"/>
                      </a:lnTo>
                      <a:lnTo>
                        <a:pt x="595757" y="320128"/>
                      </a:lnTo>
                      <a:lnTo>
                        <a:pt x="606577" y="318808"/>
                      </a:lnTo>
                      <a:lnTo>
                        <a:pt x="624497" y="322427"/>
                      </a:lnTo>
                      <a:lnTo>
                        <a:pt x="639140" y="332320"/>
                      </a:lnTo>
                      <a:lnTo>
                        <a:pt x="649020" y="346976"/>
                      </a:lnTo>
                      <a:lnTo>
                        <a:pt x="652640" y="364909"/>
                      </a:lnTo>
                      <a:lnTo>
                        <a:pt x="652640" y="554304"/>
                      </a:lnTo>
                      <a:lnTo>
                        <a:pt x="654088" y="561454"/>
                      </a:lnTo>
                      <a:lnTo>
                        <a:pt x="658025" y="567309"/>
                      </a:lnTo>
                      <a:lnTo>
                        <a:pt x="663867" y="571246"/>
                      </a:lnTo>
                      <a:lnTo>
                        <a:pt x="671017" y="572693"/>
                      </a:lnTo>
                      <a:lnTo>
                        <a:pt x="678192" y="571246"/>
                      </a:lnTo>
                      <a:lnTo>
                        <a:pt x="684034" y="567309"/>
                      </a:lnTo>
                      <a:lnTo>
                        <a:pt x="687971" y="561454"/>
                      </a:lnTo>
                      <a:lnTo>
                        <a:pt x="689406" y="554304"/>
                      </a:lnTo>
                      <a:lnTo>
                        <a:pt x="689406" y="364909"/>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8" name="object 34">
                  <a:extLst>
                    <a:ext uri="{FF2B5EF4-FFF2-40B4-BE49-F238E27FC236}">
                      <a16:creationId xmlns:a16="http://schemas.microsoft.com/office/drawing/2014/main" id="{E75B7F04-32B4-EEAF-CC75-BE2A042FE9F7}"/>
                    </a:ext>
                  </a:extLst>
                </p:cNvPr>
                <p:cNvSpPr/>
                <p:nvPr/>
              </p:nvSpPr>
              <p:spPr>
                <a:xfrm>
                  <a:off x="10878515" y="5216206"/>
                  <a:ext cx="671830" cy="1292225"/>
                </a:xfrm>
                <a:custGeom>
                  <a:avLst/>
                  <a:gdLst/>
                  <a:ahLst/>
                  <a:cxnLst/>
                  <a:rect l="l" t="t" r="r" b="b"/>
                  <a:pathLst>
                    <a:path w="671829" h="1292225">
                      <a:moveTo>
                        <a:pt x="407466" y="203708"/>
                      </a:moveTo>
                      <a:lnTo>
                        <a:pt x="402082" y="157060"/>
                      </a:lnTo>
                      <a:lnTo>
                        <a:pt x="386727" y="114211"/>
                      </a:lnTo>
                      <a:lnTo>
                        <a:pt x="362661" y="76377"/>
                      </a:lnTo>
                      <a:lnTo>
                        <a:pt x="331089" y="44818"/>
                      </a:lnTo>
                      <a:lnTo>
                        <a:pt x="293268" y="20739"/>
                      </a:lnTo>
                      <a:lnTo>
                        <a:pt x="250405" y="5397"/>
                      </a:lnTo>
                      <a:lnTo>
                        <a:pt x="203758" y="0"/>
                      </a:lnTo>
                      <a:lnTo>
                        <a:pt x="157111" y="5397"/>
                      </a:lnTo>
                      <a:lnTo>
                        <a:pt x="114249" y="20739"/>
                      </a:lnTo>
                      <a:lnTo>
                        <a:pt x="76403" y="44818"/>
                      </a:lnTo>
                      <a:lnTo>
                        <a:pt x="44831" y="76377"/>
                      </a:lnTo>
                      <a:lnTo>
                        <a:pt x="20751" y="114211"/>
                      </a:lnTo>
                      <a:lnTo>
                        <a:pt x="5397" y="157060"/>
                      </a:lnTo>
                      <a:lnTo>
                        <a:pt x="0" y="203708"/>
                      </a:lnTo>
                      <a:lnTo>
                        <a:pt x="6337" y="254076"/>
                      </a:lnTo>
                      <a:lnTo>
                        <a:pt x="24447" y="300367"/>
                      </a:lnTo>
                      <a:lnTo>
                        <a:pt x="52971" y="340702"/>
                      </a:lnTo>
                      <a:lnTo>
                        <a:pt x="90589" y="373176"/>
                      </a:lnTo>
                      <a:lnTo>
                        <a:pt x="135915" y="395884"/>
                      </a:lnTo>
                      <a:lnTo>
                        <a:pt x="140030" y="396938"/>
                      </a:lnTo>
                      <a:lnTo>
                        <a:pt x="142049" y="396938"/>
                      </a:lnTo>
                      <a:lnTo>
                        <a:pt x="149606" y="396938"/>
                      </a:lnTo>
                      <a:lnTo>
                        <a:pt x="156692" y="392201"/>
                      </a:lnTo>
                      <a:lnTo>
                        <a:pt x="159372" y="384683"/>
                      </a:lnTo>
                      <a:lnTo>
                        <a:pt x="160375" y="377456"/>
                      </a:lnTo>
                      <a:lnTo>
                        <a:pt x="158610" y="370624"/>
                      </a:lnTo>
                      <a:lnTo>
                        <a:pt x="154419" y="364959"/>
                      </a:lnTo>
                      <a:lnTo>
                        <a:pt x="148170" y="361226"/>
                      </a:lnTo>
                      <a:lnTo>
                        <a:pt x="102654" y="336638"/>
                      </a:lnTo>
                      <a:lnTo>
                        <a:pt x="67475" y="300177"/>
                      </a:lnTo>
                      <a:lnTo>
                        <a:pt x="44805" y="254850"/>
                      </a:lnTo>
                      <a:lnTo>
                        <a:pt x="36766" y="203708"/>
                      </a:lnTo>
                      <a:lnTo>
                        <a:pt x="42748" y="159397"/>
                      </a:lnTo>
                      <a:lnTo>
                        <a:pt x="59601" y="119532"/>
                      </a:lnTo>
                      <a:lnTo>
                        <a:pt x="85737" y="85737"/>
                      </a:lnTo>
                      <a:lnTo>
                        <a:pt x="119545" y="59601"/>
                      </a:lnTo>
                      <a:lnTo>
                        <a:pt x="159423" y="42748"/>
                      </a:lnTo>
                      <a:lnTo>
                        <a:pt x="203758" y="36766"/>
                      </a:lnTo>
                      <a:lnTo>
                        <a:pt x="248094" y="42748"/>
                      </a:lnTo>
                      <a:lnTo>
                        <a:pt x="287959" y="59601"/>
                      </a:lnTo>
                      <a:lnTo>
                        <a:pt x="321754" y="85737"/>
                      </a:lnTo>
                      <a:lnTo>
                        <a:pt x="347878" y="119532"/>
                      </a:lnTo>
                      <a:lnTo>
                        <a:pt x="364731" y="159397"/>
                      </a:lnTo>
                      <a:lnTo>
                        <a:pt x="370700" y="203708"/>
                      </a:lnTo>
                      <a:lnTo>
                        <a:pt x="362673" y="254850"/>
                      </a:lnTo>
                      <a:lnTo>
                        <a:pt x="340017" y="300151"/>
                      </a:lnTo>
                      <a:lnTo>
                        <a:pt x="304863" y="336626"/>
                      </a:lnTo>
                      <a:lnTo>
                        <a:pt x="259346" y="361226"/>
                      </a:lnTo>
                      <a:lnTo>
                        <a:pt x="253072" y="364959"/>
                      </a:lnTo>
                      <a:lnTo>
                        <a:pt x="248881" y="370624"/>
                      </a:lnTo>
                      <a:lnTo>
                        <a:pt x="247103" y="377456"/>
                      </a:lnTo>
                      <a:lnTo>
                        <a:pt x="248145" y="384683"/>
                      </a:lnTo>
                      <a:lnTo>
                        <a:pt x="251891" y="390956"/>
                      </a:lnTo>
                      <a:lnTo>
                        <a:pt x="257556" y="395147"/>
                      </a:lnTo>
                      <a:lnTo>
                        <a:pt x="264375" y="396913"/>
                      </a:lnTo>
                      <a:lnTo>
                        <a:pt x="271602" y="395884"/>
                      </a:lnTo>
                      <a:lnTo>
                        <a:pt x="316941" y="373176"/>
                      </a:lnTo>
                      <a:lnTo>
                        <a:pt x="354545" y="340702"/>
                      </a:lnTo>
                      <a:lnTo>
                        <a:pt x="383057" y="300367"/>
                      </a:lnTo>
                      <a:lnTo>
                        <a:pt x="401142" y="254076"/>
                      </a:lnTo>
                      <a:lnTo>
                        <a:pt x="407466" y="203708"/>
                      </a:lnTo>
                      <a:close/>
                    </a:path>
                    <a:path w="671829" h="1292225">
                      <a:moveTo>
                        <a:pt x="671791" y="1168654"/>
                      </a:moveTo>
                      <a:lnTo>
                        <a:pt x="647026" y="1131290"/>
                      </a:lnTo>
                      <a:lnTo>
                        <a:pt x="635025" y="1128864"/>
                      </a:lnTo>
                      <a:lnTo>
                        <a:pt x="635025" y="1166596"/>
                      </a:lnTo>
                      <a:lnTo>
                        <a:pt x="635025" y="1253299"/>
                      </a:lnTo>
                      <a:lnTo>
                        <a:pt x="633349" y="1255026"/>
                      </a:lnTo>
                      <a:lnTo>
                        <a:pt x="109728" y="1255026"/>
                      </a:lnTo>
                      <a:lnTo>
                        <a:pt x="107962" y="1253299"/>
                      </a:lnTo>
                      <a:lnTo>
                        <a:pt x="107962" y="1166596"/>
                      </a:lnTo>
                      <a:lnTo>
                        <a:pt x="109728" y="1164869"/>
                      </a:lnTo>
                      <a:lnTo>
                        <a:pt x="560717" y="1164869"/>
                      </a:lnTo>
                      <a:lnTo>
                        <a:pt x="565696" y="1164869"/>
                      </a:lnTo>
                      <a:lnTo>
                        <a:pt x="570103" y="1164869"/>
                      </a:lnTo>
                      <a:lnTo>
                        <a:pt x="633349" y="1164869"/>
                      </a:lnTo>
                      <a:lnTo>
                        <a:pt x="635025" y="1166596"/>
                      </a:lnTo>
                      <a:lnTo>
                        <a:pt x="635025" y="1128864"/>
                      </a:lnTo>
                      <a:lnTo>
                        <a:pt x="631291" y="1128102"/>
                      </a:lnTo>
                      <a:lnTo>
                        <a:pt x="605574" y="1128102"/>
                      </a:lnTo>
                      <a:lnTo>
                        <a:pt x="609041" y="1124077"/>
                      </a:lnTo>
                      <a:lnTo>
                        <a:pt x="628688" y="1084668"/>
                      </a:lnTo>
                      <a:lnTo>
                        <a:pt x="639318" y="1042631"/>
                      </a:lnTo>
                      <a:lnTo>
                        <a:pt x="643191" y="998766"/>
                      </a:lnTo>
                      <a:lnTo>
                        <a:pt x="642569" y="953833"/>
                      </a:lnTo>
                      <a:lnTo>
                        <a:pt x="637082" y="867651"/>
                      </a:lnTo>
                      <a:lnTo>
                        <a:pt x="617842" y="850226"/>
                      </a:lnTo>
                      <a:lnTo>
                        <a:pt x="610755" y="852004"/>
                      </a:lnTo>
                      <a:lnTo>
                        <a:pt x="605116" y="856221"/>
                      </a:lnTo>
                      <a:lnTo>
                        <a:pt x="601459" y="862228"/>
                      </a:lnTo>
                      <a:lnTo>
                        <a:pt x="600367" y="869429"/>
                      </a:lnTo>
                      <a:lnTo>
                        <a:pt x="606120" y="961631"/>
                      </a:lnTo>
                      <a:lnTo>
                        <a:pt x="605891" y="1009904"/>
                      </a:lnTo>
                      <a:lnTo>
                        <a:pt x="599173" y="1055179"/>
                      </a:lnTo>
                      <a:lnTo>
                        <a:pt x="582726" y="1096479"/>
                      </a:lnTo>
                      <a:lnTo>
                        <a:pt x="557212" y="1128102"/>
                      </a:lnTo>
                      <a:lnTo>
                        <a:pt x="111747" y="1128102"/>
                      </a:lnTo>
                      <a:lnTo>
                        <a:pt x="95973" y="1131290"/>
                      </a:lnTo>
                      <a:lnTo>
                        <a:pt x="83083" y="1139990"/>
                      </a:lnTo>
                      <a:lnTo>
                        <a:pt x="74383" y="1152880"/>
                      </a:lnTo>
                      <a:lnTo>
                        <a:pt x="71196" y="1168654"/>
                      </a:lnTo>
                      <a:lnTo>
                        <a:pt x="71196" y="1251242"/>
                      </a:lnTo>
                      <a:lnTo>
                        <a:pt x="74383" y="1267002"/>
                      </a:lnTo>
                      <a:lnTo>
                        <a:pt x="83083" y="1279893"/>
                      </a:lnTo>
                      <a:lnTo>
                        <a:pt x="95973" y="1288592"/>
                      </a:lnTo>
                      <a:lnTo>
                        <a:pt x="111747" y="1291793"/>
                      </a:lnTo>
                      <a:lnTo>
                        <a:pt x="631291" y="1291793"/>
                      </a:lnTo>
                      <a:lnTo>
                        <a:pt x="668604" y="1267002"/>
                      </a:lnTo>
                      <a:lnTo>
                        <a:pt x="671791" y="1251242"/>
                      </a:lnTo>
                      <a:lnTo>
                        <a:pt x="671791" y="1168654"/>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grpSp>
        </p:grpSp>
        <p:sp>
          <p:nvSpPr>
            <p:cNvPr id="22" name="Freeform 21">
              <a:extLst>
                <a:ext uri="{FF2B5EF4-FFF2-40B4-BE49-F238E27FC236}">
                  <a16:creationId xmlns:a16="http://schemas.microsoft.com/office/drawing/2014/main" id="{70E86D0A-648F-EAA8-348D-C7037FF3DC4E}"/>
                </a:ext>
              </a:extLst>
            </p:cNvPr>
            <p:cNvSpPr/>
            <p:nvPr/>
          </p:nvSpPr>
          <p:spPr>
            <a:xfrm>
              <a:off x="7172325" y="2142810"/>
              <a:ext cx="94995" cy="60926"/>
            </a:xfrm>
            <a:custGeom>
              <a:avLst/>
              <a:gdLst>
                <a:gd name="connsiteX0" fmla="*/ 0 w 266700"/>
                <a:gd name="connsiteY0" fmla="*/ 76200 h 167073"/>
                <a:gd name="connsiteX1" fmla="*/ 76200 w 266700"/>
                <a:gd name="connsiteY1" fmla="*/ 165100 h 167073"/>
                <a:gd name="connsiteX2" fmla="*/ 257175 w 266700"/>
                <a:gd name="connsiteY2" fmla="*/ 0 h 167073"/>
                <a:gd name="connsiteX3" fmla="*/ 257175 w 266700"/>
                <a:gd name="connsiteY3" fmla="*/ 0 h 167073"/>
                <a:gd name="connsiteX4" fmla="*/ 266700 w 266700"/>
                <a:gd name="connsiteY4" fmla="*/ 0 h 167073"/>
                <a:gd name="connsiteX0" fmla="*/ 0 w 266700"/>
                <a:gd name="connsiteY0" fmla="*/ 76200 h 167073"/>
                <a:gd name="connsiteX1" fmla="*/ 76200 w 266700"/>
                <a:gd name="connsiteY1" fmla="*/ 165100 h 167073"/>
                <a:gd name="connsiteX2" fmla="*/ 257175 w 266700"/>
                <a:gd name="connsiteY2" fmla="*/ 0 h 167073"/>
                <a:gd name="connsiteX3" fmla="*/ 257175 w 266700"/>
                <a:gd name="connsiteY3" fmla="*/ 0 h 167073"/>
                <a:gd name="connsiteX4" fmla="*/ 266700 w 266700"/>
                <a:gd name="connsiteY4" fmla="*/ 0 h 167073"/>
                <a:gd name="connsiteX0" fmla="*/ 0 w 266700"/>
                <a:gd name="connsiteY0" fmla="*/ 76200 h 165100"/>
                <a:gd name="connsiteX1" fmla="*/ 76200 w 266700"/>
                <a:gd name="connsiteY1" fmla="*/ 165100 h 165100"/>
                <a:gd name="connsiteX2" fmla="*/ 257175 w 266700"/>
                <a:gd name="connsiteY2" fmla="*/ 0 h 165100"/>
                <a:gd name="connsiteX3" fmla="*/ 257175 w 266700"/>
                <a:gd name="connsiteY3" fmla="*/ 0 h 165100"/>
                <a:gd name="connsiteX4" fmla="*/ 266700 w 266700"/>
                <a:gd name="connsiteY4" fmla="*/ 0 h 165100"/>
                <a:gd name="connsiteX0" fmla="*/ 248 w 266948"/>
                <a:gd name="connsiteY0" fmla="*/ 76200 h 165100"/>
                <a:gd name="connsiteX1" fmla="*/ 76448 w 266948"/>
                <a:gd name="connsiteY1" fmla="*/ 165100 h 165100"/>
                <a:gd name="connsiteX2" fmla="*/ 257423 w 266948"/>
                <a:gd name="connsiteY2" fmla="*/ 0 h 165100"/>
                <a:gd name="connsiteX3" fmla="*/ 257423 w 266948"/>
                <a:gd name="connsiteY3" fmla="*/ 0 h 165100"/>
                <a:gd name="connsiteX4" fmla="*/ 266948 w 266948"/>
                <a:gd name="connsiteY4" fmla="*/ 0 h 165100"/>
                <a:gd name="connsiteX0" fmla="*/ 248 w 257423"/>
                <a:gd name="connsiteY0" fmla="*/ 76200 h 165100"/>
                <a:gd name="connsiteX1" fmla="*/ 76448 w 257423"/>
                <a:gd name="connsiteY1" fmla="*/ 165100 h 165100"/>
                <a:gd name="connsiteX2" fmla="*/ 257423 w 257423"/>
                <a:gd name="connsiteY2" fmla="*/ 0 h 165100"/>
                <a:gd name="connsiteX3" fmla="*/ 257423 w 257423"/>
                <a:gd name="connsiteY3" fmla="*/ 0 h 165100"/>
              </a:gdLst>
              <a:ahLst/>
              <a:cxnLst>
                <a:cxn ang="0">
                  <a:pos x="connsiteX0" y="connsiteY0"/>
                </a:cxn>
                <a:cxn ang="0">
                  <a:pos x="connsiteX1" y="connsiteY1"/>
                </a:cxn>
                <a:cxn ang="0">
                  <a:pos x="connsiteX2" y="connsiteY2"/>
                </a:cxn>
                <a:cxn ang="0">
                  <a:pos x="connsiteX3" y="connsiteY3"/>
                </a:cxn>
              </a:cxnLst>
              <a:rect l="l" t="t" r="r" b="b"/>
              <a:pathLst>
                <a:path w="257423" h="165100">
                  <a:moveTo>
                    <a:pt x="248" y="76200"/>
                  </a:moveTo>
                  <a:cubicBezTo>
                    <a:pt x="-5308" y="76200"/>
                    <a:pt x="84386" y="165100"/>
                    <a:pt x="76448" y="165100"/>
                  </a:cubicBezTo>
                  <a:cubicBezTo>
                    <a:pt x="68510" y="165100"/>
                    <a:pt x="257423" y="0"/>
                    <a:pt x="257423" y="0"/>
                  </a:cubicBezTo>
                  <a:lnTo>
                    <a:pt x="257423"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cxnSp>
          <p:nvCxnSpPr>
            <p:cNvPr id="23" name="Straight Connector 22">
              <a:extLst>
                <a:ext uri="{FF2B5EF4-FFF2-40B4-BE49-F238E27FC236}">
                  <a16:creationId xmlns:a16="http://schemas.microsoft.com/office/drawing/2014/main" id="{9387358A-F09C-EFD2-0955-12578C02DF1E}"/>
                </a:ext>
              </a:extLst>
            </p:cNvPr>
            <p:cNvCxnSpPr>
              <a:cxnSpLocks/>
            </p:cNvCxnSpPr>
            <p:nvPr/>
          </p:nvCxnSpPr>
          <p:spPr>
            <a:xfrm>
              <a:off x="7169150" y="2504458"/>
              <a:ext cx="25400" cy="73642"/>
            </a:xfrm>
            <a:prstGeom prst="line">
              <a:avLst/>
            </a:prstGeom>
            <a:grpFill/>
            <a:ln w="15875">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2572CCAC-4C2B-BCFB-D605-3C646D378ED1}"/>
              </a:ext>
            </a:extLst>
          </p:cNvPr>
          <p:cNvGrpSpPr/>
          <p:nvPr/>
        </p:nvGrpSpPr>
        <p:grpSpPr>
          <a:xfrm>
            <a:off x="5714601" y="1773511"/>
            <a:ext cx="487797" cy="342890"/>
            <a:chOff x="4421088" y="3255483"/>
            <a:chExt cx="996169" cy="700260"/>
          </a:xfrm>
          <a:solidFill>
            <a:schemeClr val="bg1"/>
          </a:solidFill>
        </p:grpSpPr>
        <p:sp>
          <p:nvSpPr>
            <p:cNvPr id="31" name="object 28">
              <a:extLst>
                <a:ext uri="{FF2B5EF4-FFF2-40B4-BE49-F238E27FC236}">
                  <a16:creationId xmlns:a16="http://schemas.microsoft.com/office/drawing/2014/main" id="{928256D4-CCB3-2F56-DEF3-0A840F48DEB8}"/>
                </a:ext>
              </a:extLst>
            </p:cNvPr>
            <p:cNvSpPr/>
            <p:nvPr/>
          </p:nvSpPr>
          <p:spPr>
            <a:xfrm>
              <a:off x="4563603" y="3359533"/>
              <a:ext cx="325670" cy="22920"/>
            </a:xfrm>
            <a:custGeom>
              <a:avLst/>
              <a:gdLst/>
              <a:ahLst/>
              <a:cxnLst/>
              <a:rect l="l" t="t" r="r" b="b"/>
              <a:pathLst>
                <a:path w="604520" h="42545">
                  <a:moveTo>
                    <a:pt x="583110" y="42016"/>
                  </a:moveTo>
                  <a:lnTo>
                    <a:pt x="21008" y="42016"/>
                  </a:lnTo>
                  <a:lnTo>
                    <a:pt x="12833" y="40371"/>
                  </a:lnTo>
                  <a:lnTo>
                    <a:pt x="6155" y="35877"/>
                  </a:lnTo>
                  <a:lnTo>
                    <a:pt x="1651" y="29201"/>
                  </a:lnTo>
                  <a:lnTo>
                    <a:pt x="0" y="21008"/>
                  </a:lnTo>
                  <a:lnTo>
                    <a:pt x="1651" y="12833"/>
                  </a:lnTo>
                  <a:lnTo>
                    <a:pt x="6155" y="6155"/>
                  </a:lnTo>
                  <a:lnTo>
                    <a:pt x="12833" y="1651"/>
                  </a:lnTo>
                  <a:lnTo>
                    <a:pt x="21008" y="0"/>
                  </a:lnTo>
                  <a:lnTo>
                    <a:pt x="583110" y="0"/>
                  </a:lnTo>
                  <a:lnTo>
                    <a:pt x="591285" y="1651"/>
                  </a:lnTo>
                  <a:lnTo>
                    <a:pt x="597963" y="6155"/>
                  </a:lnTo>
                  <a:lnTo>
                    <a:pt x="602466" y="12833"/>
                  </a:lnTo>
                  <a:lnTo>
                    <a:pt x="604118" y="21008"/>
                  </a:lnTo>
                  <a:lnTo>
                    <a:pt x="602467" y="29183"/>
                  </a:lnTo>
                  <a:lnTo>
                    <a:pt x="597963" y="35861"/>
                  </a:lnTo>
                  <a:lnTo>
                    <a:pt x="591285" y="40365"/>
                  </a:lnTo>
                  <a:lnTo>
                    <a:pt x="583110" y="42016"/>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2" name="object 29">
              <a:extLst>
                <a:ext uri="{FF2B5EF4-FFF2-40B4-BE49-F238E27FC236}">
                  <a16:creationId xmlns:a16="http://schemas.microsoft.com/office/drawing/2014/main" id="{4A283B3B-13C6-E9FC-3F59-684CCE3C9589}"/>
                </a:ext>
              </a:extLst>
            </p:cNvPr>
            <p:cNvSpPr/>
            <p:nvPr/>
          </p:nvSpPr>
          <p:spPr>
            <a:xfrm>
              <a:off x="4563603" y="3448627"/>
              <a:ext cx="325670" cy="22920"/>
            </a:xfrm>
            <a:custGeom>
              <a:avLst/>
              <a:gdLst/>
              <a:ahLst/>
              <a:cxnLst/>
              <a:rect l="l" t="t" r="r" b="b"/>
              <a:pathLst>
                <a:path w="604520" h="42545">
                  <a:moveTo>
                    <a:pt x="583110" y="42016"/>
                  </a:moveTo>
                  <a:lnTo>
                    <a:pt x="21008" y="42016"/>
                  </a:lnTo>
                  <a:lnTo>
                    <a:pt x="12833" y="40371"/>
                  </a:lnTo>
                  <a:lnTo>
                    <a:pt x="6155" y="35877"/>
                  </a:lnTo>
                  <a:lnTo>
                    <a:pt x="1651" y="29201"/>
                  </a:lnTo>
                  <a:lnTo>
                    <a:pt x="0" y="21008"/>
                  </a:lnTo>
                  <a:lnTo>
                    <a:pt x="1651" y="12851"/>
                  </a:lnTo>
                  <a:lnTo>
                    <a:pt x="6155" y="6171"/>
                  </a:lnTo>
                  <a:lnTo>
                    <a:pt x="12833" y="1657"/>
                  </a:lnTo>
                  <a:lnTo>
                    <a:pt x="21008" y="0"/>
                  </a:lnTo>
                  <a:lnTo>
                    <a:pt x="583110" y="0"/>
                  </a:lnTo>
                  <a:lnTo>
                    <a:pt x="591285" y="1657"/>
                  </a:lnTo>
                  <a:lnTo>
                    <a:pt x="597963" y="6171"/>
                  </a:lnTo>
                  <a:lnTo>
                    <a:pt x="602466" y="12851"/>
                  </a:lnTo>
                  <a:lnTo>
                    <a:pt x="604118" y="21008"/>
                  </a:lnTo>
                  <a:lnTo>
                    <a:pt x="602467" y="29201"/>
                  </a:lnTo>
                  <a:lnTo>
                    <a:pt x="597963" y="35877"/>
                  </a:lnTo>
                  <a:lnTo>
                    <a:pt x="591285" y="40371"/>
                  </a:lnTo>
                  <a:lnTo>
                    <a:pt x="583110" y="42016"/>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3" name="object 30">
              <a:extLst>
                <a:ext uri="{FF2B5EF4-FFF2-40B4-BE49-F238E27FC236}">
                  <a16:creationId xmlns:a16="http://schemas.microsoft.com/office/drawing/2014/main" id="{7DD24EFF-C32D-2FC4-3DD7-B2AFE1E79DFA}"/>
                </a:ext>
              </a:extLst>
            </p:cNvPr>
            <p:cNvSpPr/>
            <p:nvPr/>
          </p:nvSpPr>
          <p:spPr>
            <a:xfrm>
              <a:off x="4421088" y="3255483"/>
              <a:ext cx="996169" cy="700260"/>
            </a:xfrm>
            <a:custGeom>
              <a:avLst/>
              <a:gdLst/>
              <a:ahLst/>
              <a:cxnLst/>
              <a:rect l="l" t="t" r="r" b="b"/>
              <a:pathLst>
                <a:path w="1849120" h="1299845">
                  <a:moveTo>
                    <a:pt x="587603" y="544906"/>
                  </a:moveTo>
                  <a:lnTo>
                    <a:pt x="585952" y="536740"/>
                  </a:lnTo>
                  <a:lnTo>
                    <a:pt x="581469" y="530059"/>
                  </a:lnTo>
                  <a:lnTo>
                    <a:pt x="574789" y="525551"/>
                  </a:lnTo>
                  <a:lnTo>
                    <a:pt x="566597" y="523900"/>
                  </a:lnTo>
                  <a:lnTo>
                    <a:pt x="285546" y="523900"/>
                  </a:lnTo>
                  <a:lnTo>
                    <a:pt x="277368" y="525551"/>
                  </a:lnTo>
                  <a:lnTo>
                    <a:pt x="270687" y="530059"/>
                  </a:lnTo>
                  <a:lnTo>
                    <a:pt x="266192" y="536740"/>
                  </a:lnTo>
                  <a:lnTo>
                    <a:pt x="264541" y="544906"/>
                  </a:lnTo>
                  <a:lnTo>
                    <a:pt x="266192" y="553085"/>
                  </a:lnTo>
                  <a:lnTo>
                    <a:pt x="270687" y="559765"/>
                  </a:lnTo>
                  <a:lnTo>
                    <a:pt x="277368" y="564273"/>
                  </a:lnTo>
                  <a:lnTo>
                    <a:pt x="285546" y="565924"/>
                  </a:lnTo>
                  <a:lnTo>
                    <a:pt x="566597" y="565924"/>
                  </a:lnTo>
                  <a:lnTo>
                    <a:pt x="574763" y="564273"/>
                  </a:lnTo>
                  <a:lnTo>
                    <a:pt x="581444" y="559765"/>
                  </a:lnTo>
                  <a:lnTo>
                    <a:pt x="585952" y="553085"/>
                  </a:lnTo>
                  <a:lnTo>
                    <a:pt x="587603" y="544906"/>
                  </a:lnTo>
                  <a:close/>
                </a:path>
                <a:path w="1849120" h="1299845">
                  <a:moveTo>
                    <a:pt x="1303197" y="842733"/>
                  </a:moveTo>
                  <a:lnTo>
                    <a:pt x="1301546" y="834567"/>
                  </a:lnTo>
                  <a:lnTo>
                    <a:pt x="1297038" y="827887"/>
                  </a:lnTo>
                  <a:lnTo>
                    <a:pt x="1290358" y="823379"/>
                  </a:lnTo>
                  <a:lnTo>
                    <a:pt x="1282179" y="821715"/>
                  </a:lnTo>
                  <a:lnTo>
                    <a:pt x="1001128" y="821715"/>
                  </a:lnTo>
                  <a:lnTo>
                    <a:pt x="992962" y="823379"/>
                  </a:lnTo>
                  <a:lnTo>
                    <a:pt x="986282" y="827887"/>
                  </a:lnTo>
                  <a:lnTo>
                    <a:pt x="981773" y="834567"/>
                  </a:lnTo>
                  <a:lnTo>
                    <a:pt x="980122" y="842733"/>
                  </a:lnTo>
                  <a:lnTo>
                    <a:pt x="981773" y="850887"/>
                  </a:lnTo>
                  <a:lnTo>
                    <a:pt x="986282" y="857567"/>
                  </a:lnTo>
                  <a:lnTo>
                    <a:pt x="992962" y="862076"/>
                  </a:lnTo>
                  <a:lnTo>
                    <a:pt x="1001128" y="863739"/>
                  </a:lnTo>
                  <a:lnTo>
                    <a:pt x="1282179" y="863739"/>
                  </a:lnTo>
                  <a:lnTo>
                    <a:pt x="1290345" y="862076"/>
                  </a:lnTo>
                  <a:lnTo>
                    <a:pt x="1297025" y="857567"/>
                  </a:lnTo>
                  <a:lnTo>
                    <a:pt x="1301534" y="850887"/>
                  </a:lnTo>
                  <a:lnTo>
                    <a:pt x="1303197" y="842733"/>
                  </a:lnTo>
                  <a:close/>
                </a:path>
                <a:path w="1849120" h="1299845">
                  <a:moveTo>
                    <a:pt x="1848700" y="911809"/>
                  </a:moveTo>
                  <a:lnTo>
                    <a:pt x="1848675" y="442683"/>
                  </a:lnTo>
                  <a:lnTo>
                    <a:pt x="1841309" y="397002"/>
                  </a:lnTo>
                  <a:lnTo>
                    <a:pt x="1820710" y="357187"/>
                  </a:lnTo>
                  <a:lnTo>
                    <a:pt x="1806765" y="343230"/>
                  </a:lnTo>
                  <a:lnTo>
                    <a:pt x="1806765" y="442683"/>
                  </a:lnTo>
                  <a:lnTo>
                    <a:pt x="1806727" y="911809"/>
                  </a:lnTo>
                  <a:lnTo>
                    <a:pt x="1798612" y="951839"/>
                  </a:lnTo>
                  <a:lnTo>
                    <a:pt x="1776526" y="984580"/>
                  </a:lnTo>
                  <a:lnTo>
                    <a:pt x="1743773" y="1006678"/>
                  </a:lnTo>
                  <a:lnTo>
                    <a:pt x="1703692" y="1014780"/>
                  </a:lnTo>
                  <a:lnTo>
                    <a:pt x="1545043" y="1014780"/>
                  </a:lnTo>
                  <a:lnTo>
                    <a:pt x="1538909" y="1017816"/>
                  </a:lnTo>
                  <a:lnTo>
                    <a:pt x="1534922" y="1022896"/>
                  </a:lnTo>
                  <a:lnTo>
                    <a:pt x="1530972" y="1028065"/>
                  </a:lnTo>
                  <a:lnTo>
                    <a:pt x="1529575" y="1034783"/>
                  </a:lnTo>
                  <a:lnTo>
                    <a:pt x="1531213" y="1041133"/>
                  </a:lnTo>
                  <a:lnTo>
                    <a:pt x="1547114" y="1087412"/>
                  </a:lnTo>
                  <a:lnTo>
                    <a:pt x="1569427" y="1130350"/>
                  </a:lnTo>
                  <a:lnTo>
                    <a:pt x="1597621" y="1169339"/>
                  </a:lnTo>
                  <a:lnTo>
                    <a:pt x="1631162" y="1203782"/>
                  </a:lnTo>
                  <a:lnTo>
                    <a:pt x="1669491" y="1233081"/>
                  </a:lnTo>
                  <a:lnTo>
                    <a:pt x="1712061" y="1256639"/>
                  </a:lnTo>
                  <a:lnTo>
                    <a:pt x="1664906" y="1251940"/>
                  </a:lnTo>
                  <a:lnTo>
                    <a:pt x="1618754" y="1242669"/>
                  </a:lnTo>
                  <a:lnTo>
                    <a:pt x="1573923" y="1228991"/>
                  </a:lnTo>
                  <a:lnTo>
                    <a:pt x="1530743" y="1211084"/>
                  </a:lnTo>
                  <a:lnTo>
                    <a:pt x="1489519" y="1189139"/>
                  </a:lnTo>
                  <a:lnTo>
                    <a:pt x="1450581" y="1163320"/>
                  </a:lnTo>
                  <a:lnTo>
                    <a:pt x="1414259" y="1133817"/>
                  </a:lnTo>
                  <a:lnTo>
                    <a:pt x="1380858" y="1100797"/>
                  </a:lnTo>
                  <a:lnTo>
                    <a:pt x="1350695" y="1064450"/>
                  </a:lnTo>
                  <a:lnTo>
                    <a:pt x="1324114" y="1024953"/>
                  </a:lnTo>
                  <a:lnTo>
                    <a:pt x="1320292" y="1018654"/>
                  </a:lnTo>
                  <a:lnTo>
                    <a:pt x="1313446" y="1014780"/>
                  </a:lnTo>
                  <a:lnTo>
                    <a:pt x="860590" y="1014780"/>
                  </a:lnTo>
                  <a:lnTo>
                    <a:pt x="820521" y="1006678"/>
                  </a:lnTo>
                  <a:lnTo>
                    <a:pt x="787768" y="984580"/>
                  </a:lnTo>
                  <a:lnTo>
                    <a:pt x="765670" y="951839"/>
                  </a:lnTo>
                  <a:lnTo>
                    <a:pt x="757555" y="911809"/>
                  </a:lnTo>
                  <a:lnTo>
                    <a:pt x="757555" y="759066"/>
                  </a:lnTo>
                  <a:lnTo>
                    <a:pt x="988237" y="759066"/>
                  </a:lnTo>
                  <a:lnTo>
                    <a:pt x="1023327" y="754735"/>
                  </a:lnTo>
                  <a:lnTo>
                    <a:pt x="1055293" y="742429"/>
                  </a:lnTo>
                  <a:lnTo>
                    <a:pt x="1083132" y="723252"/>
                  </a:lnTo>
                  <a:lnTo>
                    <a:pt x="1105839" y="698271"/>
                  </a:lnTo>
                  <a:lnTo>
                    <a:pt x="1563281" y="698271"/>
                  </a:lnTo>
                  <a:lnTo>
                    <a:pt x="1571434" y="696633"/>
                  </a:lnTo>
                  <a:lnTo>
                    <a:pt x="1578114" y="692137"/>
                  </a:lnTo>
                  <a:lnTo>
                    <a:pt x="1582623" y="685457"/>
                  </a:lnTo>
                  <a:lnTo>
                    <a:pt x="1584286" y="677265"/>
                  </a:lnTo>
                  <a:lnTo>
                    <a:pt x="1582623" y="669086"/>
                  </a:lnTo>
                  <a:lnTo>
                    <a:pt x="1578114" y="662406"/>
                  </a:lnTo>
                  <a:lnTo>
                    <a:pt x="1571434" y="657910"/>
                  </a:lnTo>
                  <a:lnTo>
                    <a:pt x="1563281" y="656259"/>
                  </a:lnTo>
                  <a:lnTo>
                    <a:pt x="1126299" y="656259"/>
                  </a:lnTo>
                  <a:lnTo>
                    <a:pt x="1129144" y="646061"/>
                  </a:lnTo>
                  <a:lnTo>
                    <a:pt x="1131379" y="635647"/>
                  </a:lnTo>
                  <a:lnTo>
                    <a:pt x="1132840" y="624979"/>
                  </a:lnTo>
                  <a:lnTo>
                    <a:pt x="1133360" y="614032"/>
                  </a:lnTo>
                  <a:lnTo>
                    <a:pt x="1133360" y="532815"/>
                  </a:lnTo>
                  <a:lnTo>
                    <a:pt x="1563281" y="532815"/>
                  </a:lnTo>
                  <a:lnTo>
                    <a:pt x="1571434" y="531164"/>
                  </a:lnTo>
                  <a:lnTo>
                    <a:pt x="1578114" y="526656"/>
                  </a:lnTo>
                  <a:lnTo>
                    <a:pt x="1582623" y="519976"/>
                  </a:lnTo>
                  <a:lnTo>
                    <a:pt x="1584286" y="511797"/>
                  </a:lnTo>
                  <a:lnTo>
                    <a:pt x="1582623" y="503631"/>
                  </a:lnTo>
                  <a:lnTo>
                    <a:pt x="1578114" y="496951"/>
                  </a:lnTo>
                  <a:lnTo>
                    <a:pt x="1571434" y="492442"/>
                  </a:lnTo>
                  <a:lnTo>
                    <a:pt x="1563281" y="490791"/>
                  </a:lnTo>
                  <a:lnTo>
                    <a:pt x="1133233" y="490791"/>
                  </a:lnTo>
                  <a:lnTo>
                    <a:pt x="1133233" y="339661"/>
                  </a:lnTo>
                  <a:lnTo>
                    <a:pt x="1703743" y="339661"/>
                  </a:lnTo>
                  <a:lnTo>
                    <a:pt x="1743798" y="347764"/>
                  </a:lnTo>
                  <a:lnTo>
                    <a:pt x="1776552" y="369874"/>
                  </a:lnTo>
                  <a:lnTo>
                    <a:pt x="1798650" y="402628"/>
                  </a:lnTo>
                  <a:lnTo>
                    <a:pt x="1806765" y="442683"/>
                  </a:lnTo>
                  <a:lnTo>
                    <a:pt x="1806765" y="343230"/>
                  </a:lnTo>
                  <a:lnTo>
                    <a:pt x="1803209" y="339661"/>
                  </a:lnTo>
                  <a:lnTo>
                    <a:pt x="1789315" y="325755"/>
                  </a:lnTo>
                  <a:lnTo>
                    <a:pt x="1749501" y="305130"/>
                  </a:lnTo>
                  <a:lnTo>
                    <a:pt x="1703692" y="297726"/>
                  </a:lnTo>
                  <a:lnTo>
                    <a:pt x="1133233" y="297726"/>
                  </a:lnTo>
                  <a:lnTo>
                    <a:pt x="1133233" y="145034"/>
                  </a:lnTo>
                  <a:lnTo>
                    <a:pt x="1125829" y="99250"/>
                  </a:lnTo>
                  <a:lnTo>
                    <a:pt x="1105204" y="59436"/>
                  </a:lnTo>
                  <a:lnTo>
                    <a:pt x="1091171" y="45402"/>
                  </a:lnTo>
                  <a:lnTo>
                    <a:pt x="1091171" y="145034"/>
                  </a:lnTo>
                  <a:lnTo>
                    <a:pt x="1091171" y="614032"/>
                  </a:lnTo>
                  <a:lnTo>
                    <a:pt x="1083056" y="654138"/>
                  </a:lnTo>
                  <a:lnTo>
                    <a:pt x="1060945" y="686892"/>
                  </a:lnTo>
                  <a:lnTo>
                    <a:pt x="1028179" y="708990"/>
                  </a:lnTo>
                  <a:lnTo>
                    <a:pt x="988110" y="717092"/>
                  </a:lnTo>
                  <a:lnTo>
                    <a:pt x="535406" y="717092"/>
                  </a:lnTo>
                  <a:lnTo>
                    <a:pt x="528485" y="721004"/>
                  </a:lnTo>
                  <a:lnTo>
                    <a:pt x="498119" y="766787"/>
                  </a:lnTo>
                  <a:lnTo>
                    <a:pt x="467969" y="803122"/>
                  </a:lnTo>
                  <a:lnTo>
                    <a:pt x="434568" y="836129"/>
                  </a:lnTo>
                  <a:lnTo>
                    <a:pt x="398246" y="865632"/>
                  </a:lnTo>
                  <a:lnTo>
                    <a:pt x="359308" y="891451"/>
                  </a:lnTo>
                  <a:lnTo>
                    <a:pt x="318084" y="913396"/>
                  </a:lnTo>
                  <a:lnTo>
                    <a:pt x="274891" y="931291"/>
                  </a:lnTo>
                  <a:lnTo>
                    <a:pt x="230060" y="944968"/>
                  </a:lnTo>
                  <a:lnTo>
                    <a:pt x="183896" y="954227"/>
                  </a:lnTo>
                  <a:lnTo>
                    <a:pt x="136715" y="958900"/>
                  </a:lnTo>
                  <a:lnTo>
                    <a:pt x="179285" y="935355"/>
                  </a:lnTo>
                  <a:lnTo>
                    <a:pt x="217614" y="906068"/>
                  </a:lnTo>
                  <a:lnTo>
                    <a:pt x="251142" y="871651"/>
                  </a:lnTo>
                  <a:lnTo>
                    <a:pt x="279336" y="832675"/>
                  </a:lnTo>
                  <a:lnTo>
                    <a:pt x="301650" y="789762"/>
                  </a:lnTo>
                  <a:lnTo>
                    <a:pt x="317563" y="743483"/>
                  </a:lnTo>
                  <a:lnTo>
                    <a:pt x="319201" y="737184"/>
                  </a:lnTo>
                  <a:lnTo>
                    <a:pt x="317855" y="730415"/>
                  </a:lnTo>
                  <a:lnTo>
                    <a:pt x="309867" y="720077"/>
                  </a:lnTo>
                  <a:lnTo>
                    <a:pt x="303644" y="717092"/>
                  </a:lnTo>
                  <a:lnTo>
                    <a:pt x="144830" y="717092"/>
                  </a:lnTo>
                  <a:lnTo>
                    <a:pt x="104927" y="708990"/>
                  </a:lnTo>
                  <a:lnTo>
                    <a:pt x="72212" y="686892"/>
                  </a:lnTo>
                  <a:lnTo>
                    <a:pt x="50126" y="654138"/>
                  </a:lnTo>
                  <a:lnTo>
                    <a:pt x="42011" y="614032"/>
                  </a:lnTo>
                  <a:lnTo>
                    <a:pt x="42024" y="145034"/>
                  </a:lnTo>
                  <a:lnTo>
                    <a:pt x="50126" y="105003"/>
                  </a:lnTo>
                  <a:lnTo>
                    <a:pt x="72224" y="72250"/>
                  </a:lnTo>
                  <a:lnTo>
                    <a:pt x="104978" y="50152"/>
                  </a:lnTo>
                  <a:lnTo>
                    <a:pt x="145034" y="42049"/>
                  </a:lnTo>
                  <a:lnTo>
                    <a:pt x="988110" y="42049"/>
                  </a:lnTo>
                  <a:lnTo>
                    <a:pt x="1028166" y="50152"/>
                  </a:lnTo>
                  <a:lnTo>
                    <a:pt x="1060932" y="72250"/>
                  </a:lnTo>
                  <a:lnTo>
                    <a:pt x="1083056" y="105003"/>
                  </a:lnTo>
                  <a:lnTo>
                    <a:pt x="1091171" y="145034"/>
                  </a:lnTo>
                  <a:lnTo>
                    <a:pt x="1091171" y="45402"/>
                  </a:lnTo>
                  <a:lnTo>
                    <a:pt x="1087831" y="42049"/>
                  </a:lnTo>
                  <a:lnTo>
                    <a:pt x="1073797" y="28016"/>
                  </a:lnTo>
                  <a:lnTo>
                    <a:pt x="1033995" y="7404"/>
                  </a:lnTo>
                  <a:lnTo>
                    <a:pt x="988237" y="0"/>
                  </a:lnTo>
                  <a:lnTo>
                    <a:pt x="145034" y="0"/>
                  </a:lnTo>
                  <a:lnTo>
                    <a:pt x="99352" y="7404"/>
                  </a:lnTo>
                  <a:lnTo>
                    <a:pt x="59486" y="28016"/>
                  </a:lnTo>
                  <a:lnTo>
                    <a:pt x="28041" y="59436"/>
                  </a:lnTo>
                  <a:lnTo>
                    <a:pt x="7416" y="99250"/>
                  </a:lnTo>
                  <a:lnTo>
                    <a:pt x="0" y="145034"/>
                  </a:lnTo>
                  <a:lnTo>
                    <a:pt x="0" y="614032"/>
                  </a:lnTo>
                  <a:lnTo>
                    <a:pt x="7404" y="659853"/>
                  </a:lnTo>
                  <a:lnTo>
                    <a:pt x="28028" y="699668"/>
                  </a:lnTo>
                  <a:lnTo>
                    <a:pt x="59436" y="731088"/>
                  </a:lnTo>
                  <a:lnTo>
                    <a:pt x="99250" y="751700"/>
                  </a:lnTo>
                  <a:lnTo>
                    <a:pt x="144780" y="759066"/>
                  </a:lnTo>
                  <a:lnTo>
                    <a:pt x="268592" y="759066"/>
                  </a:lnTo>
                  <a:lnTo>
                    <a:pt x="247535" y="803871"/>
                  </a:lnTo>
                  <a:lnTo>
                    <a:pt x="219379" y="844067"/>
                  </a:lnTo>
                  <a:lnTo>
                    <a:pt x="184861" y="878840"/>
                  </a:lnTo>
                  <a:lnTo>
                    <a:pt x="144716" y="907376"/>
                  </a:lnTo>
                  <a:lnTo>
                    <a:pt x="99707" y="928814"/>
                  </a:lnTo>
                  <a:lnTo>
                    <a:pt x="93052" y="932078"/>
                  </a:lnTo>
                  <a:lnTo>
                    <a:pt x="75311" y="962672"/>
                  </a:lnTo>
                  <a:lnTo>
                    <a:pt x="75768" y="969949"/>
                  </a:lnTo>
                  <a:lnTo>
                    <a:pt x="101511" y="999794"/>
                  </a:lnTo>
                  <a:lnTo>
                    <a:pt x="112776" y="1001547"/>
                  </a:lnTo>
                  <a:lnTo>
                    <a:pt x="113652" y="1001547"/>
                  </a:lnTo>
                  <a:lnTo>
                    <a:pt x="161861" y="999286"/>
                  </a:lnTo>
                  <a:lnTo>
                    <a:pt x="209283" y="992581"/>
                  </a:lnTo>
                  <a:lnTo>
                    <a:pt x="255651" y="981608"/>
                  </a:lnTo>
                  <a:lnTo>
                    <a:pt x="300672" y="966533"/>
                  </a:lnTo>
                  <a:lnTo>
                    <a:pt x="318033" y="958900"/>
                  </a:lnTo>
                  <a:lnTo>
                    <a:pt x="344055" y="947483"/>
                  </a:lnTo>
                  <a:lnTo>
                    <a:pt x="385521" y="924648"/>
                  </a:lnTo>
                  <a:lnTo>
                    <a:pt x="424802" y="898182"/>
                  </a:lnTo>
                  <a:lnTo>
                    <a:pt x="461606" y="868235"/>
                  </a:lnTo>
                  <a:lnTo>
                    <a:pt x="495642" y="834974"/>
                  </a:lnTo>
                  <a:lnTo>
                    <a:pt x="526643" y="798537"/>
                  </a:lnTo>
                  <a:lnTo>
                    <a:pt x="554355" y="759066"/>
                  </a:lnTo>
                  <a:lnTo>
                    <a:pt x="715454" y="759066"/>
                  </a:lnTo>
                  <a:lnTo>
                    <a:pt x="715454" y="911809"/>
                  </a:lnTo>
                  <a:lnTo>
                    <a:pt x="722871" y="957618"/>
                  </a:lnTo>
                  <a:lnTo>
                    <a:pt x="743483" y="997407"/>
                  </a:lnTo>
                  <a:lnTo>
                    <a:pt x="774903" y="1028827"/>
                  </a:lnTo>
                  <a:lnTo>
                    <a:pt x="814717" y="1049439"/>
                  </a:lnTo>
                  <a:lnTo>
                    <a:pt x="860501" y="1056843"/>
                  </a:lnTo>
                  <a:lnTo>
                    <a:pt x="1294333" y="1056843"/>
                  </a:lnTo>
                  <a:lnTo>
                    <a:pt x="1322044" y="1096264"/>
                  </a:lnTo>
                  <a:lnTo>
                    <a:pt x="1353070" y="1132687"/>
                  </a:lnTo>
                  <a:lnTo>
                    <a:pt x="1387132" y="1165948"/>
                  </a:lnTo>
                  <a:lnTo>
                    <a:pt x="1423936" y="1195895"/>
                  </a:lnTo>
                  <a:lnTo>
                    <a:pt x="1463217" y="1222362"/>
                  </a:lnTo>
                  <a:lnTo>
                    <a:pt x="1504683" y="1245209"/>
                  </a:lnTo>
                  <a:lnTo>
                    <a:pt x="1548053" y="1264246"/>
                  </a:lnTo>
                  <a:lnTo>
                    <a:pt x="1593062" y="1279334"/>
                  </a:lnTo>
                  <a:lnTo>
                    <a:pt x="1639417" y="1290307"/>
                  </a:lnTo>
                  <a:lnTo>
                    <a:pt x="1686839" y="1297012"/>
                  </a:lnTo>
                  <a:lnTo>
                    <a:pt x="1735035" y="1299286"/>
                  </a:lnTo>
                  <a:lnTo>
                    <a:pt x="1749564" y="1296644"/>
                  </a:lnTo>
                  <a:lnTo>
                    <a:pt x="1761807" y="1288605"/>
                  </a:lnTo>
                  <a:lnTo>
                    <a:pt x="1770253" y="1276489"/>
                  </a:lnTo>
                  <a:lnTo>
                    <a:pt x="1773402" y="1261630"/>
                  </a:lnTo>
                  <a:lnTo>
                    <a:pt x="1772615" y="1256639"/>
                  </a:lnTo>
                  <a:lnTo>
                    <a:pt x="1748993" y="1226591"/>
                  </a:lnTo>
                  <a:lnTo>
                    <a:pt x="1703984" y="1205153"/>
                  </a:lnTo>
                  <a:lnTo>
                    <a:pt x="1663852" y="1176616"/>
                  </a:lnTo>
                  <a:lnTo>
                    <a:pt x="1629333" y="1141831"/>
                  </a:lnTo>
                  <a:lnTo>
                    <a:pt x="1601177" y="1101648"/>
                  </a:lnTo>
                  <a:lnTo>
                    <a:pt x="1580108" y="1056843"/>
                  </a:lnTo>
                  <a:lnTo>
                    <a:pt x="1703920" y="1056843"/>
                  </a:lnTo>
                  <a:lnTo>
                    <a:pt x="1749704" y="1049439"/>
                  </a:lnTo>
                  <a:lnTo>
                    <a:pt x="1749526" y="1049439"/>
                  </a:lnTo>
                  <a:lnTo>
                    <a:pt x="1789290" y="1028827"/>
                  </a:lnTo>
                  <a:lnTo>
                    <a:pt x="1818843" y="999286"/>
                  </a:lnTo>
                  <a:lnTo>
                    <a:pt x="1820697" y="997407"/>
                  </a:lnTo>
                  <a:lnTo>
                    <a:pt x="1840636" y="958900"/>
                  </a:lnTo>
                  <a:lnTo>
                    <a:pt x="1841296" y="957618"/>
                  </a:lnTo>
                  <a:lnTo>
                    <a:pt x="1848459" y="913396"/>
                  </a:lnTo>
                  <a:lnTo>
                    <a:pt x="1848700" y="911809"/>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venir Next LT Pro"/>
                <a:ea typeface="+mn-ea"/>
                <a:cs typeface="+mn-cs"/>
              </a:endParaRPr>
            </a:p>
          </p:txBody>
        </p:sp>
      </p:grpSp>
      <p:pic>
        <p:nvPicPr>
          <p:cNvPr id="34" name="Graphic 33" descr="Credit card outline">
            <a:extLst>
              <a:ext uri="{FF2B5EF4-FFF2-40B4-BE49-F238E27FC236}">
                <a16:creationId xmlns:a16="http://schemas.microsoft.com/office/drawing/2014/main" id="{8C35D745-CE6C-298E-2F8F-208009DC21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56708" y="4328473"/>
            <a:ext cx="587108" cy="587108"/>
          </a:xfrm>
          <a:prstGeom prst="rect">
            <a:avLst/>
          </a:prstGeom>
        </p:spPr>
      </p:pic>
      <p:sp>
        <p:nvSpPr>
          <p:cNvPr id="36" name="Freeform 35">
            <a:extLst>
              <a:ext uri="{FF2B5EF4-FFF2-40B4-BE49-F238E27FC236}">
                <a16:creationId xmlns:a16="http://schemas.microsoft.com/office/drawing/2014/main" id="{E73E36D5-948E-7CA3-4A7D-01223186DA1C}"/>
              </a:ext>
            </a:extLst>
          </p:cNvPr>
          <p:cNvSpPr/>
          <p:nvPr/>
        </p:nvSpPr>
        <p:spPr>
          <a:xfrm rot="16200000">
            <a:off x="10014182" y="470560"/>
            <a:ext cx="3131407" cy="2158911"/>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 name="csX0" fmla="*/ 1522807 w 1522807"/>
              <a:gd name="csY0" fmla="*/ 0 h 1656398"/>
              <a:gd name="csX1" fmla="*/ 256615 w 1522807"/>
              <a:gd name="csY1" fmla="*/ 0 h 1656398"/>
              <a:gd name="csX2" fmla="*/ 0 w 1522807"/>
              <a:gd name="csY2" fmla="*/ 257175 h 1656398"/>
              <a:gd name="csX3" fmla="*/ 0 w 1522807"/>
              <a:gd name="csY3" fmla="*/ 1656398 h 1656398"/>
              <a:gd name="csX0" fmla="*/ 1522807 w 1522807"/>
              <a:gd name="csY0" fmla="*/ 0 h 1843070"/>
              <a:gd name="csX1" fmla="*/ 256615 w 1522807"/>
              <a:gd name="csY1" fmla="*/ 0 h 1843070"/>
              <a:gd name="csX2" fmla="*/ 0 w 1522807"/>
              <a:gd name="csY2" fmla="*/ 257175 h 1843070"/>
              <a:gd name="csX3" fmla="*/ 0 w 1522807"/>
              <a:gd name="csY3" fmla="*/ 1843070 h 1843070"/>
              <a:gd name="csX0" fmla="*/ 2612719 w 2612719"/>
              <a:gd name="csY0" fmla="*/ 0 h 1843070"/>
              <a:gd name="csX1" fmla="*/ 256615 w 2612719"/>
              <a:gd name="csY1" fmla="*/ 0 h 1843070"/>
              <a:gd name="csX2" fmla="*/ 0 w 2612719"/>
              <a:gd name="csY2" fmla="*/ 257175 h 1843070"/>
              <a:gd name="csX3" fmla="*/ 0 w 2612719"/>
              <a:gd name="csY3" fmla="*/ 1843070 h 1843070"/>
            </a:gdLst>
            <a:ahLst/>
            <a:cxnLst>
              <a:cxn ang="0">
                <a:pos x="csX0" y="csY0"/>
              </a:cxn>
              <a:cxn ang="0">
                <a:pos x="csX1" y="csY1"/>
              </a:cxn>
              <a:cxn ang="0">
                <a:pos x="csX2" y="csY2"/>
              </a:cxn>
              <a:cxn ang="0">
                <a:pos x="csX3" y="csY3"/>
              </a:cxn>
            </a:cxnLst>
            <a:rect l="l" t="t" r="r" b="b"/>
            <a:pathLst>
              <a:path w="2612719" h="1843070">
                <a:moveTo>
                  <a:pt x="2612719" y="0"/>
                </a:moveTo>
                <a:lnTo>
                  <a:pt x="256615" y="0"/>
                </a:lnTo>
                <a:cubicBezTo>
                  <a:pt x="114906" y="0"/>
                  <a:pt x="0" y="115157"/>
                  <a:pt x="0" y="257175"/>
                </a:cubicBezTo>
                <a:lnTo>
                  <a:pt x="0" y="1843070"/>
                </a:lnTo>
              </a:path>
            </a:pathLst>
          </a:custGeom>
          <a:noFill/>
          <a:ln w="7620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
        <p:nvSpPr>
          <p:cNvPr id="38" name="Freeform 37">
            <a:extLst>
              <a:ext uri="{FF2B5EF4-FFF2-40B4-BE49-F238E27FC236}">
                <a16:creationId xmlns:a16="http://schemas.microsoft.com/office/drawing/2014/main" id="{14B23385-C3B7-E1BA-15CF-6E11FD9B73E8}"/>
              </a:ext>
            </a:extLst>
          </p:cNvPr>
          <p:cNvSpPr/>
          <p:nvPr/>
        </p:nvSpPr>
        <p:spPr>
          <a:xfrm rot="16200000">
            <a:off x="10147089" y="656630"/>
            <a:ext cx="3492914" cy="2169543"/>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 name="csX0" fmla="*/ 1522807 w 1522807"/>
              <a:gd name="csY0" fmla="*/ 0 h 1656398"/>
              <a:gd name="csX1" fmla="*/ 256615 w 1522807"/>
              <a:gd name="csY1" fmla="*/ 0 h 1656398"/>
              <a:gd name="csX2" fmla="*/ 0 w 1522807"/>
              <a:gd name="csY2" fmla="*/ 257175 h 1656398"/>
              <a:gd name="csX3" fmla="*/ 0 w 1522807"/>
              <a:gd name="csY3" fmla="*/ 1656398 h 1656398"/>
              <a:gd name="csX0" fmla="*/ 1522807 w 1522807"/>
              <a:gd name="csY0" fmla="*/ 0 h 1843070"/>
              <a:gd name="csX1" fmla="*/ 256615 w 1522807"/>
              <a:gd name="csY1" fmla="*/ 0 h 1843070"/>
              <a:gd name="csX2" fmla="*/ 0 w 1522807"/>
              <a:gd name="csY2" fmla="*/ 257175 h 1843070"/>
              <a:gd name="csX3" fmla="*/ 0 w 1522807"/>
              <a:gd name="csY3" fmla="*/ 1843070 h 1843070"/>
              <a:gd name="csX0" fmla="*/ 2612719 w 2612719"/>
              <a:gd name="csY0" fmla="*/ 0 h 1843070"/>
              <a:gd name="csX1" fmla="*/ 256615 w 2612719"/>
              <a:gd name="csY1" fmla="*/ 0 h 1843070"/>
              <a:gd name="csX2" fmla="*/ 0 w 2612719"/>
              <a:gd name="csY2" fmla="*/ 257175 h 1843070"/>
              <a:gd name="csX3" fmla="*/ 0 w 2612719"/>
              <a:gd name="csY3" fmla="*/ 1843070 h 1843070"/>
              <a:gd name="csX0" fmla="*/ 2914346 w 2914346"/>
              <a:gd name="csY0" fmla="*/ 0 h 1852147"/>
              <a:gd name="csX1" fmla="*/ 256615 w 2914346"/>
              <a:gd name="csY1" fmla="*/ 9077 h 1852147"/>
              <a:gd name="csX2" fmla="*/ 0 w 2914346"/>
              <a:gd name="csY2" fmla="*/ 266252 h 1852147"/>
              <a:gd name="csX3" fmla="*/ 0 w 2914346"/>
              <a:gd name="csY3" fmla="*/ 1852147 h 1852147"/>
            </a:gdLst>
            <a:ahLst/>
            <a:cxnLst>
              <a:cxn ang="0">
                <a:pos x="csX0" y="csY0"/>
              </a:cxn>
              <a:cxn ang="0">
                <a:pos x="csX1" y="csY1"/>
              </a:cxn>
              <a:cxn ang="0">
                <a:pos x="csX2" y="csY2"/>
              </a:cxn>
              <a:cxn ang="0">
                <a:pos x="csX3" y="csY3"/>
              </a:cxn>
            </a:cxnLst>
            <a:rect l="l" t="t" r="r" b="b"/>
            <a:pathLst>
              <a:path w="2914346" h="1852147">
                <a:moveTo>
                  <a:pt x="2914346" y="0"/>
                </a:moveTo>
                <a:lnTo>
                  <a:pt x="256615" y="9077"/>
                </a:lnTo>
                <a:cubicBezTo>
                  <a:pt x="114906" y="9077"/>
                  <a:pt x="0" y="124234"/>
                  <a:pt x="0" y="266252"/>
                </a:cubicBezTo>
                <a:lnTo>
                  <a:pt x="0" y="1852147"/>
                </a:lnTo>
              </a:path>
            </a:pathLst>
          </a:custGeom>
          <a:noFill/>
          <a:ln w="76200" cap="flat">
            <a:solidFill>
              <a:schemeClr val="accent3"/>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779195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04DFB35-48C9-9D9E-8CDC-9EC0A0EE46D5}"/>
              </a:ext>
            </a:extLst>
          </p:cNvPr>
          <p:cNvSpPr>
            <a:spLocks noGrp="1"/>
          </p:cNvSpPr>
          <p:nvPr>
            <p:ph type="sldNum" sz="quarter" idx="10"/>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9" name="Title 8">
            <a:extLst>
              <a:ext uri="{FF2B5EF4-FFF2-40B4-BE49-F238E27FC236}">
                <a16:creationId xmlns:a16="http://schemas.microsoft.com/office/drawing/2014/main" id="{2B6D1145-58B1-1827-3B7A-73424AD314FE}"/>
              </a:ext>
            </a:extLst>
          </p:cNvPr>
          <p:cNvSpPr>
            <a:spLocks noGrp="1"/>
          </p:cNvSpPr>
          <p:nvPr>
            <p:ph type="title"/>
          </p:nvPr>
        </p:nvSpPr>
        <p:spPr>
          <a:xfrm>
            <a:off x="612113" y="419100"/>
            <a:ext cx="10967773" cy="1097280"/>
          </a:xfrm>
        </p:spPr>
        <p:txBody>
          <a:bodyPr/>
          <a:lstStyle/>
          <a:p>
            <a:r>
              <a:rPr lang="en-US">
                <a:ea typeface="Open Sans ExtraBold"/>
                <a:cs typeface="Open Sans ExtraBold"/>
              </a:rPr>
              <a:t>The impact of Digital First engagement</a:t>
            </a:r>
          </a:p>
        </p:txBody>
      </p:sp>
      <p:grpSp>
        <p:nvGrpSpPr>
          <p:cNvPr id="43" name="Group 42">
            <a:extLst>
              <a:ext uri="{FF2B5EF4-FFF2-40B4-BE49-F238E27FC236}">
                <a16:creationId xmlns:a16="http://schemas.microsoft.com/office/drawing/2014/main" id="{459B241C-3545-2D30-083C-77F52E748BEE}"/>
              </a:ext>
            </a:extLst>
          </p:cNvPr>
          <p:cNvGrpSpPr/>
          <p:nvPr/>
        </p:nvGrpSpPr>
        <p:grpSpPr>
          <a:xfrm>
            <a:off x="866775" y="2071865"/>
            <a:ext cx="3292475" cy="3987412"/>
            <a:chOff x="866775" y="1289781"/>
            <a:chExt cx="3292475" cy="4769497"/>
          </a:xfrm>
        </p:grpSpPr>
        <p:sp>
          <p:nvSpPr>
            <p:cNvPr id="5" name="Text Placeholder 1">
              <a:extLst>
                <a:ext uri="{FF2B5EF4-FFF2-40B4-BE49-F238E27FC236}">
                  <a16:creationId xmlns:a16="http://schemas.microsoft.com/office/drawing/2014/main" id="{DAB9AE6F-5A84-2ABB-4CE9-248ED71BC218}"/>
                </a:ext>
              </a:extLst>
            </p:cNvPr>
            <p:cNvSpPr txBox="1">
              <a:spLocks/>
            </p:cNvSpPr>
            <p:nvPr/>
          </p:nvSpPr>
          <p:spPr>
            <a:xfrm>
              <a:off x="866775" y="3759507"/>
              <a:ext cx="3292475" cy="2299771"/>
            </a:xfrm>
            <a:prstGeom prst="roundRect">
              <a:avLst>
                <a:gd name="adj" fmla="val 6597"/>
              </a:avLst>
            </a:prstGeom>
            <a:solidFill>
              <a:srgbClr val="F3F4F4"/>
            </a:solidFill>
          </p:spPr>
          <p:txBody>
            <a:bodyPr vert="horz" lIns="182880" tIns="182880" rIns="365760" bIns="182880" rtlCol="0">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Payments received </a:t>
              </a:r>
              <a:b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on average</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5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6.5</a:t>
              </a:r>
              <a:r>
                <a:rPr kumimoji="0" lang="en-US" sz="52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 </a:t>
              </a:r>
              <a:r>
                <a:rPr kumimoji="0" lang="en-US" sz="17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days faster</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42" name="Text Placeholder 1">
              <a:extLst>
                <a:ext uri="{FF2B5EF4-FFF2-40B4-BE49-F238E27FC236}">
                  <a16:creationId xmlns:a16="http://schemas.microsoft.com/office/drawing/2014/main" id="{F7D771F3-5985-F153-56D3-AA8CCEB43D44}"/>
                </a:ext>
              </a:extLst>
            </p:cNvPr>
            <p:cNvSpPr txBox="1">
              <a:spLocks/>
            </p:cNvSpPr>
            <p:nvPr/>
          </p:nvSpPr>
          <p:spPr>
            <a:xfrm>
              <a:off x="866775" y="1289781"/>
              <a:ext cx="3292475" cy="2299770"/>
            </a:xfrm>
            <a:prstGeom prst="roundRect">
              <a:avLst>
                <a:gd name="adj" fmla="val 6597"/>
              </a:avLst>
            </a:prstGeom>
            <a:solidFill>
              <a:srgbClr val="F3F4F4"/>
            </a:solidFill>
          </p:spPr>
          <p:txBody>
            <a:bodyPr vert="horz" lIns="182880" tIns="182880" rIns="36576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20</a:t>
              </a:r>
              <a:r>
                <a:rPr kumimoji="0" lang="en-US" sz="44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t>
              </a:r>
            </a:p>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Average Increase in </a:t>
              </a:r>
              <a:b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Self Service Payment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44" name="Group 43">
            <a:extLst>
              <a:ext uri="{FF2B5EF4-FFF2-40B4-BE49-F238E27FC236}">
                <a16:creationId xmlns:a16="http://schemas.microsoft.com/office/drawing/2014/main" id="{68C6761B-CFB6-1C78-85E8-70BC395A7440}"/>
              </a:ext>
            </a:extLst>
          </p:cNvPr>
          <p:cNvGrpSpPr/>
          <p:nvPr/>
        </p:nvGrpSpPr>
        <p:grpSpPr>
          <a:xfrm>
            <a:off x="4350754" y="2071865"/>
            <a:ext cx="3292475" cy="3987412"/>
            <a:chOff x="866775" y="1289781"/>
            <a:chExt cx="3292475" cy="4769497"/>
          </a:xfrm>
        </p:grpSpPr>
        <p:sp>
          <p:nvSpPr>
            <p:cNvPr id="45" name="Text Placeholder 1">
              <a:extLst>
                <a:ext uri="{FF2B5EF4-FFF2-40B4-BE49-F238E27FC236}">
                  <a16:creationId xmlns:a16="http://schemas.microsoft.com/office/drawing/2014/main" id="{95364E65-1AAC-5180-C1E0-AD37D2B787F8}"/>
                </a:ext>
              </a:extLst>
            </p:cNvPr>
            <p:cNvSpPr txBox="1">
              <a:spLocks/>
            </p:cNvSpPr>
            <p:nvPr/>
          </p:nvSpPr>
          <p:spPr>
            <a:xfrm>
              <a:off x="866775" y="3759507"/>
              <a:ext cx="3292475" cy="2299771"/>
            </a:xfrm>
            <a:prstGeom prst="roundRect">
              <a:avLst>
                <a:gd name="adj" fmla="val 6597"/>
              </a:avLst>
            </a:prstGeom>
            <a:solidFill>
              <a:srgbClr val="F3F4F4"/>
            </a:solidFill>
          </p:spPr>
          <p:txBody>
            <a:bodyPr vert="horz" lIns="182880" tIns="182880" rIns="365760" bIns="182880" rtlCol="0">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Low opt-out rates of around</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5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1</a:t>
              </a:r>
              <a:r>
                <a:rPr kumimoji="0" lang="en-US" sz="52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 </a:t>
              </a:r>
              <a:r>
                <a:rPr kumimoji="0" lang="en-US" sz="17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per touchpoint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46" name="Text Placeholder 1">
              <a:extLst>
                <a:ext uri="{FF2B5EF4-FFF2-40B4-BE49-F238E27FC236}">
                  <a16:creationId xmlns:a16="http://schemas.microsoft.com/office/drawing/2014/main" id="{75D33734-4DF0-544C-5C58-891F17E1F5D1}"/>
                </a:ext>
              </a:extLst>
            </p:cNvPr>
            <p:cNvSpPr txBox="1">
              <a:spLocks/>
            </p:cNvSpPr>
            <p:nvPr/>
          </p:nvSpPr>
          <p:spPr>
            <a:xfrm>
              <a:off x="866775" y="1289781"/>
              <a:ext cx="3292475" cy="2299770"/>
            </a:xfrm>
            <a:prstGeom prst="roundRect">
              <a:avLst>
                <a:gd name="adj" fmla="val 6597"/>
              </a:avLst>
            </a:prstGeom>
            <a:solidFill>
              <a:srgbClr val="F3F4F4"/>
            </a:solidFill>
          </p:spPr>
          <p:txBody>
            <a:bodyPr vert="horz" lIns="182880" tIns="182880" rIns="36576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7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Up to </a:t>
              </a: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30</a:t>
              </a:r>
              <a:r>
                <a:rPr kumimoji="0" lang="en-US" sz="44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t>
              </a:r>
            </a:p>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In reduced </a:t>
              </a:r>
              <a:b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postage costs</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47" name="Group 46">
            <a:extLst>
              <a:ext uri="{FF2B5EF4-FFF2-40B4-BE49-F238E27FC236}">
                <a16:creationId xmlns:a16="http://schemas.microsoft.com/office/drawing/2014/main" id="{1FBB831D-599F-9776-9D2D-250ED223C67A}"/>
              </a:ext>
            </a:extLst>
          </p:cNvPr>
          <p:cNvGrpSpPr/>
          <p:nvPr/>
        </p:nvGrpSpPr>
        <p:grpSpPr>
          <a:xfrm>
            <a:off x="7834733" y="2071865"/>
            <a:ext cx="3292475" cy="3987412"/>
            <a:chOff x="866775" y="1289781"/>
            <a:chExt cx="3292475" cy="4769497"/>
          </a:xfrm>
        </p:grpSpPr>
        <p:sp>
          <p:nvSpPr>
            <p:cNvPr id="48" name="Text Placeholder 1">
              <a:extLst>
                <a:ext uri="{FF2B5EF4-FFF2-40B4-BE49-F238E27FC236}">
                  <a16:creationId xmlns:a16="http://schemas.microsoft.com/office/drawing/2014/main" id="{C7487E12-9520-0456-C9C2-D91B66F833BE}"/>
                </a:ext>
              </a:extLst>
            </p:cNvPr>
            <p:cNvSpPr txBox="1">
              <a:spLocks/>
            </p:cNvSpPr>
            <p:nvPr/>
          </p:nvSpPr>
          <p:spPr>
            <a:xfrm>
              <a:off x="866775" y="3759507"/>
              <a:ext cx="3292475" cy="2299771"/>
            </a:xfrm>
            <a:prstGeom prst="roundRect">
              <a:avLst>
                <a:gd name="adj" fmla="val 6597"/>
              </a:avLst>
            </a:prstGeom>
            <a:solidFill>
              <a:srgbClr val="F3F4F4"/>
            </a:solidFill>
          </p:spPr>
          <p:txBody>
            <a:bodyPr vert="horz" lIns="182880" tIns="182880" rIns="365760" bIns="182880" rtlCol="0">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5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3-7</a:t>
              </a:r>
              <a:r>
                <a:rPr kumimoji="0" lang="en-US" sz="52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Increase in yield with personalized engagement</a:t>
              </a:r>
            </a:p>
          </p:txBody>
        </p:sp>
        <p:sp>
          <p:nvSpPr>
            <p:cNvPr id="49" name="Text Placeholder 1">
              <a:extLst>
                <a:ext uri="{FF2B5EF4-FFF2-40B4-BE49-F238E27FC236}">
                  <a16:creationId xmlns:a16="http://schemas.microsoft.com/office/drawing/2014/main" id="{2BC420E6-C1AC-43D4-5E66-9EB15B055ADC}"/>
                </a:ext>
              </a:extLst>
            </p:cNvPr>
            <p:cNvSpPr txBox="1">
              <a:spLocks/>
            </p:cNvSpPr>
            <p:nvPr/>
          </p:nvSpPr>
          <p:spPr>
            <a:xfrm>
              <a:off x="866775" y="1289781"/>
              <a:ext cx="3292475" cy="2299770"/>
            </a:xfrm>
            <a:prstGeom prst="roundRect">
              <a:avLst>
                <a:gd name="adj" fmla="val 6597"/>
              </a:avLst>
            </a:prstGeom>
            <a:solidFill>
              <a:srgbClr val="F3F4F4"/>
            </a:solidFill>
          </p:spPr>
          <p:txBody>
            <a:bodyPr vert="horz" lIns="182880" tIns="182880" rIns="36576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90</a:t>
              </a:r>
              <a:r>
                <a:rPr kumimoji="0" lang="en-US" sz="44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t>
              </a:r>
            </a:p>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Digital reach</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52" name="Group 51">
            <a:extLst>
              <a:ext uri="{FF2B5EF4-FFF2-40B4-BE49-F238E27FC236}">
                <a16:creationId xmlns:a16="http://schemas.microsoft.com/office/drawing/2014/main" id="{828D46A1-B7BE-6C47-0E40-7271420E8ED3}"/>
              </a:ext>
            </a:extLst>
          </p:cNvPr>
          <p:cNvGrpSpPr/>
          <p:nvPr/>
        </p:nvGrpSpPr>
        <p:grpSpPr>
          <a:xfrm>
            <a:off x="9447284" y="449860"/>
            <a:ext cx="2468257" cy="2414426"/>
            <a:chOff x="7884062" y="2445561"/>
            <a:chExt cx="3902651" cy="3904556"/>
          </a:xfrm>
        </p:grpSpPr>
        <p:sp>
          <p:nvSpPr>
            <p:cNvPr id="54" name="Freeform 53">
              <a:extLst>
                <a:ext uri="{FF2B5EF4-FFF2-40B4-BE49-F238E27FC236}">
                  <a16:creationId xmlns:a16="http://schemas.microsoft.com/office/drawing/2014/main" id="{8788EFC0-7F0E-5341-1D4B-7C0FD2643E9C}"/>
                </a:ext>
              </a:extLst>
            </p:cNvPr>
            <p:cNvSpPr/>
            <p:nvPr/>
          </p:nvSpPr>
          <p:spPr>
            <a:xfrm>
              <a:off x="7884062" y="2445561"/>
              <a:ext cx="3902651" cy="3904556"/>
            </a:xfrm>
            <a:custGeom>
              <a:avLst/>
              <a:gdLst>
                <a:gd name="connsiteX0" fmla="*/ 3828703 w 3902651"/>
                <a:gd name="connsiteY0" fmla="*/ 2424718 h 3904556"/>
                <a:gd name="connsiteX1" fmla="*/ 3603913 w 3902651"/>
                <a:gd name="connsiteY1" fmla="*/ 2265651 h 3904556"/>
                <a:gd name="connsiteX2" fmla="*/ 3548668 w 3902651"/>
                <a:gd name="connsiteY2" fmla="*/ 2140873 h 3904556"/>
                <a:gd name="connsiteX3" fmla="*/ 3554383 w 3902651"/>
                <a:gd name="connsiteY3" fmla="*/ 1817023 h 3904556"/>
                <a:gd name="connsiteX4" fmla="*/ 3613438 w 3902651"/>
                <a:gd name="connsiteY4" fmla="*/ 1694151 h 3904556"/>
                <a:gd name="connsiteX5" fmla="*/ 3842991 w 3902651"/>
                <a:gd name="connsiteY5" fmla="*/ 1543656 h 3904556"/>
                <a:gd name="connsiteX6" fmla="*/ 3893473 w 3902651"/>
                <a:gd name="connsiteY6" fmla="*/ 1383636 h 3904556"/>
                <a:gd name="connsiteX7" fmla="*/ 3758218 w 3902651"/>
                <a:gd name="connsiteY7" fmla="*/ 1040736 h 3904556"/>
                <a:gd name="connsiteX8" fmla="*/ 3612486 w 3902651"/>
                <a:gd name="connsiteY8" fmla="*/ 958821 h 3904556"/>
                <a:gd name="connsiteX9" fmla="*/ 3341023 w 3902651"/>
                <a:gd name="connsiteY9" fmla="*/ 1005493 h 3904556"/>
                <a:gd name="connsiteX10" fmla="*/ 3213388 w 3902651"/>
                <a:gd name="connsiteY10" fmla="*/ 955963 h 3904556"/>
                <a:gd name="connsiteX11" fmla="*/ 2988598 w 3902651"/>
                <a:gd name="connsiteY11" fmla="*/ 723553 h 3904556"/>
                <a:gd name="connsiteX12" fmla="*/ 2943831 w 3902651"/>
                <a:gd name="connsiteY12" fmla="*/ 594966 h 3904556"/>
                <a:gd name="connsiteX13" fmla="*/ 3000028 w 3902651"/>
                <a:gd name="connsiteY13" fmla="*/ 325408 h 3904556"/>
                <a:gd name="connsiteX14" fmla="*/ 2922876 w 3902651"/>
                <a:gd name="connsiteY14" fmla="*/ 176818 h 3904556"/>
                <a:gd name="connsiteX15" fmla="*/ 2585691 w 3902651"/>
                <a:gd name="connsiteY15" fmla="*/ 30133 h 3904556"/>
                <a:gd name="connsiteX16" fmla="*/ 2424718 w 3902651"/>
                <a:gd name="connsiteY16" fmla="*/ 74901 h 3904556"/>
                <a:gd name="connsiteX17" fmla="*/ 2265651 w 3902651"/>
                <a:gd name="connsiteY17" fmla="*/ 298738 h 3904556"/>
                <a:gd name="connsiteX18" fmla="*/ 2139921 w 3902651"/>
                <a:gd name="connsiteY18" fmla="*/ 353983 h 3904556"/>
                <a:gd name="connsiteX19" fmla="*/ 1816071 w 3902651"/>
                <a:gd name="connsiteY19" fmla="*/ 348268 h 3904556"/>
                <a:gd name="connsiteX20" fmla="*/ 1693198 w 3902651"/>
                <a:gd name="connsiteY20" fmla="*/ 289213 h 3904556"/>
                <a:gd name="connsiteX21" fmla="*/ 1542703 w 3902651"/>
                <a:gd name="connsiteY21" fmla="*/ 59661 h 3904556"/>
                <a:gd name="connsiteX22" fmla="*/ 1382683 w 3902651"/>
                <a:gd name="connsiteY22" fmla="*/ 9178 h 3904556"/>
                <a:gd name="connsiteX23" fmla="*/ 1039783 w 3902651"/>
                <a:gd name="connsiteY23" fmla="*/ 144433 h 3904556"/>
                <a:gd name="connsiteX24" fmla="*/ 957868 w 3902651"/>
                <a:gd name="connsiteY24" fmla="*/ 290166 h 3904556"/>
                <a:gd name="connsiteX25" fmla="*/ 1004541 w 3902651"/>
                <a:gd name="connsiteY25" fmla="*/ 560676 h 3904556"/>
                <a:gd name="connsiteX26" fmla="*/ 955011 w 3902651"/>
                <a:gd name="connsiteY26" fmla="*/ 688311 h 3904556"/>
                <a:gd name="connsiteX27" fmla="*/ 721648 w 3902651"/>
                <a:gd name="connsiteY27" fmla="*/ 914053 h 3904556"/>
                <a:gd name="connsiteX28" fmla="*/ 593061 w 3902651"/>
                <a:gd name="connsiteY28" fmla="*/ 958821 h 3904556"/>
                <a:gd name="connsiteX29" fmla="*/ 324456 w 3902651"/>
                <a:gd name="connsiteY29" fmla="*/ 903576 h 3904556"/>
                <a:gd name="connsiteX30" fmla="*/ 175866 w 3902651"/>
                <a:gd name="connsiteY30" fmla="*/ 980728 h 3904556"/>
                <a:gd name="connsiteX31" fmla="*/ 29181 w 3902651"/>
                <a:gd name="connsiteY31" fmla="*/ 1317913 h 3904556"/>
                <a:gd name="connsiteX32" fmla="*/ 73948 w 3902651"/>
                <a:gd name="connsiteY32" fmla="*/ 1478886 h 3904556"/>
                <a:gd name="connsiteX33" fmla="*/ 297786 w 3902651"/>
                <a:gd name="connsiteY33" fmla="*/ 1637001 h 3904556"/>
                <a:gd name="connsiteX34" fmla="*/ 353031 w 3902651"/>
                <a:gd name="connsiteY34" fmla="*/ 1762731 h 3904556"/>
                <a:gd name="connsiteX35" fmla="*/ 347316 w 3902651"/>
                <a:gd name="connsiteY35" fmla="*/ 2087533 h 3904556"/>
                <a:gd name="connsiteX36" fmla="*/ 288261 w 3902651"/>
                <a:gd name="connsiteY36" fmla="*/ 2210406 h 3904556"/>
                <a:gd name="connsiteX37" fmla="*/ 59661 w 3902651"/>
                <a:gd name="connsiteY37" fmla="*/ 2360901 h 3904556"/>
                <a:gd name="connsiteX38" fmla="*/ 9178 w 3902651"/>
                <a:gd name="connsiteY38" fmla="*/ 2520921 h 3904556"/>
                <a:gd name="connsiteX39" fmla="*/ 144433 w 3902651"/>
                <a:gd name="connsiteY39" fmla="*/ 2863821 h 3904556"/>
                <a:gd name="connsiteX40" fmla="*/ 290166 w 3902651"/>
                <a:gd name="connsiteY40" fmla="*/ 2945736 h 3904556"/>
                <a:gd name="connsiteX41" fmla="*/ 559723 w 3902651"/>
                <a:gd name="connsiteY41" fmla="*/ 2899063 h 3904556"/>
                <a:gd name="connsiteX42" fmla="*/ 687358 w 3902651"/>
                <a:gd name="connsiteY42" fmla="*/ 2948593 h 3904556"/>
                <a:gd name="connsiteX43" fmla="*/ 913101 w 3902651"/>
                <a:gd name="connsiteY43" fmla="*/ 3181956 h 3904556"/>
                <a:gd name="connsiteX44" fmla="*/ 957868 w 3902651"/>
                <a:gd name="connsiteY44" fmla="*/ 3310543 h 3904556"/>
                <a:gd name="connsiteX45" fmla="*/ 902623 w 3902651"/>
                <a:gd name="connsiteY45" fmla="*/ 3579148 h 3904556"/>
                <a:gd name="connsiteX46" fmla="*/ 979776 w 3902651"/>
                <a:gd name="connsiteY46" fmla="*/ 3727738 h 3904556"/>
                <a:gd name="connsiteX47" fmla="*/ 1316961 w 3902651"/>
                <a:gd name="connsiteY47" fmla="*/ 3874423 h 3904556"/>
                <a:gd name="connsiteX48" fmla="*/ 1477933 w 3902651"/>
                <a:gd name="connsiteY48" fmla="*/ 3829656 h 3904556"/>
                <a:gd name="connsiteX49" fmla="*/ 1636048 w 3902651"/>
                <a:gd name="connsiteY49" fmla="*/ 3605818 h 3904556"/>
                <a:gd name="connsiteX50" fmla="*/ 1761778 w 3902651"/>
                <a:gd name="connsiteY50" fmla="*/ 3550573 h 3904556"/>
                <a:gd name="connsiteX51" fmla="*/ 2086581 w 3902651"/>
                <a:gd name="connsiteY51" fmla="*/ 3556288 h 3904556"/>
                <a:gd name="connsiteX52" fmla="*/ 2209453 w 3902651"/>
                <a:gd name="connsiteY52" fmla="*/ 3615343 h 3904556"/>
                <a:gd name="connsiteX53" fmla="*/ 2359948 w 3902651"/>
                <a:gd name="connsiteY53" fmla="*/ 3844896 h 3904556"/>
                <a:gd name="connsiteX54" fmla="*/ 2519968 w 3902651"/>
                <a:gd name="connsiteY54" fmla="*/ 3895378 h 3904556"/>
                <a:gd name="connsiteX55" fmla="*/ 2862868 w 3902651"/>
                <a:gd name="connsiteY55" fmla="*/ 3760123 h 3904556"/>
                <a:gd name="connsiteX56" fmla="*/ 2944783 w 3902651"/>
                <a:gd name="connsiteY56" fmla="*/ 3614391 h 3904556"/>
                <a:gd name="connsiteX57" fmla="*/ 2898111 w 3902651"/>
                <a:gd name="connsiteY57" fmla="*/ 3343881 h 3904556"/>
                <a:gd name="connsiteX58" fmla="*/ 2947641 w 3902651"/>
                <a:gd name="connsiteY58" fmla="*/ 3216246 h 3904556"/>
                <a:gd name="connsiteX59" fmla="*/ 3181003 w 3902651"/>
                <a:gd name="connsiteY59" fmla="*/ 2991456 h 3904556"/>
                <a:gd name="connsiteX60" fmla="*/ 3309591 w 3902651"/>
                <a:gd name="connsiteY60" fmla="*/ 2946688 h 3904556"/>
                <a:gd name="connsiteX61" fmla="*/ 3578196 w 3902651"/>
                <a:gd name="connsiteY61" fmla="*/ 3002886 h 3904556"/>
                <a:gd name="connsiteX62" fmla="*/ 3726786 w 3902651"/>
                <a:gd name="connsiteY62" fmla="*/ 2925733 h 3904556"/>
                <a:gd name="connsiteX63" fmla="*/ 3873471 w 3902651"/>
                <a:gd name="connsiteY63" fmla="*/ 2588548 h 3904556"/>
                <a:gd name="connsiteX64" fmla="*/ 3828703 w 3902651"/>
                <a:gd name="connsiteY64" fmla="*/ 2427576 h 3904556"/>
                <a:gd name="connsiteX65" fmla="*/ 1153131 w 3902651"/>
                <a:gd name="connsiteY65" fmla="*/ 427326 h 3904556"/>
                <a:gd name="connsiteX66" fmla="*/ 1153131 w 3902651"/>
                <a:gd name="connsiteY66" fmla="*/ 427326 h 3904556"/>
                <a:gd name="connsiteX67" fmla="*/ 1153131 w 3902651"/>
                <a:gd name="connsiteY67" fmla="*/ 427326 h 3904556"/>
                <a:gd name="connsiteX68" fmla="*/ 1200756 w 3902651"/>
                <a:gd name="connsiteY68" fmla="*/ 3640108 h 3904556"/>
                <a:gd name="connsiteX69" fmla="*/ 1200756 w 3902651"/>
                <a:gd name="connsiteY69" fmla="*/ 3640108 h 3904556"/>
                <a:gd name="connsiteX70" fmla="*/ 1200756 w 3902651"/>
                <a:gd name="connsiteY70" fmla="*/ 3640108 h 3904556"/>
                <a:gd name="connsiteX71" fmla="*/ 2713326 w 3902651"/>
                <a:gd name="connsiteY71" fmla="*/ 2104678 h 3904556"/>
                <a:gd name="connsiteX72" fmla="*/ 2381856 w 3902651"/>
                <a:gd name="connsiteY72" fmla="*/ 2599026 h 3904556"/>
                <a:gd name="connsiteX73" fmla="*/ 1953231 w 3902651"/>
                <a:gd name="connsiteY73" fmla="*/ 2729518 h 3904556"/>
                <a:gd name="connsiteX74" fmla="*/ 1798926 w 3902651"/>
                <a:gd name="connsiteY74" fmla="*/ 2714278 h 3904556"/>
                <a:gd name="connsiteX75" fmla="*/ 1190278 w 3902651"/>
                <a:gd name="connsiteY75" fmla="*/ 1799878 h 3904556"/>
                <a:gd name="connsiteX76" fmla="*/ 1190278 w 3902651"/>
                <a:gd name="connsiteY76" fmla="*/ 1799878 h 3904556"/>
                <a:gd name="connsiteX77" fmla="*/ 1521748 w 3902651"/>
                <a:gd name="connsiteY77" fmla="*/ 1305531 h 3904556"/>
                <a:gd name="connsiteX78" fmla="*/ 2105631 w 3902651"/>
                <a:gd name="connsiteY78" fmla="*/ 1190278 h 3904556"/>
                <a:gd name="connsiteX79" fmla="*/ 2714278 w 3902651"/>
                <a:gd name="connsiteY79" fmla="*/ 2104678 h 3904556"/>
                <a:gd name="connsiteX80" fmla="*/ 2750473 w 3902651"/>
                <a:gd name="connsiteY80" fmla="*/ 3475326 h 3904556"/>
                <a:gd name="connsiteX81" fmla="*/ 2750473 w 3902651"/>
                <a:gd name="connsiteY81" fmla="*/ 3475326 h 3904556"/>
                <a:gd name="connsiteX82" fmla="*/ 2750473 w 3902651"/>
                <a:gd name="connsiteY82" fmla="*/ 3475326 h 390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902651" h="3904556">
                  <a:moveTo>
                    <a:pt x="3828703" y="2424718"/>
                  </a:moveTo>
                  <a:lnTo>
                    <a:pt x="3603913" y="2265651"/>
                  </a:lnTo>
                  <a:cubicBezTo>
                    <a:pt x="3563908" y="2237076"/>
                    <a:pt x="3542953" y="2189451"/>
                    <a:pt x="3548668" y="2140873"/>
                  </a:cubicBezTo>
                  <a:cubicBezTo>
                    <a:pt x="3561051" y="2034193"/>
                    <a:pt x="3562956" y="1926561"/>
                    <a:pt x="3554383" y="1817023"/>
                  </a:cubicBezTo>
                  <a:cubicBezTo>
                    <a:pt x="3550573" y="1768446"/>
                    <a:pt x="3572481" y="1720821"/>
                    <a:pt x="3613438" y="1694151"/>
                  </a:cubicBezTo>
                  <a:lnTo>
                    <a:pt x="3842991" y="1543656"/>
                  </a:lnTo>
                  <a:cubicBezTo>
                    <a:pt x="3895378" y="1509366"/>
                    <a:pt x="3916333" y="1441738"/>
                    <a:pt x="3893473" y="1383636"/>
                  </a:cubicBezTo>
                  <a:lnTo>
                    <a:pt x="3758218" y="1040736"/>
                  </a:lnTo>
                  <a:cubicBezTo>
                    <a:pt x="3735358" y="982633"/>
                    <a:pt x="3674398" y="948343"/>
                    <a:pt x="3612486" y="958821"/>
                  </a:cubicBezTo>
                  <a:lnTo>
                    <a:pt x="3341023" y="1005493"/>
                  </a:lnTo>
                  <a:cubicBezTo>
                    <a:pt x="3292446" y="1014066"/>
                    <a:pt x="3243868" y="995016"/>
                    <a:pt x="3213388" y="955963"/>
                  </a:cubicBezTo>
                  <a:cubicBezTo>
                    <a:pt x="3145761" y="870238"/>
                    <a:pt x="3070513" y="792133"/>
                    <a:pt x="2988598" y="723553"/>
                  </a:cubicBezTo>
                  <a:cubicBezTo>
                    <a:pt x="2951451" y="692121"/>
                    <a:pt x="2933353" y="642591"/>
                    <a:pt x="2943831" y="594966"/>
                  </a:cubicBezTo>
                  <a:lnTo>
                    <a:pt x="3000028" y="325408"/>
                  </a:lnTo>
                  <a:cubicBezTo>
                    <a:pt x="3013363" y="264448"/>
                    <a:pt x="2980978" y="201583"/>
                    <a:pt x="2922876" y="176818"/>
                  </a:cubicBezTo>
                  <a:lnTo>
                    <a:pt x="2585691" y="30133"/>
                  </a:lnTo>
                  <a:cubicBezTo>
                    <a:pt x="2527588" y="5368"/>
                    <a:pt x="2460913" y="23466"/>
                    <a:pt x="2424718" y="74901"/>
                  </a:cubicBezTo>
                  <a:lnTo>
                    <a:pt x="2265651" y="298738"/>
                  </a:lnTo>
                  <a:cubicBezTo>
                    <a:pt x="2237076" y="338743"/>
                    <a:pt x="2189451" y="359698"/>
                    <a:pt x="2139921" y="353983"/>
                  </a:cubicBezTo>
                  <a:cubicBezTo>
                    <a:pt x="2033241" y="341601"/>
                    <a:pt x="1924656" y="339696"/>
                    <a:pt x="1816071" y="348268"/>
                  </a:cubicBezTo>
                  <a:cubicBezTo>
                    <a:pt x="1767493" y="352078"/>
                    <a:pt x="1719868" y="330171"/>
                    <a:pt x="1693198" y="289213"/>
                  </a:cubicBezTo>
                  <a:lnTo>
                    <a:pt x="1542703" y="59661"/>
                  </a:lnTo>
                  <a:cubicBezTo>
                    <a:pt x="1508413" y="7273"/>
                    <a:pt x="1441738" y="-13682"/>
                    <a:pt x="1382683" y="9178"/>
                  </a:cubicBezTo>
                  <a:lnTo>
                    <a:pt x="1039783" y="144433"/>
                  </a:lnTo>
                  <a:cubicBezTo>
                    <a:pt x="981681" y="167293"/>
                    <a:pt x="947391" y="228253"/>
                    <a:pt x="957868" y="290166"/>
                  </a:cubicBezTo>
                  <a:lnTo>
                    <a:pt x="1004541" y="560676"/>
                  </a:lnTo>
                  <a:cubicBezTo>
                    <a:pt x="1013113" y="609253"/>
                    <a:pt x="994063" y="657831"/>
                    <a:pt x="955011" y="688311"/>
                  </a:cubicBezTo>
                  <a:cubicBezTo>
                    <a:pt x="869286" y="755938"/>
                    <a:pt x="791181" y="831186"/>
                    <a:pt x="721648" y="914053"/>
                  </a:cubicBezTo>
                  <a:cubicBezTo>
                    <a:pt x="690216" y="951201"/>
                    <a:pt x="640686" y="969298"/>
                    <a:pt x="593061" y="958821"/>
                  </a:cubicBezTo>
                  <a:lnTo>
                    <a:pt x="324456" y="903576"/>
                  </a:lnTo>
                  <a:cubicBezTo>
                    <a:pt x="263496" y="890241"/>
                    <a:pt x="200631" y="922626"/>
                    <a:pt x="175866" y="980728"/>
                  </a:cubicBezTo>
                  <a:lnTo>
                    <a:pt x="29181" y="1317913"/>
                  </a:lnTo>
                  <a:cubicBezTo>
                    <a:pt x="4416" y="1376016"/>
                    <a:pt x="22513" y="1442691"/>
                    <a:pt x="73948" y="1478886"/>
                  </a:cubicBezTo>
                  <a:lnTo>
                    <a:pt x="297786" y="1637001"/>
                  </a:lnTo>
                  <a:cubicBezTo>
                    <a:pt x="337791" y="1665576"/>
                    <a:pt x="358746" y="1713201"/>
                    <a:pt x="353031" y="1762731"/>
                  </a:cubicBezTo>
                  <a:cubicBezTo>
                    <a:pt x="339696" y="1869411"/>
                    <a:pt x="337791" y="1977996"/>
                    <a:pt x="347316" y="2087533"/>
                  </a:cubicBezTo>
                  <a:cubicBezTo>
                    <a:pt x="351126" y="2136111"/>
                    <a:pt x="329218" y="2183736"/>
                    <a:pt x="288261" y="2210406"/>
                  </a:cubicBezTo>
                  <a:lnTo>
                    <a:pt x="59661" y="2360901"/>
                  </a:lnTo>
                  <a:cubicBezTo>
                    <a:pt x="7273" y="2395191"/>
                    <a:pt x="-13682" y="2461866"/>
                    <a:pt x="9178" y="2520921"/>
                  </a:cubicBezTo>
                  <a:lnTo>
                    <a:pt x="144433" y="2863821"/>
                  </a:lnTo>
                  <a:cubicBezTo>
                    <a:pt x="167293" y="2921923"/>
                    <a:pt x="228253" y="2956213"/>
                    <a:pt x="290166" y="2945736"/>
                  </a:cubicBezTo>
                  <a:lnTo>
                    <a:pt x="559723" y="2899063"/>
                  </a:lnTo>
                  <a:cubicBezTo>
                    <a:pt x="608301" y="2890491"/>
                    <a:pt x="656878" y="2909541"/>
                    <a:pt x="687358" y="2948593"/>
                  </a:cubicBezTo>
                  <a:cubicBezTo>
                    <a:pt x="754986" y="3034318"/>
                    <a:pt x="831186" y="3112423"/>
                    <a:pt x="913101" y="3181956"/>
                  </a:cubicBezTo>
                  <a:cubicBezTo>
                    <a:pt x="950248" y="3213388"/>
                    <a:pt x="968346" y="3262918"/>
                    <a:pt x="957868" y="3310543"/>
                  </a:cubicBezTo>
                  <a:lnTo>
                    <a:pt x="902623" y="3579148"/>
                  </a:lnTo>
                  <a:cubicBezTo>
                    <a:pt x="889288" y="3640108"/>
                    <a:pt x="921673" y="3702973"/>
                    <a:pt x="979776" y="3727738"/>
                  </a:cubicBezTo>
                  <a:lnTo>
                    <a:pt x="1316961" y="3874423"/>
                  </a:lnTo>
                  <a:cubicBezTo>
                    <a:pt x="1375063" y="3899188"/>
                    <a:pt x="1441738" y="3881091"/>
                    <a:pt x="1477933" y="3829656"/>
                  </a:cubicBezTo>
                  <a:lnTo>
                    <a:pt x="1636048" y="3605818"/>
                  </a:lnTo>
                  <a:cubicBezTo>
                    <a:pt x="1664623" y="3565813"/>
                    <a:pt x="1712248" y="3544858"/>
                    <a:pt x="1761778" y="3550573"/>
                  </a:cubicBezTo>
                  <a:cubicBezTo>
                    <a:pt x="1868458" y="3562956"/>
                    <a:pt x="1977043" y="3564861"/>
                    <a:pt x="2086581" y="3556288"/>
                  </a:cubicBezTo>
                  <a:cubicBezTo>
                    <a:pt x="2135158" y="3552478"/>
                    <a:pt x="2182783" y="3574386"/>
                    <a:pt x="2209453" y="3615343"/>
                  </a:cubicBezTo>
                  <a:lnTo>
                    <a:pt x="2359948" y="3844896"/>
                  </a:lnTo>
                  <a:cubicBezTo>
                    <a:pt x="2394238" y="3897283"/>
                    <a:pt x="2460913" y="3918238"/>
                    <a:pt x="2519968" y="3895378"/>
                  </a:cubicBezTo>
                  <a:lnTo>
                    <a:pt x="2862868" y="3760123"/>
                  </a:lnTo>
                  <a:cubicBezTo>
                    <a:pt x="2920971" y="3737263"/>
                    <a:pt x="2955261" y="3676303"/>
                    <a:pt x="2944783" y="3614391"/>
                  </a:cubicBezTo>
                  <a:lnTo>
                    <a:pt x="2898111" y="3343881"/>
                  </a:lnTo>
                  <a:cubicBezTo>
                    <a:pt x="2889538" y="3295303"/>
                    <a:pt x="2908588" y="3246726"/>
                    <a:pt x="2947641" y="3216246"/>
                  </a:cubicBezTo>
                  <a:cubicBezTo>
                    <a:pt x="3033366" y="3148618"/>
                    <a:pt x="3111471" y="3073371"/>
                    <a:pt x="3181003" y="2991456"/>
                  </a:cubicBezTo>
                  <a:cubicBezTo>
                    <a:pt x="3212436" y="2954308"/>
                    <a:pt x="3261966" y="2936211"/>
                    <a:pt x="3309591" y="2946688"/>
                  </a:cubicBezTo>
                  <a:lnTo>
                    <a:pt x="3578196" y="3002886"/>
                  </a:lnTo>
                  <a:cubicBezTo>
                    <a:pt x="3639156" y="3016221"/>
                    <a:pt x="3702021" y="2983836"/>
                    <a:pt x="3726786" y="2925733"/>
                  </a:cubicBezTo>
                  <a:lnTo>
                    <a:pt x="3873471" y="2588548"/>
                  </a:lnTo>
                  <a:cubicBezTo>
                    <a:pt x="3898236" y="2530446"/>
                    <a:pt x="3880138" y="2463771"/>
                    <a:pt x="3828703" y="2427576"/>
                  </a:cubicBezTo>
                  <a:close/>
                  <a:moveTo>
                    <a:pt x="1153131" y="427326"/>
                  </a:moveTo>
                  <a:lnTo>
                    <a:pt x="1153131" y="427326"/>
                  </a:lnTo>
                  <a:cubicBezTo>
                    <a:pt x="1153131" y="427326"/>
                    <a:pt x="1153131" y="427326"/>
                    <a:pt x="1153131" y="427326"/>
                  </a:cubicBezTo>
                  <a:close/>
                  <a:moveTo>
                    <a:pt x="1200756" y="3640108"/>
                  </a:moveTo>
                  <a:cubicBezTo>
                    <a:pt x="1200756" y="3640108"/>
                    <a:pt x="1200756" y="3640108"/>
                    <a:pt x="1200756" y="3640108"/>
                  </a:cubicBezTo>
                  <a:cubicBezTo>
                    <a:pt x="1200756" y="3640108"/>
                    <a:pt x="1200756" y="3640108"/>
                    <a:pt x="1200756" y="3640108"/>
                  </a:cubicBezTo>
                  <a:close/>
                  <a:moveTo>
                    <a:pt x="2713326" y="2104678"/>
                  </a:moveTo>
                  <a:cubicBezTo>
                    <a:pt x="2672368" y="2308513"/>
                    <a:pt x="2555211" y="2483773"/>
                    <a:pt x="2381856" y="2599026"/>
                  </a:cubicBezTo>
                  <a:cubicBezTo>
                    <a:pt x="2252316" y="2684751"/>
                    <a:pt x="2104678" y="2729518"/>
                    <a:pt x="1953231" y="2729518"/>
                  </a:cubicBezTo>
                  <a:cubicBezTo>
                    <a:pt x="1801783" y="2729518"/>
                    <a:pt x="1850361" y="2724756"/>
                    <a:pt x="1798926" y="2714278"/>
                  </a:cubicBezTo>
                  <a:cubicBezTo>
                    <a:pt x="1378873" y="2629506"/>
                    <a:pt x="1105506" y="2219931"/>
                    <a:pt x="1190278" y="1799878"/>
                  </a:cubicBezTo>
                  <a:cubicBezTo>
                    <a:pt x="1190278" y="1799878"/>
                    <a:pt x="1190278" y="1799878"/>
                    <a:pt x="1190278" y="1799878"/>
                  </a:cubicBezTo>
                  <a:cubicBezTo>
                    <a:pt x="1231236" y="1596043"/>
                    <a:pt x="1348393" y="1420783"/>
                    <a:pt x="1521748" y="1305531"/>
                  </a:cubicBezTo>
                  <a:cubicBezTo>
                    <a:pt x="1694151" y="1190278"/>
                    <a:pt x="1901796" y="1149321"/>
                    <a:pt x="2105631" y="1190278"/>
                  </a:cubicBezTo>
                  <a:cubicBezTo>
                    <a:pt x="2525683" y="1275051"/>
                    <a:pt x="2799051" y="1684626"/>
                    <a:pt x="2714278" y="2104678"/>
                  </a:cubicBezTo>
                  <a:close/>
                  <a:moveTo>
                    <a:pt x="2750473" y="3475326"/>
                  </a:moveTo>
                  <a:cubicBezTo>
                    <a:pt x="2750473" y="3475326"/>
                    <a:pt x="2750473" y="3475326"/>
                    <a:pt x="2750473" y="3475326"/>
                  </a:cubicBezTo>
                  <a:cubicBezTo>
                    <a:pt x="2750473" y="3475326"/>
                    <a:pt x="2750473" y="3475326"/>
                    <a:pt x="2750473" y="3475326"/>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55" name="Freeform 54">
              <a:extLst>
                <a:ext uri="{FF2B5EF4-FFF2-40B4-BE49-F238E27FC236}">
                  <a16:creationId xmlns:a16="http://schemas.microsoft.com/office/drawing/2014/main" id="{912962E2-5635-0A1B-0BB7-B62C6D8F3C8E}"/>
                </a:ext>
              </a:extLst>
            </p:cNvPr>
            <p:cNvSpPr/>
            <p:nvPr/>
          </p:nvSpPr>
          <p:spPr>
            <a:xfrm>
              <a:off x="9057968" y="3619407"/>
              <a:ext cx="1553886" cy="1554720"/>
            </a:xfrm>
            <a:custGeom>
              <a:avLst/>
              <a:gdLst>
                <a:gd name="connsiteX0" fmla="*/ 930772 w 1553886"/>
                <a:gd name="connsiteY0" fmla="*/ 15480 h 1554720"/>
                <a:gd name="connsiteX1" fmla="*/ 346890 w 1553886"/>
                <a:gd name="connsiteY1" fmla="*/ 130733 h 1554720"/>
                <a:gd name="connsiteX2" fmla="*/ 15420 w 1553886"/>
                <a:gd name="connsiteY2" fmla="*/ 625080 h 1554720"/>
                <a:gd name="connsiteX3" fmla="*/ 15420 w 1553886"/>
                <a:gd name="connsiteY3" fmla="*/ 625080 h 1554720"/>
                <a:gd name="connsiteX4" fmla="*/ 624067 w 1553886"/>
                <a:gd name="connsiteY4" fmla="*/ 1539480 h 1554720"/>
                <a:gd name="connsiteX5" fmla="*/ 778372 w 1553886"/>
                <a:gd name="connsiteY5" fmla="*/ 1554720 h 1554720"/>
                <a:gd name="connsiteX6" fmla="*/ 1206997 w 1553886"/>
                <a:gd name="connsiteY6" fmla="*/ 1424228 h 1554720"/>
                <a:gd name="connsiteX7" fmla="*/ 1538467 w 1553886"/>
                <a:gd name="connsiteY7" fmla="*/ 929880 h 1554720"/>
                <a:gd name="connsiteX8" fmla="*/ 929820 w 1553886"/>
                <a:gd name="connsiteY8" fmla="*/ 15480 h 1554720"/>
                <a:gd name="connsiteX9" fmla="*/ 857430 w 1553886"/>
                <a:gd name="connsiteY9" fmla="*/ 1152765 h 1554720"/>
                <a:gd name="connsiteX10" fmla="*/ 857430 w 1553886"/>
                <a:gd name="connsiteY10" fmla="*/ 1253730 h 1554720"/>
                <a:gd name="connsiteX11" fmla="*/ 717412 w 1553886"/>
                <a:gd name="connsiteY11" fmla="*/ 1253730 h 1554720"/>
                <a:gd name="connsiteX12" fmla="*/ 717412 w 1553886"/>
                <a:gd name="connsiteY12" fmla="*/ 1153718 h 1554720"/>
                <a:gd name="connsiteX13" fmla="*/ 449760 w 1553886"/>
                <a:gd name="connsiteY13" fmla="*/ 1040370 h 1554720"/>
                <a:gd name="connsiteX14" fmla="*/ 565012 w 1553886"/>
                <a:gd name="connsiteY14" fmla="*/ 875588 h 1554720"/>
                <a:gd name="connsiteX15" fmla="*/ 800280 w 1553886"/>
                <a:gd name="connsiteY15" fmla="*/ 969885 h 1554720"/>
                <a:gd name="connsiteX16" fmla="*/ 881242 w 1553886"/>
                <a:gd name="connsiteY16" fmla="*/ 927023 h 1554720"/>
                <a:gd name="connsiteX17" fmla="*/ 778372 w 1553886"/>
                <a:gd name="connsiteY17" fmla="*/ 870825 h 1554720"/>
                <a:gd name="connsiteX18" fmla="*/ 473572 w 1553886"/>
                <a:gd name="connsiteY18" fmla="*/ 637463 h 1554720"/>
                <a:gd name="connsiteX19" fmla="*/ 717412 w 1553886"/>
                <a:gd name="connsiteY19" fmla="*/ 404100 h 1554720"/>
                <a:gd name="connsiteX20" fmla="*/ 717412 w 1553886"/>
                <a:gd name="connsiteY20" fmla="*/ 301230 h 1554720"/>
                <a:gd name="connsiteX21" fmla="*/ 857430 w 1553886"/>
                <a:gd name="connsiteY21" fmla="*/ 301230 h 1554720"/>
                <a:gd name="connsiteX22" fmla="*/ 857430 w 1553886"/>
                <a:gd name="connsiteY22" fmla="*/ 406958 h 1554720"/>
                <a:gd name="connsiteX23" fmla="*/ 1087935 w 1553886"/>
                <a:gd name="connsiteY23" fmla="*/ 503160 h 1554720"/>
                <a:gd name="connsiteX24" fmla="*/ 969825 w 1553886"/>
                <a:gd name="connsiteY24" fmla="*/ 660323 h 1554720"/>
                <a:gd name="connsiteX25" fmla="*/ 765990 w 1553886"/>
                <a:gd name="connsiteY25" fmla="*/ 587933 h 1554720"/>
                <a:gd name="connsiteX26" fmla="*/ 699315 w 1553886"/>
                <a:gd name="connsiteY26" fmla="*/ 626033 h 1554720"/>
                <a:gd name="connsiteX27" fmla="*/ 806947 w 1553886"/>
                <a:gd name="connsiteY27" fmla="*/ 677468 h 1554720"/>
                <a:gd name="connsiteX28" fmla="*/ 1106032 w 1553886"/>
                <a:gd name="connsiteY28" fmla="*/ 902258 h 1554720"/>
                <a:gd name="connsiteX29" fmla="*/ 858382 w 1553886"/>
                <a:gd name="connsiteY29" fmla="*/ 1151813 h 15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53886" h="1554720">
                  <a:moveTo>
                    <a:pt x="930772" y="15480"/>
                  </a:moveTo>
                  <a:cubicBezTo>
                    <a:pt x="726937" y="-25477"/>
                    <a:pt x="520245" y="15480"/>
                    <a:pt x="346890" y="130733"/>
                  </a:cubicBezTo>
                  <a:cubicBezTo>
                    <a:pt x="174487" y="245985"/>
                    <a:pt x="56377" y="421245"/>
                    <a:pt x="15420" y="625080"/>
                  </a:cubicBezTo>
                  <a:cubicBezTo>
                    <a:pt x="15420" y="625080"/>
                    <a:pt x="15420" y="625080"/>
                    <a:pt x="15420" y="625080"/>
                  </a:cubicBezTo>
                  <a:cubicBezTo>
                    <a:pt x="-69353" y="1045133"/>
                    <a:pt x="204015" y="1455660"/>
                    <a:pt x="624067" y="1539480"/>
                  </a:cubicBezTo>
                  <a:cubicBezTo>
                    <a:pt x="675502" y="1549958"/>
                    <a:pt x="726937" y="1554720"/>
                    <a:pt x="778372" y="1554720"/>
                  </a:cubicBezTo>
                  <a:cubicBezTo>
                    <a:pt x="929820" y="1554720"/>
                    <a:pt x="1078410" y="1509953"/>
                    <a:pt x="1206997" y="1424228"/>
                  </a:cubicBezTo>
                  <a:cubicBezTo>
                    <a:pt x="1379400" y="1308975"/>
                    <a:pt x="1497510" y="1133715"/>
                    <a:pt x="1538467" y="929880"/>
                  </a:cubicBezTo>
                  <a:cubicBezTo>
                    <a:pt x="1623240" y="509828"/>
                    <a:pt x="1349872" y="99300"/>
                    <a:pt x="929820" y="15480"/>
                  </a:cubicBezTo>
                  <a:close/>
                  <a:moveTo>
                    <a:pt x="857430" y="1152765"/>
                  </a:moveTo>
                  <a:lnTo>
                    <a:pt x="857430" y="1253730"/>
                  </a:lnTo>
                  <a:lnTo>
                    <a:pt x="717412" y="1253730"/>
                  </a:lnTo>
                  <a:lnTo>
                    <a:pt x="717412" y="1153718"/>
                  </a:lnTo>
                  <a:cubicBezTo>
                    <a:pt x="600255" y="1141335"/>
                    <a:pt x="514530" y="1100378"/>
                    <a:pt x="449760" y="1040370"/>
                  </a:cubicBezTo>
                  <a:lnTo>
                    <a:pt x="565012" y="875588"/>
                  </a:lnTo>
                  <a:cubicBezTo>
                    <a:pt x="620257" y="927975"/>
                    <a:pt x="702172" y="969885"/>
                    <a:pt x="800280" y="969885"/>
                  </a:cubicBezTo>
                  <a:cubicBezTo>
                    <a:pt x="898387" y="969885"/>
                    <a:pt x="881242" y="955598"/>
                    <a:pt x="881242" y="927023"/>
                  </a:cubicBezTo>
                  <a:cubicBezTo>
                    <a:pt x="881242" y="898448"/>
                    <a:pt x="850762" y="884160"/>
                    <a:pt x="778372" y="870825"/>
                  </a:cubicBezTo>
                  <a:cubicBezTo>
                    <a:pt x="657405" y="848918"/>
                    <a:pt x="473572" y="820343"/>
                    <a:pt x="473572" y="637463"/>
                  </a:cubicBezTo>
                  <a:cubicBezTo>
                    <a:pt x="473572" y="454583"/>
                    <a:pt x="555487" y="425055"/>
                    <a:pt x="717412" y="404100"/>
                  </a:cubicBezTo>
                  <a:lnTo>
                    <a:pt x="717412" y="301230"/>
                  </a:lnTo>
                  <a:lnTo>
                    <a:pt x="857430" y="301230"/>
                  </a:lnTo>
                  <a:lnTo>
                    <a:pt x="857430" y="406958"/>
                  </a:lnTo>
                  <a:cubicBezTo>
                    <a:pt x="945060" y="419340"/>
                    <a:pt x="1023165" y="450773"/>
                    <a:pt x="1087935" y="503160"/>
                  </a:cubicBezTo>
                  <a:lnTo>
                    <a:pt x="969825" y="660323"/>
                  </a:lnTo>
                  <a:cubicBezTo>
                    <a:pt x="906007" y="611745"/>
                    <a:pt x="824092" y="587933"/>
                    <a:pt x="765990" y="587933"/>
                  </a:cubicBezTo>
                  <a:cubicBezTo>
                    <a:pt x="707887" y="587933"/>
                    <a:pt x="699315" y="607935"/>
                    <a:pt x="699315" y="626033"/>
                  </a:cubicBezTo>
                  <a:cubicBezTo>
                    <a:pt x="699315" y="654608"/>
                    <a:pt x="728842" y="664133"/>
                    <a:pt x="806947" y="677468"/>
                  </a:cubicBezTo>
                  <a:cubicBezTo>
                    <a:pt x="927915" y="698423"/>
                    <a:pt x="1106032" y="733665"/>
                    <a:pt x="1106032" y="902258"/>
                  </a:cubicBezTo>
                  <a:cubicBezTo>
                    <a:pt x="1106032" y="1070850"/>
                    <a:pt x="1013640" y="1132763"/>
                    <a:pt x="858382" y="1151813"/>
                  </a:cubicBezTo>
                  <a:close/>
                </a:path>
              </a:pathLst>
            </a:custGeom>
            <a:solidFill>
              <a:schemeClr val="bg2">
                <a:alpha val="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56" name="Freeform 55">
              <a:extLst>
                <a:ext uri="{FF2B5EF4-FFF2-40B4-BE49-F238E27FC236}">
                  <a16:creationId xmlns:a16="http://schemas.microsoft.com/office/drawing/2014/main" id="{12474B9D-29DA-2488-7EFB-CEF4A52D87CA}"/>
                </a:ext>
              </a:extLst>
            </p:cNvPr>
            <p:cNvSpPr/>
            <p:nvPr/>
          </p:nvSpPr>
          <p:spPr>
            <a:xfrm>
              <a:off x="9506775" y="3920637"/>
              <a:ext cx="655320" cy="952500"/>
            </a:xfrm>
            <a:custGeom>
              <a:avLst/>
              <a:gdLst>
                <a:gd name="connsiteX0" fmla="*/ 357188 w 655320"/>
                <a:gd name="connsiteY0" fmla="*/ 376238 h 952500"/>
                <a:gd name="connsiteX1" fmla="*/ 249555 w 655320"/>
                <a:gd name="connsiteY1" fmla="*/ 324802 h 952500"/>
                <a:gd name="connsiteX2" fmla="*/ 316230 w 655320"/>
                <a:gd name="connsiteY2" fmla="*/ 286702 h 952500"/>
                <a:gd name="connsiteX3" fmla="*/ 520065 w 655320"/>
                <a:gd name="connsiteY3" fmla="*/ 359092 h 952500"/>
                <a:gd name="connsiteX4" fmla="*/ 638175 w 655320"/>
                <a:gd name="connsiteY4" fmla="*/ 201930 h 952500"/>
                <a:gd name="connsiteX5" fmla="*/ 407670 w 655320"/>
                <a:gd name="connsiteY5" fmla="*/ 105727 h 952500"/>
                <a:gd name="connsiteX6" fmla="*/ 407670 w 655320"/>
                <a:gd name="connsiteY6" fmla="*/ 0 h 952500"/>
                <a:gd name="connsiteX7" fmla="*/ 267652 w 655320"/>
                <a:gd name="connsiteY7" fmla="*/ 0 h 952500"/>
                <a:gd name="connsiteX8" fmla="*/ 267652 w 655320"/>
                <a:gd name="connsiteY8" fmla="*/ 102870 h 952500"/>
                <a:gd name="connsiteX9" fmla="*/ 23813 w 655320"/>
                <a:gd name="connsiteY9" fmla="*/ 336232 h 952500"/>
                <a:gd name="connsiteX10" fmla="*/ 328613 w 655320"/>
                <a:gd name="connsiteY10" fmla="*/ 569595 h 952500"/>
                <a:gd name="connsiteX11" fmla="*/ 431483 w 655320"/>
                <a:gd name="connsiteY11" fmla="*/ 625792 h 952500"/>
                <a:gd name="connsiteX12" fmla="*/ 350520 w 655320"/>
                <a:gd name="connsiteY12" fmla="*/ 668655 h 952500"/>
                <a:gd name="connsiteX13" fmla="*/ 115252 w 655320"/>
                <a:gd name="connsiteY13" fmla="*/ 574357 h 952500"/>
                <a:gd name="connsiteX14" fmla="*/ 0 w 655320"/>
                <a:gd name="connsiteY14" fmla="*/ 739140 h 952500"/>
                <a:gd name="connsiteX15" fmla="*/ 267652 w 655320"/>
                <a:gd name="connsiteY15" fmla="*/ 852488 h 952500"/>
                <a:gd name="connsiteX16" fmla="*/ 267652 w 655320"/>
                <a:gd name="connsiteY16" fmla="*/ 952500 h 952500"/>
                <a:gd name="connsiteX17" fmla="*/ 407670 w 655320"/>
                <a:gd name="connsiteY17" fmla="*/ 952500 h 952500"/>
                <a:gd name="connsiteX18" fmla="*/ 407670 w 655320"/>
                <a:gd name="connsiteY18" fmla="*/ 851535 h 952500"/>
                <a:gd name="connsiteX19" fmla="*/ 655320 w 655320"/>
                <a:gd name="connsiteY19" fmla="*/ 601980 h 952500"/>
                <a:gd name="connsiteX20" fmla="*/ 356235 w 655320"/>
                <a:gd name="connsiteY20" fmla="*/ 37719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5320" h="952500">
                  <a:moveTo>
                    <a:pt x="357188" y="376238"/>
                  </a:moveTo>
                  <a:cubicBezTo>
                    <a:pt x="279083" y="362902"/>
                    <a:pt x="249555" y="353377"/>
                    <a:pt x="249555" y="324802"/>
                  </a:cubicBezTo>
                  <a:cubicBezTo>
                    <a:pt x="249555" y="296227"/>
                    <a:pt x="261938" y="286702"/>
                    <a:pt x="316230" y="286702"/>
                  </a:cubicBezTo>
                  <a:cubicBezTo>
                    <a:pt x="370522" y="286702"/>
                    <a:pt x="456248" y="310515"/>
                    <a:pt x="520065" y="359092"/>
                  </a:cubicBezTo>
                  <a:lnTo>
                    <a:pt x="638175" y="201930"/>
                  </a:lnTo>
                  <a:cubicBezTo>
                    <a:pt x="573405" y="149542"/>
                    <a:pt x="495300" y="117157"/>
                    <a:pt x="407670" y="105727"/>
                  </a:cubicBezTo>
                  <a:lnTo>
                    <a:pt x="407670" y="0"/>
                  </a:lnTo>
                  <a:lnTo>
                    <a:pt x="267652" y="0"/>
                  </a:lnTo>
                  <a:lnTo>
                    <a:pt x="267652" y="102870"/>
                  </a:lnTo>
                  <a:cubicBezTo>
                    <a:pt x="106680" y="123825"/>
                    <a:pt x="23813" y="225742"/>
                    <a:pt x="23813" y="336232"/>
                  </a:cubicBezTo>
                  <a:cubicBezTo>
                    <a:pt x="23813" y="519113"/>
                    <a:pt x="207645" y="547688"/>
                    <a:pt x="328613" y="569595"/>
                  </a:cubicBezTo>
                  <a:cubicBezTo>
                    <a:pt x="401002" y="582930"/>
                    <a:pt x="431483" y="597217"/>
                    <a:pt x="431483" y="625792"/>
                  </a:cubicBezTo>
                  <a:cubicBezTo>
                    <a:pt x="431483" y="654367"/>
                    <a:pt x="392430" y="668655"/>
                    <a:pt x="350520" y="668655"/>
                  </a:cubicBezTo>
                  <a:cubicBezTo>
                    <a:pt x="251460" y="668655"/>
                    <a:pt x="169545" y="626745"/>
                    <a:pt x="115252" y="574357"/>
                  </a:cubicBezTo>
                  <a:lnTo>
                    <a:pt x="0" y="739140"/>
                  </a:lnTo>
                  <a:cubicBezTo>
                    <a:pt x="64770" y="798195"/>
                    <a:pt x="150495" y="840105"/>
                    <a:pt x="267652" y="852488"/>
                  </a:cubicBezTo>
                  <a:lnTo>
                    <a:pt x="267652" y="952500"/>
                  </a:lnTo>
                  <a:lnTo>
                    <a:pt x="407670" y="952500"/>
                  </a:lnTo>
                  <a:lnTo>
                    <a:pt x="407670" y="851535"/>
                  </a:lnTo>
                  <a:cubicBezTo>
                    <a:pt x="562927" y="831532"/>
                    <a:pt x="655320" y="742950"/>
                    <a:pt x="655320" y="601980"/>
                  </a:cubicBezTo>
                  <a:cubicBezTo>
                    <a:pt x="655320" y="461010"/>
                    <a:pt x="476250" y="398145"/>
                    <a:pt x="356235" y="377190"/>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grpSp>
    </p:spTree>
    <p:extLst>
      <p:ext uri="{BB962C8B-B14F-4D97-AF65-F5344CB8AC3E}">
        <p14:creationId xmlns:p14="http://schemas.microsoft.com/office/powerpoint/2010/main" val="4174560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AC4B2-5656-6131-39E6-594901958D4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92C9A3-A8C0-E145-7C13-5D6876A0C7B1}"/>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2B18C1C3-8ACF-BBE7-8286-98403F489263}"/>
              </a:ext>
            </a:extLst>
          </p:cNvPr>
          <p:cNvSpPr>
            <a:spLocks noGrp="1"/>
          </p:cNvSpPr>
          <p:nvPr>
            <p:ph type="title"/>
          </p:nvPr>
        </p:nvSpPr>
        <p:spPr>
          <a:xfrm>
            <a:off x="4368247" y="1967948"/>
            <a:ext cx="7094409" cy="4239660"/>
          </a:xfrm>
        </p:spPr>
        <p:txBody>
          <a:bodyPr/>
          <a:lstStyle/>
          <a:p>
            <a:r>
              <a:rPr lang="en-US"/>
              <a:t>Voice Solutions</a:t>
            </a:r>
            <a:endParaRPr lang="en-US" b="0"/>
          </a:p>
        </p:txBody>
      </p:sp>
    </p:spTree>
    <p:extLst>
      <p:ext uri="{BB962C8B-B14F-4D97-AF65-F5344CB8AC3E}">
        <p14:creationId xmlns:p14="http://schemas.microsoft.com/office/powerpoint/2010/main" val="226905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25">
            <a:extLst>
              <a:ext uri="{FF2B5EF4-FFF2-40B4-BE49-F238E27FC236}">
                <a16:creationId xmlns:a16="http://schemas.microsoft.com/office/drawing/2014/main" id="{C40B4E10-5672-F6AB-B67F-11E8A6E24CF9}"/>
              </a:ext>
            </a:extLst>
          </p:cNvPr>
          <p:cNvSpPr/>
          <p:nvPr/>
        </p:nvSpPr>
        <p:spPr>
          <a:xfrm>
            <a:off x="6365175" y="1261360"/>
            <a:ext cx="5280266" cy="1463191"/>
          </a:xfrm>
          <a:prstGeom prst="roundRect">
            <a:avLst>
              <a:gd name="adj" fmla="val 28481"/>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7" name="Rounded Rectangle 26">
            <a:extLst>
              <a:ext uri="{FF2B5EF4-FFF2-40B4-BE49-F238E27FC236}">
                <a16:creationId xmlns:a16="http://schemas.microsoft.com/office/drawing/2014/main" id="{B358381D-27F6-3610-3388-7699F16F73BC}"/>
              </a:ext>
            </a:extLst>
          </p:cNvPr>
          <p:cNvSpPr/>
          <p:nvPr/>
        </p:nvSpPr>
        <p:spPr>
          <a:xfrm>
            <a:off x="6365175" y="2805152"/>
            <a:ext cx="5280266" cy="1463191"/>
          </a:xfrm>
          <a:prstGeom prst="roundRect">
            <a:avLst>
              <a:gd name="adj" fmla="val 28481"/>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8" name="Rounded Rectangle 27">
            <a:extLst>
              <a:ext uri="{FF2B5EF4-FFF2-40B4-BE49-F238E27FC236}">
                <a16:creationId xmlns:a16="http://schemas.microsoft.com/office/drawing/2014/main" id="{80598CDB-3FEA-ECE6-0043-59BA88826711}"/>
              </a:ext>
            </a:extLst>
          </p:cNvPr>
          <p:cNvSpPr/>
          <p:nvPr/>
        </p:nvSpPr>
        <p:spPr>
          <a:xfrm>
            <a:off x="6365175" y="4348944"/>
            <a:ext cx="5280266" cy="1463191"/>
          </a:xfrm>
          <a:prstGeom prst="roundRect">
            <a:avLst>
              <a:gd name="adj" fmla="val 28481"/>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 name="Title 2">
            <a:extLst>
              <a:ext uri="{FF2B5EF4-FFF2-40B4-BE49-F238E27FC236}">
                <a16:creationId xmlns:a16="http://schemas.microsoft.com/office/drawing/2014/main" id="{FC318197-1E8B-F294-EA01-B010697C26ED}"/>
              </a:ext>
            </a:extLst>
          </p:cNvPr>
          <p:cNvSpPr>
            <a:spLocks noGrp="1"/>
          </p:cNvSpPr>
          <p:nvPr>
            <p:ph type="title"/>
          </p:nvPr>
        </p:nvSpPr>
        <p:spPr/>
        <p:txBody>
          <a:bodyPr/>
          <a:lstStyle/>
          <a:p>
            <a:r>
              <a:rPr lang="en-US">
                <a:ea typeface="Open Sans ExtraBold"/>
                <a:cs typeface="Open Sans ExtraBold"/>
              </a:rPr>
              <a:t>Conversational AI that enhances, </a:t>
            </a:r>
            <a:br>
              <a:rPr lang="en-US"/>
            </a:br>
            <a:r>
              <a:rPr lang="en-US">
                <a:ea typeface="Open Sans ExtraBold"/>
                <a:cs typeface="Open Sans ExtraBold"/>
              </a:rPr>
              <a:t>not replaces</a:t>
            </a:r>
            <a:br>
              <a:rPr lang="en-US"/>
            </a:br>
            <a:endParaRPr lang="en-US"/>
          </a:p>
        </p:txBody>
      </p:sp>
      <p:sp>
        <p:nvSpPr>
          <p:cNvPr id="4" name="Slide Number Placeholder 3">
            <a:extLst>
              <a:ext uri="{FF2B5EF4-FFF2-40B4-BE49-F238E27FC236}">
                <a16:creationId xmlns:a16="http://schemas.microsoft.com/office/drawing/2014/main" id="{3D3D9352-D9DD-70E2-89CE-A9F7F0389DFA}"/>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11" name="Subtitle 10">
            <a:extLst>
              <a:ext uri="{FF2B5EF4-FFF2-40B4-BE49-F238E27FC236}">
                <a16:creationId xmlns:a16="http://schemas.microsoft.com/office/drawing/2014/main" id="{1E75CBCD-647D-D86B-7DF5-04AFF85A59EA}"/>
              </a:ext>
            </a:extLst>
          </p:cNvPr>
          <p:cNvSpPr>
            <a:spLocks noGrp="1"/>
          </p:cNvSpPr>
          <p:nvPr>
            <p:ph type="subTitle" idx="13"/>
          </p:nvPr>
        </p:nvSpPr>
        <p:spPr>
          <a:xfrm>
            <a:off x="609600" y="2724551"/>
            <a:ext cx="3102637" cy="2880601"/>
          </a:xfrm>
        </p:spPr>
        <p:txBody>
          <a:bodyPr/>
          <a:lstStyle/>
          <a:p>
            <a:r>
              <a:rPr lang="en-US"/>
              <a:t>Take patient interactions further with </a:t>
            </a:r>
            <a:r>
              <a:rPr lang="en-US" b="1"/>
              <a:t>AI-driven automation </a:t>
            </a:r>
            <a:r>
              <a:rPr lang="en-US"/>
              <a:t>that goes </a:t>
            </a:r>
            <a:r>
              <a:rPr lang="en-US" b="1"/>
              <a:t>beyond payment calls</a:t>
            </a:r>
            <a:r>
              <a:rPr lang="en-US"/>
              <a:t>—handling more inquiries, improving response accuracy, and </a:t>
            </a:r>
            <a:r>
              <a:rPr lang="en-US" b="1"/>
              <a:t>providing 24/7 support</a:t>
            </a:r>
            <a:r>
              <a:rPr lang="en-US"/>
              <a:t>.</a:t>
            </a:r>
            <a:endParaRPr lang="en-US">
              <a:ea typeface="Verdana" panose="020B0604030504040204" pitchFamily="34" charset="0"/>
              <a:cs typeface="Calibri"/>
            </a:endParaRPr>
          </a:p>
          <a:p>
            <a:endParaRPr lang="en-US"/>
          </a:p>
        </p:txBody>
      </p:sp>
      <p:sp>
        <p:nvSpPr>
          <p:cNvPr id="7" name="Rounded Rectangle 6">
            <a:extLst>
              <a:ext uri="{FF2B5EF4-FFF2-40B4-BE49-F238E27FC236}">
                <a16:creationId xmlns:a16="http://schemas.microsoft.com/office/drawing/2014/main" id="{B3F28FE8-1FC8-5571-E581-5400FC0E5CD6}"/>
              </a:ext>
            </a:extLst>
          </p:cNvPr>
          <p:cNvSpPr/>
          <p:nvPr/>
        </p:nvSpPr>
        <p:spPr>
          <a:xfrm>
            <a:off x="4933548" y="957009"/>
            <a:ext cx="2324903" cy="4943982"/>
          </a:xfrm>
          <a:prstGeom prst="roundRect">
            <a:avLst>
              <a:gd name="adj" fmla="val 11048"/>
            </a:avLst>
          </a:prstGeom>
          <a:solidFill>
            <a:srgbClr val="000000">
              <a:alpha val="8499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8" name="Picture 7" descr="A screenshot of a phone&#10;&#10;AI-generated content may be incorrect.">
            <a:extLst>
              <a:ext uri="{FF2B5EF4-FFF2-40B4-BE49-F238E27FC236}">
                <a16:creationId xmlns:a16="http://schemas.microsoft.com/office/drawing/2014/main" id="{FC3340B3-E241-BA3C-29C8-C14FF9632A9A}"/>
              </a:ext>
            </a:extLst>
          </p:cNvPr>
          <p:cNvPicPr>
            <a:picLocks noChangeAspect="1"/>
          </p:cNvPicPr>
          <p:nvPr/>
        </p:nvPicPr>
        <p:blipFill>
          <a:blip r:embed="rId5">
            <a:extLst>
              <a:ext uri="{28A0092B-C50C-407E-A947-70E740481C1C}">
                <a14:useLocalDpi xmlns:a14="http://schemas.microsoft.com/office/drawing/2010/main" val="0"/>
              </a:ext>
            </a:extLst>
          </a:blip>
          <a:srcRect t="10099"/>
          <a:stretch/>
        </p:blipFill>
        <p:spPr>
          <a:xfrm>
            <a:off x="5038660" y="1824663"/>
            <a:ext cx="2129315" cy="4141642"/>
          </a:xfrm>
          <a:prstGeom prst="rect">
            <a:avLst/>
          </a:prstGeom>
        </p:spPr>
      </p:pic>
      <p:pic>
        <p:nvPicPr>
          <p:cNvPr id="9" name="Picture 8">
            <a:extLst>
              <a:ext uri="{FF2B5EF4-FFF2-40B4-BE49-F238E27FC236}">
                <a16:creationId xmlns:a16="http://schemas.microsoft.com/office/drawing/2014/main" id="{81426887-2194-09D2-48DE-638AB65B3CA7}"/>
              </a:ext>
            </a:extLst>
          </p:cNvPr>
          <p:cNvPicPr>
            <a:picLocks noChangeAspect="1"/>
          </p:cNvPicPr>
          <p:nvPr/>
        </p:nvPicPr>
        <p:blipFill>
          <a:blip r:embed="rId6">
            <a:extLst>
              <a:ext uri="{28A0092B-C50C-407E-A947-70E740481C1C}">
                <a14:useLocalDpi xmlns:a14="http://schemas.microsoft.com/office/drawing/2010/main" val="0"/>
              </a:ext>
            </a:extLst>
          </a:blip>
          <a:srcRect t="62" b="62"/>
          <a:stretch/>
        </p:blipFill>
        <p:spPr>
          <a:xfrm>
            <a:off x="4705000" y="750683"/>
            <a:ext cx="2778575" cy="5390486"/>
          </a:xfrm>
          <a:prstGeom prst="rect">
            <a:avLst/>
          </a:prstGeom>
        </p:spPr>
      </p:pic>
      <p:pic>
        <p:nvPicPr>
          <p:cNvPr id="10" name="Let's Talk Original Demo Audio">
            <a:hlinkClick r:id="" action="ppaction://media"/>
            <a:extLst>
              <a:ext uri="{FF2B5EF4-FFF2-40B4-BE49-F238E27FC236}">
                <a16:creationId xmlns:a16="http://schemas.microsoft.com/office/drawing/2014/main" id="{D44DD091-9DFE-CEA8-BAC2-7917D1C4D57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44748" y="2712169"/>
            <a:ext cx="406400" cy="406400"/>
          </a:xfrm>
          <a:prstGeom prst="rect">
            <a:avLst/>
          </a:prstGeom>
        </p:spPr>
      </p:pic>
      <p:sp>
        <p:nvSpPr>
          <p:cNvPr id="15" name="TextBox 14">
            <a:extLst>
              <a:ext uri="{FF2B5EF4-FFF2-40B4-BE49-F238E27FC236}">
                <a16:creationId xmlns:a16="http://schemas.microsoft.com/office/drawing/2014/main" id="{917F04B5-BCAE-C8EA-0D9B-016211C6565F}"/>
              </a:ext>
            </a:extLst>
          </p:cNvPr>
          <p:cNvSpPr txBox="1"/>
          <p:nvPr/>
        </p:nvSpPr>
        <p:spPr>
          <a:xfrm>
            <a:off x="8724132" y="3217772"/>
            <a:ext cx="2778575" cy="738664"/>
          </a:xfrm>
          <a:prstGeom prst="rect">
            <a:avLst/>
          </a:prstGeom>
          <a:noFill/>
        </p:spPr>
        <p:txBody>
          <a:bodyPr wrap="square">
            <a:spAutoFit/>
          </a:bodyPr>
          <a:lstStyle/>
          <a:p>
            <a:pPr marL="18415"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Calibri"/>
              </a:rPr>
              <a:t>Increase patient satisfaction </a:t>
            </a:r>
            <a:br>
              <a:rPr kumimoji="0" lang="en-US" sz="1400" b="1" i="0" u="none" strike="noStrike" kern="1200" cap="none" spc="0" normalizeH="0" baseline="0" noProof="0">
                <a:ln>
                  <a:noFill/>
                </a:ln>
                <a:solidFill>
                  <a:srgbClr val="49494C"/>
                </a:solidFill>
                <a:effectLst/>
                <a:uLnTx/>
                <a:uFillTx/>
                <a:latin typeface="Avenir Next LT Pro"/>
                <a:ea typeface="Verdana"/>
                <a:cs typeface="Calibri"/>
              </a:rPr>
            </a:br>
            <a:r>
              <a:rPr kumimoji="0" lang="en-US" sz="1400" b="0" i="0" u="none" strike="noStrike" kern="1200" cap="none" spc="0" normalizeH="0" baseline="0" noProof="0">
                <a:ln>
                  <a:noFill/>
                </a:ln>
                <a:solidFill>
                  <a:srgbClr val="49494C"/>
                </a:solidFill>
                <a:effectLst/>
                <a:uLnTx/>
                <a:uFillTx/>
                <a:latin typeface="Avenir Next LT Pro"/>
                <a:ea typeface="Verdana"/>
                <a:cs typeface="Calibri"/>
              </a:rPr>
              <a:t>with personalized support and self-service—with 0 wait time</a:t>
            </a:r>
            <a:endParaRPr kumimoji="0" lang="en-US" sz="14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18" name="TextBox 17">
            <a:extLst>
              <a:ext uri="{FF2B5EF4-FFF2-40B4-BE49-F238E27FC236}">
                <a16:creationId xmlns:a16="http://schemas.microsoft.com/office/drawing/2014/main" id="{B58B858A-2D9E-5AC0-06F1-EE3F9AD20AA1}"/>
              </a:ext>
            </a:extLst>
          </p:cNvPr>
          <p:cNvSpPr txBox="1"/>
          <p:nvPr/>
        </p:nvSpPr>
        <p:spPr>
          <a:xfrm>
            <a:off x="8724132" y="1638610"/>
            <a:ext cx="2778575" cy="738664"/>
          </a:xfrm>
          <a:prstGeom prst="rect">
            <a:avLst/>
          </a:prstGeom>
          <a:noFill/>
        </p:spPr>
        <p:txBody>
          <a:bodyPr wrap="square">
            <a:spAutoFit/>
          </a:bodyPr>
          <a:lstStyle/>
          <a:p>
            <a:pPr marL="18415"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Calibri"/>
              </a:rPr>
              <a:t>Reduce inbound call volume beyond 30%, </a:t>
            </a:r>
            <a:r>
              <a:rPr kumimoji="0" lang="en-US" sz="1400" b="0" i="0" u="none" strike="noStrike" kern="1200" cap="none" spc="0" normalizeH="0" baseline="0" noProof="0">
                <a:ln>
                  <a:noFill/>
                </a:ln>
                <a:solidFill>
                  <a:srgbClr val="49494C"/>
                </a:solidFill>
                <a:effectLst/>
                <a:uLnTx/>
                <a:uFillTx/>
                <a:latin typeface="Avenir Next LT Pro"/>
                <a:ea typeface="Verdana"/>
                <a:cs typeface="Calibri"/>
              </a:rPr>
              <a:t>optimizing staff time and reducing workload</a:t>
            </a:r>
            <a:endParaRPr kumimoji="0" lang="en-US" sz="14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21" name="TextBox 20">
            <a:extLst>
              <a:ext uri="{FF2B5EF4-FFF2-40B4-BE49-F238E27FC236}">
                <a16:creationId xmlns:a16="http://schemas.microsoft.com/office/drawing/2014/main" id="{0F4B3213-8AC8-E0A5-F21A-84003B6C942C}"/>
              </a:ext>
            </a:extLst>
          </p:cNvPr>
          <p:cNvSpPr txBox="1"/>
          <p:nvPr/>
        </p:nvSpPr>
        <p:spPr>
          <a:xfrm>
            <a:off x="8724132" y="4642533"/>
            <a:ext cx="2678436" cy="954107"/>
          </a:xfrm>
          <a:prstGeom prst="rect">
            <a:avLst/>
          </a:prstGeom>
          <a:noFill/>
        </p:spPr>
        <p:txBody>
          <a:bodyPr wrap="square">
            <a:spAutoFit/>
          </a:bodyPr>
          <a:lstStyle/>
          <a:p>
            <a:pPr marL="18415"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Calibri"/>
              </a:rPr>
              <a:t>Power smarter conversations</a:t>
            </a:r>
            <a:r>
              <a:rPr kumimoji="0" lang="en-US" sz="1400" b="1" i="0" u="none" strike="noStrike" kern="1200" cap="none" spc="0" normalizeH="0" baseline="0" noProof="0">
                <a:ln>
                  <a:noFill/>
                </a:ln>
                <a:solidFill>
                  <a:srgbClr val="49494C"/>
                </a:solidFill>
                <a:effectLst/>
                <a:uLnTx/>
                <a:uFillTx/>
                <a:latin typeface="Avenir Next LT Pro"/>
                <a:ea typeface="Verdana"/>
                <a:cs typeface="Calibri"/>
              </a:rPr>
              <a:t> </a:t>
            </a:r>
            <a:r>
              <a:rPr kumimoji="0" lang="en-US" sz="1400" b="0" i="0" u="none" strike="noStrike" kern="1200" cap="none" spc="0" normalizeH="0" baseline="0" noProof="0">
                <a:ln>
                  <a:noFill/>
                </a:ln>
                <a:solidFill>
                  <a:srgbClr val="49494C"/>
                </a:solidFill>
                <a:effectLst/>
                <a:uLnTx/>
                <a:uFillTx/>
                <a:latin typeface="Avenir Next LT Pro"/>
                <a:ea typeface="Verdana"/>
                <a:cs typeface="Calibri"/>
              </a:rPr>
              <a:t>with AI that extends RevSpring application expertise</a:t>
            </a:r>
            <a:endParaRPr kumimoji="0" lang="en-US" sz="14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23" name="Oval 22">
            <a:extLst>
              <a:ext uri="{FF2B5EF4-FFF2-40B4-BE49-F238E27FC236}">
                <a16:creationId xmlns:a16="http://schemas.microsoft.com/office/drawing/2014/main" id="{F3AF13A3-08CB-5E81-6BA3-68FC666AFD3E}"/>
              </a:ext>
            </a:extLst>
          </p:cNvPr>
          <p:cNvSpPr/>
          <p:nvPr/>
        </p:nvSpPr>
        <p:spPr>
          <a:xfrm>
            <a:off x="7682775" y="1598781"/>
            <a:ext cx="818321" cy="818321"/>
          </a:xfrm>
          <a:prstGeom prst="ellipse">
            <a:avLst/>
          </a:prstGeom>
          <a:solidFill>
            <a:schemeClr val="accent5"/>
          </a:solidFill>
          <a:ln>
            <a:noFill/>
          </a:ln>
          <a:effectLst>
            <a:outerShdw blurRad="203200" dist="38100" dir="2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4" name="Oval 23">
            <a:extLst>
              <a:ext uri="{FF2B5EF4-FFF2-40B4-BE49-F238E27FC236}">
                <a16:creationId xmlns:a16="http://schemas.microsoft.com/office/drawing/2014/main" id="{A857660B-B25A-6F85-991E-C30D3C123A27}"/>
              </a:ext>
            </a:extLst>
          </p:cNvPr>
          <p:cNvSpPr/>
          <p:nvPr/>
        </p:nvSpPr>
        <p:spPr>
          <a:xfrm>
            <a:off x="7682775" y="3117127"/>
            <a:ext cx="818321" cy="818321"/>
          </a:xfrm>
          <a:prstGeom prst="ellipse">
            <a:avLst/>
          </a:prstGeom>
          <a:solidFill>
            <a:schemeClr val="accent3"/>
          </a:solidFill>
          <a:ln>
            <a:noFill/>
          </a:ln>
          <a:effectLst>
            <a:outerShdw blurRad="203200" dist="38100" dir="2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5" name="Oval 24">
            <a:extLst>
              <a:ext uri="{FF2B5EF4-FFF2-40B4-BE49-F238E27FC236}">
                <a16:creationId xmlns:a16="http://schemas.microsoft.com/office/drawing/2014/main" id="{F0878ECC-341C-4294-80E5-BEDBF1B6BAEB}"/>
              </a:ext>
            </a:extLst>
          </p:cNvPr>
          <p:cNvSpPr/>
          <p:nvPr/>
        </p:nvSpPr>
        <p:spPr>
          <a:xfrm>
            <a:off x="7682775" y="4638863"/>
            <a:ext cx="818321" cy="818321"/>
          </a:xfrm>
          <a:prstGeom prst="ellipse">
            <a:avLst/>
          </a:prstGeom>
          <a:solidFill>
            <a:schemeClr val="accent1"/>
          </a:solidFill>
          <a:ln>
            <a:noFill/>
          </a:ln>
          <a:effectLst>
            <a:outerShdw blurRad="203200" dist="38100" dir="2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29" name="Graphic 28">
            <a:extLst>
              <a:ext uri="{FF2B5EF4-FFF2-40B4-BE49-F238E27FC236}">
                <a16:creationId xmlns:a16="http://schemas.microsoft.com/office/drawing/2014/main" id="{5582D72B-45B4-2371-F410-AE84702ABFB6}"/>
              </a:ext>
            </a:extLst>
          </p:cNvPr>
          <p:cNvPicPr>
            <a:picLocks noChangeAspect="1"/>
          </p:cNvPicPr>
          <p:nvPr/>
        </p:nvPicPr>
        <p:blipFill>
          <a:blip>
            <a:extLst>
              <a:ext uri="{96DAC541-7B7A-43D3-8B79-37D633B846F1}">
                <asvg:svgBlip xmlns:asvg="http://schemas.microsoft.com/office/drawing/2016/SVG/main" r:embed="rId8"/>
              </a:ext>
            </a:extLst>
          </a:blip>
          <a:srcRect l="62" r="62"/>
          <a:stretch/>
        </p:blipFill>
        <p:spPr>
          <a:xfrm>
            <a:off x="7862285" y="3285950"/>
            <a:ext cx="459299" cy="459866"/>
          </a:xfrm>
          <a:prstGeom prst="rect">
            <a:avLst/>
          </a:prstGeom>
        </p:spPr>
      </p:pic>
      <p:pic>
        <p:nvPicPr>
          <p:cNvPr id="30" name="Graphic 29">
            <a:extLst>
              <a:ext uri="{FF2B5EF4-FFF2-40B4-BE49-F238E27FC236}">
                <a16:creationId xmlns:a16="http://schemas.microsoft.com/office/drawing/2014/main" id="{1782B8A1-01EC-C51A-E24E-ED22AC2FAE3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17235" y="1824663"/>
            <a:ext cx="459866" cy="459866"/>
          </a:xfrm>
          <a:prstGeom prst="rect">
            <a:avLst/>
          </a:prstGeom>
        </p:spPr>
      </p:pic>
      <p:pic>
        <p:nvPicPr>
          <p:cNvPr id="31" name="Graphic 30">
            <a:extLst>
              <a:ext uri="{FF2B5EF4-FFF2-40B4-BE49-F238E27FC236}">
                <a16:creationId xmlns:a16="http://schemas.microsoft.com/office/drawing/2014/main" id="{3DADD8A7-CD2C-0FA4-F526-CB855F575A45}"/>
              </a:ext>
            </a:extLst>
          </p:cNvPr>
          <p:cNvPicPr>
            <a:picLocks noChangeAspect="1"/>
          </p:cNvPicPr>
          <p:nvPr/>
        </p:nvPicPr>
        <p:blipFill>
          <a:blip>
            <a:extLst>
              <a:ext uri="{96DAC541-7B7A-43D3-8B79-37D633B846F1}">
                <asvg:svgBlip xmlns:asvg="http://schemas.microsoft.com/office/drawing/2016/SVG/main" r:embed="rId10"/>
              </a:ext>
            </a:extLst>
          </a:blip>
          <a:srcRect l="53" r="53"/>
          <a:stretch/>
        </p:blipFill>
        <p:spPr>
          <a:xfrm>
            <a:off x="7844563" y="4811813"/>
            <a:ext cx="459379" cy="459866"/>
          </a:xfrm>
          <a:prstGeom prst="rect">
            <a:avLst/>
          </a:prstGeom>
        </p:spPr>
      </p:pic>
    </p:spTree>
    <p:extLst>
      <p:ext uri="{BB962C8B-B14F-4D97-AF65-F5344CB8AC3E}">
        <p14:creationId xmlns:p14="http://schemas.microsoft.com/office/powerpoint/2010/main" val="229998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37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88380-D5B8-6AB6-420E-C41868475F1E}"/>
            </a:ext>
          </a:extLst>
        </p:cNvPr>
        <p:cNvGrpSpPr/>
        <p:nvPr/>
      </p:nvGrpSpPr>
      <p:grpSpPr>
        <a:xfrm>
          <a:off x="0" y="0"/>
          <a:ext cx="0" cy="0"/>
          <a:chOff x="0" y="0"/>
          <a:chExt cx="0" cy="0"/>
        </a:xfrm>
      </p:grpSpPr>
      <p:sp>
        <p:nvSpPr>
          <p:cNvPr id="20" name="Round Same Side Corner Rectangle 19">
            <a:extLst>
              <a:ext uri="{FF2B5EF4-FFF2-40B4-BE49-F238E27FC236}">
                <a16:creationId xmlns:a16="http://schemas.microsoft.com/office/drawing/2014/main" id="{2E0248A0-67C2-C45A-7BE9-70DCC51913C9}"/>
              </a:ext>
            </a:extLst>
          </p:cNvPr>
          <p:cNvSpPr/>
          <p:nvPr/>
        </p:nvSpPr>
        <p:spPr>
          <a:xfrm rot="5400000">
            <a:off x="1135243" y="1031662"/>
            <a:ext cx="3375932" cy="5646421"/>
          </a:xfrm>
          <a:prstGeom prst="round2SameRect">
            <a:avLst>
              <a:gd name="adj1" fmla="val 8880"/>
              <a:gd name="adj2" fmla="val 0"/>
            </a:avLst>
          </a:prstGeom>
          <a:gradFill>
            <a:gsLst>
              <a:gs pos="1000">
                <a:schemeClr val="accent2">
                  <a:lumMod val="60000"/>
                  <a:lumOff val="40000"/>
                </a:schemeClr>
              </a:gs>
              <a:gs pos="100000">
                <a:schemeClr val="accent2">
                  <a:lumMod val="20000"/>
                  <a:lumOff val="80000"/>
                </a:schemeClr>
              </a:gs>
            </a:gsLst>
            <a:lin ang="13500000" scaled="1"/>
          </a:gradFill>
          <a:ln>
            <a:noFill/>
          </a:ln>
          <a:effectLst>
            <a:outerShdw blurRad="508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 name="Title 2">
            <a:extLst>
              <a:ext uri="{FF2B5EF4-FFF2-40B4-BE49-F238E27FC236}">
                <a16:creationId xmlns:a16="http://schemas.microsoft.com/office/drawing/2014/main" id="{9EED2989-FF53-DC5D-B3ED-1EA8EC3AE470}"/>
              </a:ext>
            </a:extLst>
          </p:cNvPr>
          <p:cNvSpPr>
            <a:spLocks noGrp="1"/>
          </p:cNvSpPr>
          <p:nvPr>
            <p:ph type="title"/>
          </p:nvPr>
        </p:nvSpPr>
        <p:spPr/>
        <p:txBody>
          <a:bodyPr/>
          <a:lstStyle/>
          <a:p>
            <a:r>
              <a:rPr lang="en-US">
                <a:ea typeface="Open Sans ExtraBold"/>
                <a:cs typeface="Open Sans ExtraBold"/>
              </a:rPr>
              <a:t>Smarter conversations start here</a:t>
            </a:r>
            <a:endParaRPr lang="en-US"/>
          </a:p>
        </p:txBody>
      </p:sp>
      <p:sp>
        <p:nvSpPr>
          <p:cNvPr id="4" name="Slide Number Placeholder 3">
            <a:extLst>
              <a:ext uri="{FF2B5EF4-FFF2-40B4-BE49-F238E27FC236}">
                <a16:creationId xmlns:a16="http://schemas.microsoft.com/office/drawing/2014/main" id="{A2CC6C0A-2218-ABEC-9DE2-E771BCA4BDA7}"/>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16" name="Text Placeholder 5">
            <a:extLst>
              <a:ext uri="{FF2B5EF4-FFF2-40B4-BE49-F238E27FC236}">
                <a16:creationId xmlns:a16="http://schemas.microsoft.com/office/drawing/2014/main" id="{9BD72DD8-6A2D-FD75-6F23-4126BF427E13}"/>
              </a:ext>
            </a:extLst>
          </p:cNvPr>
          <p:cNvSpPr txBox="1">
            <a:spLocks/>
          </p:cNvSpPr>
          <p:nvPr/>
        </p:nvSpPr>
        <p:spPr>
          <a:xfrm>
            <a:off x="658794" y="3298522"/>
            <a:ext cx="3208628" cy="2013858"/>
          </a:xfrm>
          <a:prstGeom prst="rect">
            <a:avLst/>
          </a:prstGeom>
        </p:spPr>
        <p:txBody>
          <a:bodyPr lIns="0"/>
          <a:lstStyle>
            <a:lvl1pPr marL="137160" indent="-118872" algn="l" defTabSz="914318" rtl="0" eaLnBrk="1" latinLnBrk="0" hangingPunct="1">
              <a:lnSpc>
                <a:spcPct val="100000"/>
              </a:lnSpc>
              <a:spcBef>
                <a:spcPts val="900"/>
              </a:spcBef>
              <a:buClrTx/>
              <a:buSzPct val="100000"/>
              <a:buFont typeface="Arial" panose="020B0604020202020204" pitchFamily="34" charset="0"/>
              <a:buChar char="•"/>
              <a:defRPr sz="1600" b="1" i="0" kern="1200">
                <a:solidFill>
                  <a:schemeClr val="tx2"/>
                </a:solidFill>
                <a:latin typeface="Verdana" panose="020B0604030504040204" pitchFamily="34" charset="0"/>
                <a:ea typeface="+mn-ea"/>
                <a:cs typeface="+mn-cs"/>
              </a:defRPr>
            </a:lvl1pPr>
            <a:lvl2pPr marL="292608" indent="-146304" algn="l" defTabSz="914318" rtl="0" eaLnBrk="1" latinLnBrk="0" hangingPunct="1">
              <a:lnSpc>
                <a:spcPct val="100000"/>
              </a:lnSpc>
              <a:spcBef>
                <a:spcPts val="1500"/>
              </a:spcBef>
              <a:buClrTx/>
              <a:buFont typeface="Arial" panose="020B0604020202020204" pitchFamily="34" charset="0"/>
              <a:buChar char="•"/>
              <a:defRPr sz="1600" b="0" i="0" kern="1200">
                <a:solidFill>
                  <a:schemeClr val="accent5">
                    <a:lumMod val="50000"/>
                  </a:schemeClr>
                </a:solidFill>
                <a:latin typeface="Verdana" panose="020B0604030504040204" pitchFamily="34" charset="0"/>
                <a:ea typeface="+mn-ea"/>
                <a:cs typeface="+mn-cs"/>
              </a:defRPr>
            </a:lvl2pPr>
            <a:lvl3pPr marL="585216" indent="-146304" algn="l" defTabSz="914318" rtl="0" eaLnBrk="1" latinLnBrk="0" hangingPunct="1">
              <a:lnSpc>
                <a:spcPct val="100000"/>
              </a:lnSpc>
              <a:spcBef>
                <a:spcPts val="1500"/>
              </a:spcBef>
              <a:buClrTx/>
              <a:buSzPct val="100000"/>
              <a:buFont typeface="Courier New" panose="02070309020205020404" pitchFamily="49" charset="0"/>
              <a:buChar char="o"/>
              <a:defRPr sz="1600" b="0" i="0" kern="1200">
                <a:solidFill>
                  <a:schemeClr val="accent5">
                    <a:lumMod val="50000"/>
                  </a:schemeClr>
                </a:solidFill>
                <a:latin typeface="Verdana" panose="020B0604030504040204" pitchFamily="34" charset="0"/>
                <a:ea typeface="+mn-ea"/>
                <a:cs typeface="+mn-cs"/>
              </a:defRPr>
            </a:lvl3pPr>
            <a:lvl4pPr marL="877824" indent="-146304" algn="l" defTabSz="914318" rtl="0" eaLnBrk="1" latinLnBrk="0" hangingPunct="1">
              <a:lnSpc>
                <a:spcPct val="100000"/>
              </a:lnSpc>
              <a:spcBef>
                <a:spcPts val="1500"/>
              </a:spcBef>
              <a:buClrTx/>
              <a:buSzPct val="75000"/>
              <a:buFont typeface="Wingdings" pitchFamily="2" charset="2"/>
              <a:buChar char="§"/>
              <a:defRPr sz="1600" b="0" i="0" kern="1200">
                <a:solidFill>
                  <a:schemeClr val="accent5">
                    <a:lumMod val="50000"/>
                  </a:schemeClr>
                </a:solidFill>
                <a:latin typeface="Verdana" panose="020B0604030504040204" pitchFamily="34" charset="0"/>
                <a:ea typeface="+mn-ea"/>
                <a:cs typeface="+mn-cs"/>
              </a:defRPr>
            </a:lvl4pPr>
            <a:lvl5pPr marL="1316736" indent="0" algn="l" defTabSz="914318" rtl="0" eaLnBrk="1" latinLnBrk="0" hangingPunct="1">
              <a:lnSpc>
                <a:spcPct val="100000"/>
              </a:lnSpc>
              <a:spcBef>
                <a:spcPts val="900"/>
              </a:spcBef>
              <a:buSzPct val="75000"/>
              <a:buFont typeface="Arial" panose="020B0604020202020204" pitchFamily="34" charset="0"/>
              <a:buNone/>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18288" marR="0" lvl="0" indent="0" algn="l" defTabSz="914318" rtl="0" eaLnBrk="1" fontAlgn="auto" latinLnBrk="0" hangingPunct="1">
              <a:lnSpc>
                <a:spcPct val="100000"/>
              </a:lnSpc>
              <a:spcBef>
                <a:spcPts val="0"/>
              </a:spcBef>
              <a:spcAft>
                <a:spcPts val="600"/>
              </a:spcAft>
              <a:buClrTx/>
              <a:buSzPct val="100000"/>
              <a:buFont typeface="Arial" panose="020B0604020202020204" pitchFamily="34" charset="0"/>
              <a:buNone/>
              <a:tabLst/>
              <a:defRPr/>
            </a:pPr>
            <a:r>
              <a:rPr kumimoji="0" lang="en-US" sz="1400" b="1" i="0" u="none" strike="noStrike" kern="1200" cap="none" spc="0" normalizeH="0" baseline="0" noProof="0">
                <a:ln>
                  <a:noFill/>
                </a:ln>
                <a:solidFill>
                  <a:srgbClr val="02346D"/>
                </a:solidFill>
                <a:effectLst/>
                <a:uLnTx/>
                <a:uFillTx/>
                <a:latin typeface="Avenir Next LT Pro"/>
                <a:ea typeface="+mn-ea"/>
                <a:cs typeface="+mn-cs"/>
              </a:rPr>
              <a:t>Try asking about…</a:t>
            </a:r>
          </a:p>
          <a:p>
            <a:pPr marL="292608" marR="0" lvl="1" indent="-146304" algn="l" defTabSz="914318"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What to bring with you to an appointment</a:t>
            </a:r>
          </a:p>
          <a:p>
            <a:pPr marL="292608" marR="0" lvl="1" indent="-146304" algn="l" defTabSz="914318"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Office hours and location</a:t>
            </a:r>
          </a:p>
          <a:p>
            <a:pPr marL="292608" marR="0" lvl="1" indent="-146304" algn="l" defTabSz="914318"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Making a payment</a:t>
            </a:r>
          </a:p>
          <a:p>
            <a:pPr marL="292608" marR="0" lvl="1" indent="-146304" algn="l" defTabSz="914318"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Refilling a prescription</a:t>
            </a:r>
          </a:p>
          <a:p>
            <a:pPr marL="292608" marR="0" lvl="1" indent="-146304" algn="l" defTabSz="914318"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Rescheduling an appointment</a:t>
            </a:r>
          </a:p>
        </p:txBody>
      </p:sp>
      <p:sp>
        <p:nvSpPr>
          <p:cNvPr id="17" name="TextBox 16">
            <a:extLst>
              <a:ext uri="{FF2B5EF4-FFF2-40B4-BE49-F238E27FC236}">
                <a16:creationId xmlns:a16="http://schemas.microsoft.com/office/drawing/2014/main" id="{7EE5854B-ED14-7F68-332B-DB03CE470BE0}"/>
              </a:ext>
            </a:extLst>
          </p:cNvPr>
          <p:cNvSpPr txBox="1"/>
          <p:nvPr/>
        </p:nvSpPr>
        <p:spPr>
          <a:xfrm>
            <a:off x="658794" y="2458940"/>
            <a:ext cx="3210782"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1600" b="1" i="0" u="none" strike="noStrike" kern="1200" cap="none" spc="0" normalizeH="0" baseline="0" noProof="0">
                <a:ln>
                  <a:noFill/>
                </a:ln>
                <a:solidFill>
                  <a:srgbClr val="02346D"/>
                </a:solidFill>
                <a:effectLst/>
                <a:uLnTx/>
                <a:uFillTx/>
                <a:latin typeface="Avenir Next LT Pro"/>
                <a:ea typeface="+mn-ea"/>
                <a:cs typeface="+mn-cs"/>
              </a:rPr>
              <a:t>Experience it for yourself!</a:t>
            </a:r>
          </a:p>
        </p:txBody>
      </p:sp>
      <p:sp>
        <p:nvSpPr>
          <p:cNvPr id="19" name="TextBox 18">
            <a:extLst>
              <a:ext uri="{FF2B5EF4-FFF2-40B4-BE49-F238E27FC236}">
                <a16:creationId xmlns:a16="http://schemas.microsoft.com/office/drawing/2014/main" id="{51D52958-D94D-CB95-B1F8-AB0C47BD8BEF}"/>
              </a:ext>
            </a:extLst>
          </p:cNvPr>
          <p:cNvSpPr txBox="1"/>
          <p:nvPr/>
        </p:nvSpPr>
        <p:spPr>
          <a:xfrm>
            <a:off x="658794" y="2739549"/>
            <a:ext cx="2992981"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200" b="0" i="0" u="none" strike="noStrike" kern="1200" cap="none" spc="0" normalizeH="0" baseline="0" noProof="0">
                <a:ln>
                  <a:noFill/>
                </a:ln>
                <a:solidFill>
                  <a:srgbClr val="02346D"/>
                </a:solidFill>
                <a:effectLst/>
                <a:uLnTx/>
                <a:uFillTx/>
                <a:latin typeface="Avenir Next LT Pro"/>
                <a:ea typeface="+mn-ea"/>
                <a:cs typeface="+mn-cs"/>
              </a:rPr>
              <a:t>Dial </a:t>
            </a:r>
            <a:r>
              <a:rPr kumimoji="0" lang="en-US" sz="2200" b="1" i="0" u="none" strike="noStrike" kern="1200" cap="none" spc="0" normalizeH="0" baseline="0" noProof="0">
                <a:ln>
                  <a:noFill/>
                </a:ln>
                <a:solidFill>
                  <a:srgbClr val="02346D"/>
                </a:solidFill>
                <a:effectLst/>
                <a:uLnTx/>
                <a:uFillTx/>
                <a:latin typeface="Avenir Next LT Pro"/>
                <a:ea typeface="+mn-ea"/>
                <a:cs typeface="+mn-cs"/>
              </a:rPr>
              <a:t>888-225-1350</a:t>
            </a:r>
          </a:p>
        </p:txBody>
      </p:sp>
      <p:sp>
        <p:nvSpPr>
          <p:cNvPr id="22" name="Text Placeholder 5">
            <a:extLst>
              <a:ext uri="{FF2B5EF4-FFF2-40B4-BE49-F238E27FC236}">
                <a16:creationId xmlns:a16="http://schemas.microsoft.com/office/drawing/2014/main" id="{35F4D230-1AAC-AECB-A1B6-10A883177F42}"/>
              </a:ext>
            </a:extLst>
          </p:cNvPr>
          <p:cNvSpPr txBox="1">
            <a:spLocks/>
          </p:cNvSpPr>
          <p:nvPr/>
        </p:nvSpPr>
        <p:spPr>
          <a:xfrm>
            <a:off x="8001943" y="1004672"/>
            <a:ext cx="3690947" cy="3953031"/>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buClr>
                <a:schemeClr val="tx2"/>
              </a:buClr>
              <a:buFont typeface="Arial" panose="020B0604020202020204" pitchFamily="34" charset="0"/>
              <a:buNone/>
              <a:defRPr sz="2000" b="0" i="0" kern="1200" cap="none" baseline="0">
                <a:solidFill>
                  <a:schemeClr val="bg1"/>
                </a:solidFill>
                <a:latin typeface="+mn-lt"/>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110000"/>
              </a:lnSpc>
              <a:spcBef>
                <a:spcPts val="500"/>
              </a:spcBef>
              <a:buClr>
                <a:schemeClr val="tx2"/>
              </a:buClr>
              <a:buFont typeface="Arial" panose="020B0604020202020204" pitchFamily="34" charset="0"/>
              <a:buNone/>
              <a:defRPr sz="2000" b="0" i="0" kern="1200">
                <a:solidFill>
                  <a:schemeClr val="tx2"/>
                </a:solidFill>
                <a:latin typeface="+mn-lt"/>
                <a:ea typeface="Open Sans Light" panose="020B0606030504020204" pitchFamily="34" charset="0"/>
                <a:cs typeface="Open Sans Light" panose="020B0606030504020204" pitchFamily="34" charset="0"/>
              </a:defRPr>
            </a:lvl2pPr>
            <a:lvl3pPr marL="914400" indent="0" algn="ctr" defTabSz="914400" rtl="0" eaLnBrk="1" latinLnBrk="0" hangingPunct="1">
              <a:lnSpc>
                <a:spcPct val="110000"/>
              </a:lnSpc>
              <a:spcBef>
                <a:spcPts val="500"/>
              </a:spcBef>
              <a:buClr>
                <a:schemeClr val="tx2"/>
              </a:buClr>
              <a:buFont typeface="Arial" panose="020B0604020202020204" pitchFamily="34" charset="0"/>
              <a:buNone/>
              <a:defRPr sz="1800" b="0" i="0" kern="1200">
                <a:solidFill>
                  <a:schemeClr val="tx2"/>
                </a:solidFill>
                <a:latin typeface="+mn-lt"/>
                <a:ea typeface="Open Sans Light" panose="020B0606030504020204" pitchFamily="34" charset="0"/>
                <a:cs typeface="Open Sans Light" panose="020B0606030504020204" pitchFamily="34" charset="0"/>
              </a:defRPr>
            </a:lvl3pPr>
            <a:lvl4pPr marL="1371600" indent="0" algn="ctr" defTabSz="914400" rtl="0" eaLnBrk="1" latinLnBrk="0" hangingPunct="1">
              <a:lnSpc>
                <a:spcPct val="110000"/>
              </a:lnSpc>
              <a:spcBef>
                <a:spcPts val="500"/>
              </a:spcBef>
              <a:buClr>
                <a:schemeClr val="tx2"/>
              </a:buClr>
              <a:buFont typeface="Arial" panose="020B0604020202020204" pitchFamily="34" charset="0"/>
              <a:buNone/>
              <a:defRPr sz="1600" b="0" i="0" kern="1200">
                <a:solidFill>
                  <a:schemeClr val="tx2"/>
                </a:solidFill>
                <a:latin typeface="+mn-lt"/>
                <a:ea typeface="Open Sans Light" panose="020B0606030504020204" pitchFamily="34" charset="0"/>
                <a:cs typeface="Open Sans Light" panose="020B0606030504020204" pitchFamily="34" charset="0"/>
              </a:defRPr>
            </a:lvl4pPr>
            <a:lvl5pPr marL="1828800" indent="0" algn="ctr" defTabSz="914400" rtl="0" eaLnBrk="1" latinLnBrk="0" hangingPunct="1">
              <a:lnSpc>
                <a:spcPct val="110000"/>
              </a:lnSpc>
              <a:spcBef>
                <a:spcPts val="500"/>
              </a:spcBef>
              <a:buClr>
                <a:schemeClr val="tx2"/>
              </a:buClr>
              <a:buFont typeface="Arial" panose="020B0604020202020204" pitchFamily="34" charset="0"/>
              <a:buNone/>
              <a:defRPr sz="1600" b="0" i="0" kern="1200">
                <a:solidFill>
                  <a:schemeClr val="tx2"/>
                </a:solidFill>
                <a:latin typeface="+mn-lt"/>
                <a:ea typeface="Open Sans Light" panose="020B0606030504020204" pitchFamily="34" charset="0"/>
                <a:cs typeface="Open Sans Light"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
                <a:srgbClr val="49494C"/>
              </a:buClr>
              <a:buSzTx/>
              <a:buFont typeface="Arial" panose="020B0604020202020204" pitchFamily="34" charset="0"/>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Open Sans ExtraBold" panose="020B0606030504020204" pitchFamily="34" charset="0"/>
              </a:rPr>
              <a:t>Resolve More on the First Call</a:t>
            </a:r>
            <a:b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br>
            <a: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t>Address scheduling, payments, and questions in one natural interaction.</a:t>
            </a:r>
            <a:endParaRPr kumimoji="0" lang="en-US" sz="1400" b="0" i="0" u="none" strike="noStrike" kern="1200" cap="none" spc="0" normalizeH="0" baseline="0" noProof="0">
              <a:ln>
                <a:noFill/>
              </a:ln>
              <a:solidFill>
                <a:srgbClr val="FFFFFF"/>
              </a:solidFill>
              <a:effectLst/>
              <a:uLnTx/>
              <a:uFillTx/>
              <a:latin typeface="Avenir Next LT Pro"/>
              <a:ea typeface="Verdana"/>
              <a:cs typeface="Open Sans ExtraBold" panose="020B0606030504020204" pitchFamily="34" charset="0"/>
            </a:endParaRPr>
          </a:p>
          <a:p>
            <a:pPr marL="0" marR="0" lvl="0" indent="0" algn="l" defTabSz="914400" rtl="0" eaLnBrk="1" fontAlgn="auto" latinLnBrk="0" hangingPunct="1">
              <a:lnSpc>
                <a:spcPct val="110000"/>
              </a:lnSpc>
              <a:spcBef>
                <a:spcPts val="0"/>
              </a:spcBef>
              <a:spcAft>
                <a:spcPts val="1200"/>
              </a:spcAft>
              <a:buClr>
                <a:srgbClr val="49494C"/>
              </a:buClr>
              <a:buSzTx/>
              <a:buFont typeface="Arial" panose="020B0604020202020204" pitchFamily="34" charset="0"/>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Open Sans ExtraBold" panose="020B0606030504020204" pitchFamily="34" charset="0"/>
              </a:rPr>
              <a:t>Always-On Support</a:t>
            </a:r>
            <a:b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br>
            <a: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t>Extend coverage after hours without adding staff.</a:t>
            </a:r>
            <a:endParaRPr kumimoji="0" lang="en-US" sz="14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Open Sans ExtraBold" panose="020B0606030504020204" pitchFamily="34" charset="0"/>
            </a:endParaRPr>
          </a:p>
          <a:p>
            <a:pPr marL="0" marR="0" lvl="0" indent="0" algn="l" defTabSz="914400" rtl="0" eaLnBrk="1" fontAlgn="auto" latinLnBrk="0" hangingPunct="1">
              <a:lnSpc>
                <a:spcPct val="110000"/>
              </a:lnSpc>
              <a:spcBef>
                <a:spcPts val="0"/>
              </a:spcBef>
              <a:spcAft>
                <a:spcPts val="1200"/>
              </a:spcAft>
              <a:buClr>
                <a:srgbClr val="49494C"/>
              </a:buClr>
              <a:buSzTx/>
              <a:buFont typeface="Arial" panose="020B0604020202020204" pitchFamily="34" charset="0"/>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Open Sans ExtraBold" panose="020B0606030504020204" pitchFamily="34" charset="0"/>
              </a:rPr>
              <a:t>Enhance IVR Performance</a:t>
            </a:r>
            <a:b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br>
            <a: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t>Add conversational intelligence to improve accuracy and experience.</a:t>
            </a:r>
            <a:endParaRPr kumimoji="0" lang="en-US" sz="1400" b="0" i="0" u="none" strike="noStrike" kern="1200" cap="none" spc="0" normalizeH="0" baseline="0" noProof="0">
              <a:ln>
                <a:noFill/>
              </a:ln>
              <a:solidFill>
                <a:srgbClr val="FFFFFF"/>
              </a:solidFill>
              <a:effectLst/>
              <a:uLnTx/>
              <a:uFillTx/>
              <a:latin typeface="Avenir Next LT Pro"/>
              <a:ea typeface="Open Sans ExtraBold" panose="020B0606030504020204" pitchFamily="34" charset="0"/>
              <a:cs typeface="Open Sans ExtraBold" panose="020B0606030504020204" pitchFamily="34" charset="0"/>
            </a:endParaRPr>
          </a:p>
          <a:p>
            <a:pPr marL="0" marR="0" lvl="0" indent="0" algn="l" defTabSz="914400" rtl="0" eaLnBrk="1" fontAlgn="auto" latinLnBrk="0" hangingPunct="1">
              <a:lnSpc>
                <a:spcPct val="110000"/>
              </a:lnSpc>
              <a:spcBef>
                <a:spcPts val="0"/>
              </a:spcBef>
              <a:spcAft>
                <a:spcPts val="1200"/>
              </a:spcAft>
              <a:buClr>
                <a:srgbClr val="49494C"/>
              </a:buClr>
              <a:buSzTx/>
              <a:buFont typeface="Arial" panose="020B0604020202020204" pitchFamily="34" charset="0"/>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Open Sans ExtraBold" panose="020B0606030504020204" pitchFamily="34" charset="0"/>
              </a:rPr>
              <a:t>Reduce Staff Burden</a:t>
            </a:r>
            <a:b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br>
            <a: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t>Automate routine requests so teams focus on complex needs.</a:t>
            </a:r>
            <a:endParaRPr kumimoji="0" lang="en-US" sz="1400" b="0" i="0" u="none" strike="noStrike" kern="1200" cap="none" spc="0" normalizeH="0" baseline="0" noProof="0">
              <a:ln>
                <a:noFill/>
              </a:ln>
              <a:solidFill>
                <a:srgbClr val="FFFFFF"/>
              </a:solidFill>
              <a:effectLst/>
              <a:uLnTx/>
              <a:uFillTx/>
              <a:latin typeface="Avenir Next LT Pro"/>
              <a:ea typeface="Open Sans ExtraBold" panose="020B0606030504020204" pitchFamily="34" charset="0"/>
              <a:cs typeface="Open Sans ExtraBold" panose="020B0606030504020204" pitchFamily="34" charset="0"/>
            </a:endParaRPr>
          </a:p>
          <a:p>
            <a:pPr marL="0" marR="0" lvl="0" indent="0" algn="l" defTabSz="914400" rtl="0" eaLnBrk="1" fontAlgn="auto" latinLnBrk="0" hangingPunct="1">
              <a:lnSpc>
                <a:spcPct val="110000"/>
              </a:lnSpc>
              <a:spcBef>
                <a:spcPts val="0"/>
              </a:spcBef>
              <a:spcAft>
                <a:spcPts val="1200"/>
              </a:spcAft>
              <a:buClr>
                <a:srgbClr val="49494C"/>
              </a:buClr>
              <a:buSzTx/>
              <a:buFont typeface="Arial" panose="020B0604020202020204" pitchFamily="34" charset="0"/>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Open Sans ExtraBold" panose="020B0606030504020204" pitchFamily="34" charset="0"/>
              </a:rPr>
              <a:t>Ensure a Consistent Experience</a:t>
            </a:r>
            <a:b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br>
            <a: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t>Deliver a unified voice across IVR, AI, and live channels.</a:t>
            </a:r>
            <a:endParaRPr kumimoji="0" lang="en-US" sz="1400" b="0" i="0" u="none" strike="noStrike" kern="1200" cap="none" spc="0" normalizeH="0" baseline="0" noProof="0">
              <a:ln>
                <a:noFill/>
              </a:ln>
              <a:solidFill>
                <a:srgbClr val="FFFFFF"/>
              </a:solidFill>
              <a:effectLst/>
              <a:uLnTx/>
              <a:uFillTx/>
              <a:latin typeface="Avenir Next LT Pro"/>
              <a:ea typeface="Open Sans ExtraBold" panose="020B0606030504020204" pitchFamily="34" charset="0"/>
              <a:cs typeface="Open Sans ExtraBold" panose="020B0606030504020204" pitchFamily="34" charset="0"/>
            </a:endParaRPr>
          </a:p>
          <a:p>
            <a:pPr marL="0" marR="0" lvl="0" indent="0" algn="l" defTabSz="914400" rtl="0" eaLnBrk="1" fontAlgn="auto" latinLnBrk="0" hangingPunct="1">
              <a:lnSpc>
                <a:spcPct val="110000"/>
              </a:lnSpc>
              <a:spcBef>
                <a:spcPts val="0"/>
              </a:spcBef>
              <a:spcAft>
                <a:spcPts val="1200"/>
              </a:spcAft>
              <a:buClr>
                <a:srgbClr val="49494C"/>
              </a:buClr>
              <a:buSzTx/>
              <a:buFont typeface="Arial" panose="020B0604020202020204" pitchFamily="34" charset="0"/>
              <a:buNone/>
              <a:tabLst/>
              <a:defRPr/>
            </a:pPr>
            <a:r>
              <a:rPr kumimoji="0" lang="en-US" sz="1400" b="1" i="0" u="none" strike="noStrike" kern="1200" cap="none" spc="0" normalizeH="0" baseline="0" noProof="0">
                <a:ln>
                  <a:noFill/>
                </a:ln>
                <a:solidFill>
                  <a:srgbClr val="02346D"/>
                </a:solidFill>
                <a:effectLst/>
                <a:uLnTx/>
                <a:uFillTx/>
                <a:latin typeface="Avenir Next LT Pro"/>
                <a:ea typeface="Verdana"/>
                <a:cs typeface="Open Sans ExtraBold" panose="020B0606030504020204" pitchFamily="34" charset="0"/>
              </a:rPr>
              <a:t>Learn and Improve Over Time</a:t>
            </a:r>
            <a:b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br>
            <a:r>
              <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rPr>
              <a:t>AI continually adapts to expand automation and efficiency.</a:t>
            </a:r>
            <a:endParaRPr kumimoji="0" lang="en-US" sz="14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Open Sans ExtraBold" panose="020B0606030504020204" pitchFamily="34" charset="0"/>
            </a:endParaRPr>
          </a:p>
          <a:p>
            <a:pPr marL="236538" marR="0" lvl="0" indent="-236538" algn="l" defTabSz="914400" rtl="0" eaLnBrk="1" fontAlgn="auto" latinLnBrk="0" hangingPunct="1">
              <a:lnSpc>
                <a:spcPct val="110000"/>
              </a:lnSpc>
              <a:spcBef>
                <a:spcPts val="0"/>
              </a:spcBef>
              <a:spcAft>
                <a:spcPts val="1200"/>
              </a:spcAft>
              <a:buClr>
                <a:srgbClr val="49494C"/>
              </a:buClr>
              <a:buSzTx/>
              <a:buFont typeface="Arial" panose="020B0604020202020204" pitchFamily="34" charset="0"/>
              <a:buNone/>
              <a:tabLst/>
              <a:defRPr/>
            </a:pPr>
            <a:endParaRPr kumimoji="0" lang="en-US" sz="1400" b="0" i="0" u="none" strike="noStrike" kern="1200" cap="none" spc="0" normalizeH="0" baseline="0" noProof="0">
              <a:ln>
                <a:noFill/>
              </a:ln>
              <a:solidFill>
                <a:srgbClr val="0E2841"/>
              </a:solidFill>
              <a:effectLst/>
              <a:uLnTx/>
              <a:uFillTx/>
              <a:latin typeface="Avenir Next LT Pro"/>
              <a:ea typeface="Verdana"/>
              <a:cs typeface="Open Sans ExtraBold" panose="020B0606030504020204" pitchFamily="34" charset="0"/>
            </a:endParaRPr>
          </a:p>
        </p:txBody>
      </p:sp>
      <p:sp>
        <p:nvSpPr>
          <p:cNvPr id="38" name="Rectangle 37">
            <a:extLst>
              <a:ext uri="{FF2B5EF4-FFF2-40B4-BE49-F238E27FC236}">
                <a16:creationId xmlns:a16="http://schemas.microsoft.com/office/drawing/2014/main" id="{8A3618DD-2FED-1B24-6FA0-29EE6E31DA85}"/>
              </a:ext>
            </a:extLst>
          </p:cNvPr>
          <p:cNvSpPr/>
          <p:nvPr/>
        </p:nvSpPr>
        <p:spPr>
          <a:xfrm>
            <a:off x="4923259" y="974449"/>
            <a:ext cx="2332953" cy="4969487"/>
          </a:xfrm>
          <a:prstGeom prst="rect">
            <a:avLst/>
          </a:prstGeom>
          <a:solidFill>
            <a:srgbClr val="252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525"/>
              </a:solidFill>
              <a:effectLst/>
              <a:uLnTx/>
              <a:uFillTx/>
              <a:latin typeface="Avenir Next LT Pro"/>
              <a:ea typeface="+mn-ea"/>
              <a:cs typeface="+mn-cs"/>
            </a:endParaRPr>
          </a:p>
        </p:txBody>
      </p:sp>
      <p:pic>
        <p:nvPicPr>
          <p:cNvPr id="39" name="Picture 38">
            <a:extLst>
              <a:ext uri="{FF2B5EF4-FFF2-40B4-BE49-F238E27FC236}">
                <a16:creationId xmlns:a16="http://schemas.microsoft.com/office/drawing/2014/main" id="{C38B82B6-A875-D006-8523-178A37983E12}"/>
              </a:ext>
            </a:extLst>
          </p:cNvPr>
          <p:cNvPicPr>
            <a:picLocks noChangeAspect="1"/>
          </p:cNvPicPr>
          <p:nvPr/>
        </p:nvPicPr>
        <p:blipFill>
          <a:blip r:embed="rId3">
            <a:extLst>
              <a:ext uri="{28A0092B-C50C-407E-A947-70E740481C1C}">
                <a14:useLocalDpi xmlns:a14="http://schemas.microsoft.com/office/drawing/2010/main" val="0"/>
              </a:ext>
            </a:extLst>
          </a:blip>
          <a:srcRect t="62" b="62"/>
          <a:stretch/>
        </p:blipFill>
        <p:spPr>
          <a:xfrm>
            <a:off x="4706712" y="750683"/>
            <a:ext cx="2778575" cy="5390486"/>
          </a:xfrm>
          <a:prstGeom prst="rect">
            <a:avLst/>
          </a:prstGeom>
        </p:spPr>
      </p:pic>
      <p:grpSp>
        <p:nvGrpSpPr>
          <p:cNvPr id="40" name="Group 39">
            <a:extLst>
              <a:ext uri="{FF2B5EF4-FFF2-40B4-BE49-F238E27FC236}">
                <a16:creationId xmlns:a16="http://schemas.microsoft.com/office/drawing/2014/main" id="{B1140C23-489A-62F6-8089-39095C735CC5}"/>
              </a:ext>
            </a:extLst>
          </p:cNvPr>
          <p:cNvGrpSpPr/>
          <p:nvPr/>
        </p:nvGrpSpPr>
        <p:grpSpPr>
          <a:xfrm>
            <a:off x="5083430" y="1881138"/>
            <a:ext cx="2060846" cy="377367"/>
            <a:chOff x="5232182" y="2593495"/>
            <a:chExt cx="2060846" cy="377367"/>
          </a:xfrm>
        </p:grpSpPr>
        <p:sp>
          <p:nvSpPr>
            <p:cNvPr id="41" name="TextBox 40">
              <a:extLst>
                <a:ext uri="{FF2B5EF4-FFF2-40B4-BE49-F238E27FC236}">
                  <a16:creationId xmlns:a16="http://schemas.microsoft.com/office/drawing/2014/main" id="{B88F12A7-4A19-7069-30D7-51DF06E21ED0}"/>
                </a:ext>
              </a:extLst>
            </p:cNvPr>
            <p:cNvSpPr txBox="1"/>
            <p:nvPr/>
          </p:nvSpPr>
          <p:spPr>
            <a:xfrm>
              <a:off x="5232182" y="2770807"/>
              <a:ext cx="2041525" cy="20005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300" b="0" i="0" u="none" strike="noStrike" kern="1200" cap="none" spc="0" normalizeH="0" baseline="0" noProof="0">
                  <a:ln>
                    <a:noFill/>
                  </a:ln>
                  <a:solidFill>
                    <a:srgbClr val="E7E8E8"/>
                  </a:solidFill>
                  <a:effectLst/>
                  <a:uLnTx/>
                  <a:uFillTx/>
                  <a:latin typeface="Avenir Next LT Pro"/>
                  <a:ea typeface="+mn-ea"/>
                  <a:cs typeface="+mn-cs"/>
                </a:rPr>
                <a:t>Let’s Talk AI Assistant</a:t>
              </a:r>
            </a:p>
          </p:txBody>
        </p:sp>
        <p:sp>
          <p:nvSpPr>
            <p:cNvPr id="42" name="TextBox 41">
              <a:extLst>
                <a:ext uri="{FF2B5EF4-FFF2-40B4-BE49-F238E27FC236}">
                  <a16:creationId xmlns:a16="http://schemas.microsoft.com/office/drawing/2014/main" id="{687FF2C8-8CD1-8B2E-07ED-237492E5F997}"/>
                </a:ext>
              </a:extLst>
            </p:cNvPr>
            <p:cNvSpPr txBox="1"/>
            <p:nvPr/>
          </p:nvSpPr>
          <p:spPr>
            <a:xfrm>
              <a:off x="5251503" y="2593495"/>
              <a:ext cx="2041525"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000" b="0" i="0" u="none" strike="noStrike" kern="1200" cap="none" spc="0" normalizeH="0" baseline="0" noProof="0">
                  <a:ln>
                    <a:noFill/>
                  </a:ln>
                  <a:solidFill>
                    <a:srgbClr val="E7E8E8">
                      <a:lumMod val="65000"/>
                    </a:srgbClr>
                  </a:solidFill>
                  <a:effectLst/>
                  <a:uLnTx/>
                  <a:uFillTx/>
                  <a:latin typeface="Avenir Next LT Pro"/>
                  <a:ea typeface="+mn-ea"/>
                  <a:cs typeface="+mn-cs"/>
                </a:rPr>
                <a:t>Calling…</a:t>
              </a:r>
            </a:p>
          </p:txBody>
        </p:sp>
      </p:grpSp>
      <p:pic>
        <p:nvPicPr>
          <p:cNvPr id="43" name="Picture 42" descr="A screenshot of a phone&#10;&#10;AI-generated content may be incorrect.">
            <a:extLst>
              <a:ext uri="{FF2B5EF4-FFF2-40B4-BE49-F238E27FC236}">
                <a16:creationId xmlns:a16="http://schemas.microsoft.com/office/drawing/2014/main" id="{32353BCB-B244-33FC-E423-D2E859BC1FAA}"/>
              </a:ext>
            </a:extLst>
          </p:cNvPr>
          <p:cNvPicPr>
            <a:picLocks noChangeAspect="1"/>
          </p:cNvPicPr>
          <p:nvPr/>
        </p:nvPicPr>
        <p:blipFill>
          <a:blip r:embed="rId4">
            <a:extLst>
              <a:ext uri="{28A0092B-C50C-407E-A947-70E740481C1C}">
                <a14:useLocalDpi xmlns:a14="http://schemas.microsoft.com/office/drawing/2010/main" val="0"/>
              </a:ext>
            </a:extLst>
          </a:blip>
          <a:srcRect t="61873"/>
          <a:stretch/>
        </p:blipFill>
        <p:spPr>
          <a:xfrm>
            <a:off x="5040372" y="4214295"/>
            <a:ext cx="2129315" cy="1756484"/>
          </a:xfrm>
          <a:prstGeom prst="rect">
            <a:avLst/>
          </a:prstGeom>
        </p:spPr>
      </p:pic>
    </p:spTree>
    <p:extLst>
      <p:ext uri="{BB962C8B-B14F-4D97-AF65-F5344CB8AC3E}">
        <p14:creationId xmlns:p14="http://schemas.microsoft.com/office/powerpoint/2010/main" val="633623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0698F6F-C9BB-CB3C-E189-EB7C34F71FF4}"/>
              </a:ext>
            </a:extLst>
          </p:cNvPr>
          <p:cNvSpPr>
            <a:spLocks noGrp="1"/>
          </p:cNvSpPr>
          <p:nvPr>
            <p:ph idx="16"/>
          </p:nvPr>
        </p:nvSpPr>
        <p:spPr>
          <a:xfrm>
            <a:off x="5452110" y="1765872"/>
            <a:ext cx="6123940" cy="4513262"/>
          </a:xfrm>
        </p:spPr>
        <p:txBody>
          <a:bodyPr/>
          <a:lstStyle/>
          <a:p>
            <a:pPr marL="0" indent="0">
              <a:buNone/>
            </a:pPr>
            <a:r>
              <a:rPr lang="en-US" b="1">
                <a:solidFill>
                  <a:schemeClr val="accent1"/>
                </a:solidFill>
              </a:rPr>
              <a:t>Offload up to 30% </a:t>
            </a:r>
            <a:r>
              <a:rPr lang="en-US"/>
              <a:t>of inbound calls with automated self-service options for payment and account info</a:t>
            </a:r>
          </a:p>
          <a:p>
            <a:pPr marL="0" indent="0">
              <a:buNone/>
            </a:pPr>
            <a:r>
              <a:rPr lang="en-US" b="1">
                <a:solidFill>
                  <a:schemeClr val="accent1"/>
                </a:solidFill>
              </a:rPr>
              <a:t>Enable secure, automated payments </a:t>
            </a:r>
            <a:r>
              <a:rPr lang="en-US"/>
              <a:t>so patients can pay anytime – without waiting for staff</a:t>
            </a:r>
          </a:p>
          <a:p>
            <a:pPr marL="0" indent="0">
              <a:buNone/>
            </a:pPr>
            <a:r>
              <a:rPr lang="en-US" b="1">
                <a:solidFill>
                  <a:schemeClr val="accent1"/>
                </a:solidFill>
              </a:rPr>
              <a:t>Empower your team </a:t>
            </a:r>
            <a:r>
              <a:rPr lang="en-US"/>
              <a:t>to focus on complex or high-value interactions</a:t>
            </a:r>
          </a:p>
          <a:p>
            <a:pPr marL="0" indent="0">
              <a:buNone/>
            </a:pPr>
            <a:r>
              <a:rPr lang="en-US" b="1">
                <a:solidFill>
                  <a:schemeClr val="accent1"/>
                </a:solidFill>
              </a:rPr>
              <a:t>Accelerate payments with outbound IVR </a:t>
            </a:r>
            <a:r>
              <a:rPr lang="en-US"/>
              <a:t>that delivers reminders, take payments, or leaves voicemails prompting a call back</a:t>
            </a:r>
          </a:p>
          <a:p>
            <a:pPr marL="0" indent="0">
              <a:buNone/>
            </a:pPr>
            <a:r>
              <a:rPr lang="en-US" b="1">
                <a:solidFill>
                  <a:schemeClr val="accent1"/>
                </a:solidFill>
              </a:rPr>
              <a:t>Create a closed-loop experience </a:t>
            </a:r>
            <a:r>
              <a:rPr lang="en-US"/>
              <a:t>– patients can return the call to the inbound IVR and complete payments instantly</a:t>
            </a:r>
          </a:p>
          <a:p>
            <a:pPr marL="0" indent="0">
              <a:buNone/>
            </a:pPr>
            <a:endParaRPr lang="en-US"/>
          </a:p>
        </p:txBody>
      </p:sp>
      <p:sp>
        <p:nvSpPr>
          <p:cNvPr id="3" name="Title 2">
            <a:extLst>
              <a:ext uri="{FF2B5EF4-FFF2-40B4-BE49-F238E27FC236}">
                <a16:creationId xmlns:a16="http://schemas.microsoft.com/office/drawing/2014/main" id="{F20DEECD-FFB5-3778-8F5B-D7572E81585B}"/>
              </a:ext>
            </a:extLst>
          </p:cNvPr>
          <p:cNvSpPr>
            <a:spLocks noGrp="1"/>
          </p:cNvSpPr>
          <p:nvPr>
            <p:ph type="title"/>
          </p:nvPr>
        </p:nvSpPr>
        <p:spPr>
          <a:xfrm>
            <a:off x="4876800" y="419100"/>
            <a:ext cx="6699849" cy="1124756"/>
          </a:xfrm>
        </p:spPr>
        <p:txBody>
          <a:bodyPr/>
          <a:lstStyle/>
          <a:p>
            <a:r>
              <a:rPr lang="en-US">
                <a:ea typeface="Open Sans ExtraBold"/>
                <a:cs typeface="Open Sans ExtraBold"/>
              </a:rPr>
              <a:t>Inbound + outbound IVR: A smarter, connected experience</a:t>
            </a:r>
            <a:endParaRPr lang="en-US"/>
          </a:p>
        </p:txBody>
      </p:sp>
      <p:sp>
        <p:nvSpPr>
          <p:cNvPr id="4" name="Slide Number Placeholder 3">
            <a:extLst>
              <a:ext uri="{FF2B5EF4-FFF2-40B4-BE49-F238E27FC236}">
                <a16:creationId xmlns:a16="http://schemas.microsoft.com/office/drawing/2014/main" id="{B3D3E258-6263-7BB3-50B7-85DE3A189598}"/>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pic>
        <p:nvPicPr>
          <p:cNvPr id="6" name="Picture 5" descr="Graphical user interface, application&#10;&#10;Description automatically generated">
            <a:extLst>
              <a:ext uri="{FF2B5EF4-FFF2-40B4-BE49-F238E27FC236}">
                <a16:creationId xmlns:a16="http://schemas.microsoft.com/office/drawing/2014/main" id="{184610BC-127A-AE2A-5A1E-E0347A5A76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66788">
            <a:off x="-86242" y="65006"/>
            <a:ext cx="2994757" cy="4647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A screenshot of a cell phone&#10;&#10;Description automatically generated with medium confidence">
            <a:extLst>
              <a:ext uri="{FF2B5EF4-FFF2-40B4-BE49-F238E27FC236}">
                <a16:creationId xmlns:a16="http://schemas.microsoft.com/office/drawing/2014/main" id="{EA78A5C9-68C1-55EF-76D9-A619B0F00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71033">
            <a:off x="1350064" y="1861003"/>
            <a:ext cx="2594177" cy="4524202"/>
          </a:xfrm>
          <a:prstGeom prst="rect">
            <a:avLst/>
          </a:prstGeom>
          <a:noFill/>
          <a:extLst>
            <a:ext uri="{909E8E84-426E-40DD-AFC4-6F175D3DCCD1}">
              <a14:hiddenFill xmlns:a14="http://schemas.microsoft.com/office/drawing/2010/main">
                <a:solidFill>
                  <a:srgbClr val="FFFFFF"/>
                </a:solidFill>
              </a14:hiddenFill>
            </a:ext>
          </a:extLst>
        </p:spPr>
      </p:pic>
      <p:sp>
        <p:nvSpPr>
          <p:cNvPr id="16" name="Graphic 31">
            <a:extLst>
              <a:ext uri="{FF2B5EF4-FFF2-40B4-BE49-F238E27FC236}">
                <a16:creationId xmlns:a16="http://schemas.microsoft.com/office/drawing/2014/main" id="{85C395C0-CD23-FAC4-D994-AC2FF715D3A4}"/>
              </a:ext>
            </a:extLst>
          </p:cNvPr>
          <p:cNvSpPr/>
          <p:nvPr/>
        </p:nvSpPr>
        <p:spPr>
          <a:xfrm>
            <a:off x="5023683" y="1769233"/>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7" name="Graphic 31">
            <a:extLst>
              <a:ext uri="{FF2B5EF4-FFF2-40B4-BE49-F238E27FC236}">
                <a16:creationId xmlns:a16="http://schemas.microsoft.com/office/drawing/2014/main" id="{6C7DFE38-2CE4-4276-5088-BDE4D3C7DCAE}"/>
              </a:ext>
            </a:extLst>
          </p:cNvPr>
          <p:cNvSpPr/>
          <p:nvPr/>
        </p:nvSpPr>
        <p:spPr>
          <a:xfrm>
            <a:off x="5023683" y="2546473"/>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8" name="Graphic 31">
            <a:extLst>
              <a:ext uri="{FF2B5EF4-FFF2-40B4-BE49-F238E27FC236}">
                <a16:creationId xmlns:a16="http://schemas.microsoft.com/office/drawing/2014/main" id="{F13574C1-CEFE-DC9C-96C0-B7B00E933DE1}"/>
              </a:ext>
            </a:extLst>
          </p:cNvPr>
          <p:cNvSpPr/>
          <p:nvPr/>
        </p:nvSpPr>
        <p:spPr>
          <a:xfrm>
            <a:off x="5023683" y="3266563"/>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19" name="Graphic 31">
            <a:extLst>
              <a:ext uri="{FF2B5EF4-FFF2-40B4-BE49-F238E27FC236}">
                <a16:creationId xmlns:a16="http://schemas.microsoft.com/office/drawing/2014/main" id="{6AFCA44B-8E69-F805-55C7-ED8E1DB66640}"/>
              </a:ext>
            </a:extLst>
          </p:cNvPr>
          <p:cNvSpPr/>
          <p:nvPr/>
        </p:nvSpPr>
        <p:spPr>
          <a:xfrm>
            <a:off x="5023683" y="4032373"/>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0" name="Graphic 31">
            <a:extLst>
              <a:ext uri="{FF2B5EF4-FFF2-40B4-BE49-F238E27FC236}">
                <a16:creationId xmlns:a16="http://schemas.microsoft.com/office/drawing/2014/main" id="{3AC1AD4D-5C93-6956-1D23-46BCC48FCABB}"/>
              </a:ext>
            </a:extLst>
          </p:cNvPr>
          <p:cNvSpPr/>
          <p:nvPr/>
        </p:nvSpPr>
        <p:spPr>
          <a:xfrm>
            <a:off x="5023683" y="5061073"/>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2586957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EFCA5-0043-2B24-E538-7989C5473D6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9987A6-EABA-3316-96D3-BC28D2758A1D}"/>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41CBE94E-D9FD-F91F-8659-23A8E2D054F5}"/>
              </a:ext>
            </a:extLst>
          </p:cNvPr>
          <p:cNvSpPr>
            <a:spLocks noGrp="1"/>
          </p:cNvSpPr>
          <p:nvPr>
            <p:ph type="title"/>
          </p:nvPr>
        </p:nvSpPr>
        <p:spPr>
          <a:xfrm>
            <a:off x="4368247" y="1967948"/>
            <a:ext cx="6452153" cy="4239660"/>
          </a:xfrm>
        </p:spPr>
        <p:txBody>
          <a:bodyPr/>
          <a:lstStyle/>
          <a:p>
            <a:r>
              <a:rPr lang="en-US">
                <a:ea typeface="Open Sans Extrabold"/>
                <a:cs typeface="Open Sans Extrabold"/>
              </a:rPr>
              <a:t>PersonaPay</a:t>
            </a:r>
            <a:br>
              <a:rPr lang="en-US">
                <a:ea typeface="Open Sans Extrabold"/>
                <a:cs typeface="Open Sans Extrabold"/>
              </a:rPr>
            </a:br>
            <a:br>
              <a:rPr lang="en-US" sz="3200" b="0"/>
            </a:br>
            <a:r>
              <a:rPr lang="en-US" sz="3200" b="0"/>
              <a:t>“We went from about 30k a month to about 100k a month when we switched to PersonaPay.” </a:t>
            </a:r>
            <a:br>
              <a:rPr lang="en-US" sz="2000" b="0"/>
            </a:br>
            <a:br>
              <a:rPr lang="en-US" sz="2000"/>
            </a:br>
            <a:r>
              <a:rPr lang="en-US" sz="1400"/>
              <a:t>Manager Patient Financial Engagement, 2025 Customer Survey</a:t>
            </a:r>
            <a:br>
              <a:rPr lang="en-US" sz="2000"/>
            </a:br>
            <a:endParaRPr lang="en-US"/>
          </a:p>
        </p:txBody>
      </p:sp>
    </p:spTree>
    <p:extLst>
      <p:ext uri="{BB962C8B-B14F-4D97-AF65-F5344CB8AC3E}">
        <p14:creationId xmlns:p14="http://schemas.microsoft.com/office/powerpoint/2010/main" val="2814433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C432AC-ED9A-0B61-6451-2AE6C2F86D6C}"/>
              </a:ext>
            </a:extLst>
          </p:cNvPr>
          <p:cNvSpPr>
            <a:spLocks noGrp="1"/>
          </p:cNvSpPr>
          <p:nvPr>
            <p:ph idx="17"/>
          </p:nvPr>
        </p:nvSpPr>
        <p:spPr>
          <a:xfrm>
            <a:off x="615950" y="2171700"/>
            <a:ext cx="4984750" cy="3726180"/>
          </a:xfrm>
        </p:spPr>
        <p:txBody>
          <a:bodyPr vert="horz" lIns="0" tIns="0" rIns="0" bIns="0" rtlCol="0" anchor="t">
            <a:noAutofit/>
          </a:bodyPr>
          <a:lstStyle/>
          <a:p>
            <a:r>
              <a:rPr lang="en-US" b="1">
                <a:solidFill>
                  <a:schemeClr val="accent1"/>
                </a:solidFill>
                <a:ea typeface="Open Sans Light"/>
                <a:cs typeface="Open Sans Light"/>
              </a:rPr>
              <a:t>Improve payments </a:t>
            </a:r>
            <a:r>
              <a:rPr lang="en-US">
                <a:ea typeface="Open Sans Light"/>
                <a:cs typeface="Open Sans Light"/>
              </a:rPr>
              <a:t>with a personalized approach for each patient</a:t>
            </a:r>
          </a:p>
          <a:p>
            <a:r>
              <a:rPr lang="en-US" b="1">
                <a:solidFill>
                  <a:schemeClr val="accent1"/>
                </a:solidFill>
                <a:ea typeface="Open Sans Light"/>
                <a:cs typeface="Open Sans Light"/>
              </a:rPr>
              <a:t>Decrease call volume </a:t>
            </a:r>
            <a:r>
              <a:rPr lang="en-US">
                <a:ea typeface="Open Sans Light"/>
                <a:cs typeface="Open Sans Light"/>
              </a:rPr>
              <a:t>with easy self-serve options</a:t>
            </a:r>
          </a:p>
          <a:p>
            <a:r>
              <a:rPr lang="en-US" b="1">
                <a:solidFill>
                  <a:schemeClr val="accent1"/>
                </a:solidFill>
                <a:ea typeface="Open Sans Light"/>
                <a:cs typeface="Open Sans Light"/>
              </a:rPr>
              <a:t>Empower CSRs </a:t>
            </a:r>
            <a:r>
              <a:rPr lang="en-US">
                <a:ea typeface="Open Sans Light"/>
                <a:cs typeface="Open Sans Light"/>
              </a:rPr>
              <a:t>to have the right payment conversation with every patient</a:t>
            </a:r>
          </a:p>
          <a:p>
            <a:r>
              <a:rPr lang="en-US" b="1">
                <a:solidFill>
                  <a:schemeClr val="accent1"/>
                </a:solidFill>
                <a:ea typeface="Open Sans Light"/>
                <a:cs typeface="Open Sans Light"/>
              </a:rPr>
              <a:t>Improve patient loyalty </a:t>
            </a:r>
            <a:r>
              <a:rPr lang="en-US">
                <a:ea typeface="Open Sans Light"/>
                <a:cs typeface="Open Sans Light"/>
              </a:rPr>
              <a:t>by meeting individual payment needs</a:t>
            </a:r>
          </a:p>
          <a:p>
            <a:r>
              <a:rPr lang="en-US" b="1">
                <a:solidFill>
                  <a:schemeClr val="accent1"/>
                </a:solidFill>
                <a:ea typeface="Open Sans Light"/>
                <a:cs typeface="Open Sans Light"/>
              </a:rPr>
              <a:t>Drive self-service </a:t>
            </a:r>
            <a:r>
              <a:rPr lang="en-US">
                <a:ea typeface="Open Sans Light"/>
                <a:cs typeface="Open Sans Light"/>
              </a:rPr>
              <a:t>by offering an intuitive and easy to use payment option 24 hours a day</a:t>
            </a:r>
          </a:p>
          <a:p>
            <a:endParaRPr lang="en-US"/>
          </a:p>
        </p:txBody>
      </p:sp>
      <p:sp>
        <p:nvSpPr>
          <p:cNvPr id="3" name="Title 2">
            <a:extLst>
              <a:ext uri="{FF2B5EF4-FFF2-40B4-BE49-F238E27FC236}">
                <a16:creationId xmlns:a16="http://schemas.microsoft.com/office/drawing/2014/main" id="{6101D487-0975-621F-7A2C-CF1D4594FB07}"/>
              </a:ext>
            </a:extLst>
          </p:cNvPr>
          <p:cNvSpPr>
            <a:spLocks noGrp="1"/>
          </p:cNvSpPr>
          <p:nvPr>
            <p:ph type="title"/>
          </p:nvPr>
        </p:nvSpPr>
        <p:spPr>
          <a:xfrm>
            <a:off x="612113" y="419100"/>
            <a:ext cx="7567365" cy="1097280"/>
          </a:xfrm>
        </p:spPr>
        <p:txBody>
          <a:bodyPr/>
          <a:lstStyle/>
          <a:p>
            <a:r>
              <a:rPr lang="en-US">
                <a:ea typeface="Open Sans ExtraBold"/>
                <a:cs typeface="Open Sans ExtraBold"/>
              </a:rPr>
              <a:t>PersonaPay: bridge the gap </a:t>
            </a:r>
            <a:br>
              <a:rPr lang="en-US"/>
            </a:br>
            <a:r>
              <a:rPr lang="en-US">
                <a:ea typeface="Open Sans ExtraBold"/>
                <a:cs typeface="Open Sans ExtraBold"/>
              </a:rPr>
              <a:t>between expectation and reality </a:t>
            </a:r>
          </a:p>
        </p:txBody>
      </p:sp>
      <p:sp>
        <p:nvSpPr>
          <p:cNvPr id="5" name="Slide Number Placeholder 4">
            <a:extLst>
              <a:ext uri="{FF2B5EF4-FFF2-40B4-BE49-F238E27FC236}">
                <a16:creationId xmlns:a16="http://schemas.microsoft.com/office/drawing/2014/main" id="{FA3E9E80-57E5-6AEF-C35C-80CB43E7C640}"/>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pic>
        <p:nvPicPr>
          <p:cNvPr id="10" name="Picture 9" descr="A screenshot of a computer&#10;&#10;Description automatically generated">
            <a:extLst>
              <a:ext uri="{FF2B5EF4-FFF2-40B4-BE49-F238E27FC236}">
                <a16:creationId xmlns:a16="http://schemas.microsoft.com/office/drawing/2014/main" id="{6758DEAB-AEF5-986C-4960-52B2228A0E33}"/>
              </a:ext>
            </a:extLst>
          </p:cNvPr>
          <p:cNvPicPr>
            <a:picLocks noChangeAspect="1"/>
          </p:cNvPicPr>
          <p:nvPr/>
        </p:nvPicPr>
        <p:blipFill>
          <a:blip r:embed="rId3"/>
          <a:srcRect r="11852"/>
          <a:stretch>
            <a:fillRect/>
          </a:stretch>
        </p:blipFill>
        <p:spPr>
          <a:xfrm>
            <a:off x="5722641" y="1404512"/>
            <a:ext cx="4164309" cy="2914291"/>
          </a:xfrm>
          <a:prstGeom prst="rect">
            <a:avLst/>
          </a:prstGeom>
        </p:spPr>
      </p:pic>
      <p:pic>
        <p:nvPicPr>
          <p:cNvPr id="11" name="Picture 10" descr="A screenshot of a website&#10;&#10;AI-generated content may be incorrect.">
            <a:extLst>
              <a:ext uri="{FF2B5EF4-FFF2-40B4-BE49-F238E27FC236}">
                <a16:creationId xmlns:a16="http://schemas.microsoft.com/office/drawing/2014/main" id="{97B6AEFE-3730-EE82-F59B-4DFBB4688481}"/>
              </a:ext>
            </a:extLst>
          </p:cNvPr>
          <p:cNvPicPr>
            <a:picLocks noChangeAspect="1"/>
          </p:cNvPicPr>
          <p:nvPr/>
        </p:nvPicPr>
        <p:blipFill>
          <a:blip r:embed="rId4"/>
          <a:srcRect r="9094"/>
          <a:stretch>
            <a:fillRect/>
          </a:stretch>
        </p:blipFill>
        <p:spPr>
          <a:xfrm>
            <a:off x="5668457" y="1372701"/>
            <a:ext cx="3978464" cy="2926332"/>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3B4D1511-D8A5-C7DA-D9B9-38C11D4116E6}"/>
              </a:ext>
            </a:extLst>
          </p:cNvPr>
          <p:cNvPicPr>
            <a:picLocks noChangeAspect="1"/>
          </p:cNvPicPr>
          <p:nvPr/>
        </p:nvPicPr>
        <p:blipFill>
          <a:blip r:embed="rId3"/>
          <a:stretch>
            <a:fillRect/>
          </a:stretch>
        </p:blipFill>
        <p:spPr>
          <a:xfrm>
            <a:off x="8178800" y="3200471"/>
            <a:ext cx="4724221" cy="2914291"/>
          </a:xfrm>
          <a:prstGeom prst="rect">
            <a:avLst/>
          </a:prstGeom>
        </p:spPr>
      </p:pic>
      <p:pic>
        <p:nvPicPr>
          <p:cNvPr id="13" name="Picture 12" descr="A screenshot of a website&#10;&#10;AI-generated content may be incorrect.">
            <a:extLst>
              <a:ext uri="{FF2B5EF4-FFF2-40B4-BE49-F238E27FC236}">
                <a16:creationId xmlns:a16="http://schemas.microsoft.com/office/drawing/2014/main" id="{811161FD-1BD7-6B41-A2B2-D7BFAE60570A}"/>
              </a:ext>
            </a:extLst>
          </p:cNvPr>
          <p:cNvPicPr>
            <a:picLocks noChangeAspect="1"/>
          </p:cNvPicPr>
          <p:nvPr/>
        </p:nvPicPr>
        <p:blipFill>
          <a:blip r:embed="rId5"/>
          <a:stretch>
            <a:fillRect/>
          </a:stretch>
        </p:blipFill>
        <p:spPr>
          <a:xfrm>
            <a:off x="8181228" y="3196518"/>
            <a:ext cx="4246892" cy="2883200"/>
          </a:xfrm>
          <a:prstGeom prst="rect">
            <a:avLst/>
          </a:prstGeom>
        </p:spPr>
      </p:pic>
    </p:spTree>
    <p:extLst>
      <p:ext uri="{BB962C8B-B14F-4D97-AF65-F5344CB8AC3E}">
        <p14:creationId xmlns:p14="http://schemas.microsoft.com/office/powerpoint/2010/main" val="4104890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4AEE43-C3AF-32F6-8E6F-596CDDD471F6}"/>
              </a:ext>
            </a:extLst>
          </p:cNvPr>
          <p:cNvSpPr>
            <a:spLocks noGrp="1"/>
          </p:cNvSpPr>
          <p:nvPr>
            <p:ph type="title"/>
          </p:nvPr>
        </p:nvSpPr>
        <p:spPr>
          <a:xfrm>
            <a:off x="612114" y="903289"/>
            <a:ext cx="3218014" cy="2305738"/>
          </a:xfrm>
        </p:spPr>
        <p:txBody>
          <a:bodyPr/>
          <a:lstStyle/>
          <a:p>
            <a:r>
              <a:rPr lang="en-US">
                <a:ea typeface="Open Sans ExtraBold"/>
                <a:cs typeface="Open Sans ExtraBold"/>
              </a:rPr>
              <a:t>Simplified, secure transactions – no hardware needed</a:t>
            </a:r>
            <a:endParaRPr lang="en-US"/>
          </a:p>
        </p:txBody>
      </p:sp>
      <p:sp>
        <p:nvSpPr>
          <p:cNvPr id="7" name="Subtitle 6">
            <a:extLst>
              <a:ext uri="{FF2B5EF4-FFF2-40B4-BE49-F238E27FC236}">
                <a16:creationId xmlns:a16="http://schemas.microsoft.com/office/drawing/2014/main" id="{17A78669-200C-36B7-6128-8269F35C168E}"/>
              </a:ext>
            </a:extLst>
          </p:cNvPr>
          <p:cNvSpPr>
            <a:spLocks noGrp="1"/>
          </p:cNvSpPr>
          <p:nvPr>
            <p:ph type="subTitle" idx="13"/>
          </p:nvPr>
        </p:nvSpPr>
        <p:spPr>
          <a:xfrm>
            <a:off x="609600" y="3429000"/>
            <a:ext cx="3217863" cy="2233613"/>
          </a:xfrm>
        </p:spPr>
        <p:txBody>
          <a:bodyPr/>
          <a:lstStyle/>
          <a:p>
            <a:r>
              <a:rPr lang="en-US"/>
              <a:t>Build trust through fast, familiar, consumer-grade payment experiences.</a:t>
            </a:r>
          </a:p>
          <a:p>
            <a:endParaRPr lang="en-US"/>
          </a:p>
        </p:txBody>
      </p:sp>
      <p:sp>
        <p:nvSpPr>
          <p:cNvPr id="12" name="Content Placeholder 11">
            <a:extLst>
              <a:ext uri="{FF2B5EF4-FFF2-40B4-BE49-F238E27FC236}">
                <a16:creationId xmlns:a16="http://schemas.microsoft.com/office/drawing/2014/main" id="{E459DC1C-A7C0-D0CB-4BCA-C0CBF5F44FE8}"/>
              </a:ext>
            </a:extLst>
          </p:cNvPr>
          <p:cNvSpPr>
            <a:spLocks noGrp="1"/>
          </p:cNvSpPr>
          <p:nvPr>
            <p:ph idx="17"/>
          </p:nvPr>
        </p:nvSpPr>
        <p:spPr>
          <a:xfrm>
            <a:off x="4951140" y="631721"/>
            <a:ext cx="6628745" cy="5154611"/>
          </a:xfrm>
        </p:spPr>
        <p:txBody>
          <a:bodyPr/>
          <a:lstStyle/>
          <a:p>
            <a:pPr marL="0" indent="0">
              <a:spcBef>
                <a:spcPts val="400"/>
              </a:spcBef>
              <a:buNone/>
            </a:pPr>
            <a:r>
              <a:rPr lang="en-US" b="1">
                <a:solidFill>
                  <a:schemeClr val="accent1"/>
                </a:solidFill>
              </a:rPr>
              <a:t>Seamless Across Every Channel</a:t>
            </a:r>
          </a:p>
          <a:p>
            <a:pPr>
              <a:spcBef>
                <a:spcPts val="400"/>
              </a:spcBef>
            </a:pPr>
            <a:r>
              <a:rPr lang="en-US"/>
              <a:t>Accept payments anywhere: in-person, over the phone, or online—no hardware required.</a:t>
            </a:r>
          </a:p>
          <a:p>
            <a:pPr>
              <a:spcBef>
                <a:spcPts val="400"/>
              </a:spcBef>
            </a:pPr>
            <a:endParaRPr lang="en-US"/>
          </a:p>
          <a:p>
            <a:pPr marL="0" indent="0">
              <a:spcBef>
                <a:spcPts val="400"/>
              </a:spcBef>
              <a:buNone/>
            </a:pPr>
            <a:r>
              <a:rPr lang="en-US" b="1">
                <a:solidFill>
                  <a:schemeClr val="accent1"/>
                </a:solidFill>
              </a:rPr>
              <a:t>Secure &amp; Compliant</a:t>
            </a:r>
          </a:p>
          <a:p>
            <a:pPr>
              <a:spcBef>
                <a:spcPts val="400"/>
              </a:spcBef>
            </a:pPr>
            <a:r>
              <a:rPr lang="en-US"/>
              <a:t>PCI Level 1 hosted environment; no card data ever touches your network.</a:t>
            </a:r>
          </a:p>
          <a:p>
            <a:pPr>
              <a:spcBef>
                <a:spcPts val="400"/>
              </a:spcBef>
            </a:pPr>
            <a:r>
              <a:rPr lang="en-US"/>
              <a:t>Protects patients and reduces compliance scope.</a:t>
            </a:r>
          </a:p>
          <a:p>
            <a:pPr>
              <a:spcBef>
                <a:spcPts val="400"/>
              </a:spcBef>
            </a:pPr>
            <a:endParaRPr lang="en-US"/>
          </a:p>
          <a:p>
            <a:pPr marL="0" indent="0">
              <a:spcBef>
                <a:spcPts val="400"/>
              </a:spcBef>
              <a:buNone/>
            </a:pPr>
            <a:r>
              <a:rPr lang="en-US" b="1">
                <a:solidFill>
                  <a:schemeClr val="accent1"/>
                </a:solidFill>
              </a:rPr>
              <a:t>Better Patient Experience</a:t>
            </a:r>
          </a:p>
          <a:p>
            <a:pPr>
              <a:spcBef>
                <a:spcPts val="400"/>
              </a:spcBef>
            </a:pPr>
            <a:r>
              <a:rPr lang="en-US"/>
              <a:t>Offer modern, contactless options—text-to-pay, Apple Pay, Google Pay, ACH.</a:t>
            </a:r>
          </a:p>
          <a:p>
            <a:pPr>
              <a:spcBef>
                <a:spcPts val="400"/>
              </a:spcBef>
            </a:pPr>
            <a:r>
              <a:rPr lang="en-US"/>
              <a:t>Build trust through fast, familiar, consumer-grade payment experiences.</a:t>
            </a:r>
          </a:p>
          <a:p>
            <a:pPr>
              <a:spcBef>
                <a:spcPts val="400"/>
              </a:spcBef>
            </a:pPr>
            <a:endParaRPr lang="en-US"/>
          </a:p>
          <a:p>
            <a:endParaRPr lang="en-US"/>
          </a:p>
        </p:txBody>
      </p:sp>
      <p:sp>
        <p:nvSpPr>
          <p:cNvPr id="4" name="Slide Number Placeholder 3">
            <a:extLst>
              <a:ext uri="{FF2B5EF4-FFF2-40B4-BE49-F238E27FC236}">
                <a16:creationId xmlns:a16="http://schemas.microsoft.com/office/drawing/2014/main" id="{78F0FB32-8405-C1A7-70DF-4900453B6863}"/>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705745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CBDCDC3-A3A4-72CB-A9E7-EEAC95F82B5D}"/>
              </a:ext>
            </a:extLst>
          </p:cNvPr>
          <p:cNvSpPr>
            <a:spLocks noGrp="1"/>
          </p:cNvSpPr>
          <p:nvPr>
            <p:ph idx="17"/>
          </p:nvPr>
        </p:nvSpPr>
        <p:spPr>
          <a:xfrm>
            <a:off x="615351" y="5271119"/>
            <a:ext cx="4871049" cy="1927234"/>
          </a:xfrm>
        </p:spPr>
        <p:txBody>
          <a:bodyPr/>
          <a:lstStyle/>
          <a:p>
            <a:pPr marL="0" indent="0">
              <a:buNone/>
            </a:pPr>
            <a:r>
              <a:rPr lang="en-US" sz="1600"/>
              <a:t>We went from about 30k a month to about 100k a month when we switched to PersonaPay.” </a:t>
            </a:r>
          </a:p>
          <a:p>
            <a:pPr marL="0" indent="0">
              <a:buNone/>
            </a:pPr>
            <a:r>
              <a:rPr lang="en-US" sz="1200"/>
              <a:t>Manager Patient Financial Engagement, 2025 Customer Survey</a:t>
            </a:r>
          </a:p>
          <a:p>
            <a:pPr marL="0" indent="0">
              <a:buNone/>
            </a:pPr>
            <a:endParaRPr lang="en-US"/>
          </a:p>
        </p:txBody>
      </p:sp>
      <p:sp>
        <p:nvSpPr>
          <p:cNvPr id="5" name="Slide Number Placeholder 4">
            <a:extLst>
              <a:ext uri="{FF2B5EF4-FFF2-40B4-BE49-F238E27FC236}">
                <a16:creationId xmlns:a16="http://schemas.microsoft.com/office/drawing/2014/main" id="{317B4BAE-1D2F-7CED-0513-D7A642D61ADA}"/>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49494C"/>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700" b="1" i="0" u="none" strike="noStrike" kern="1200" cap="none" spc="0" normalizeH="0" baseline="0" noProof="0">
              <a:ln>
                <a:noFill/>
              </a:ln>
              <a:solidFill>
                <a:srgbClr val="49494C"/>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7" name="Content Placeholder 6">
            <a:extLst>
              <a:ext uri="{FF2B5EF4-FFF2-40B4-BE49-F238E27FC236}">
                <a16:creationId xmlns:a16="http://schemas.microsoft.com/office/drawing/2014/main" id="{AABB5432-83FB-18B0-954A-1A0CCB107A6D}"/>
              </a:ext>
            </a:extLst>
          </p:cNvPr>
          <p:cNvSpPr>
            <a:spLocks noGrp="1"/>
          </p:cNvSpPr>
          <p:nvPr>
            <p:ph idx="16"/>
          </p:nvPr>
        </p:nvSpPr>
        <p:spPr>
          <a:xfrm>
            <a:off x="6716843" y="5299939"/>
            <a:ext cx="4871049" cy="1932982"/>
          </a:xfrm>
        </p:spPr>
        <p:txBody>
          <a:bodyPr/>
          <a:lstStyle/>
          <a:p>
            <a:pPr marL="0" indent="0">
              <a:buNone/>
            </a:pPr>
            <a:r>
              <a:rPr lang="en-US" sz="1600">
                <a:solidFill>
                  <a:schemeClr val="tx2"/>
                </a:solidFill>
              </a:rPr>
              <a:t>Our self-service has increase from 13% to 25% using PersonaPay” </a:t>
            </a:r>
          </a:p>
          <a:p>
            <a:pPr marL="0" indent="0">
              <a:buNone/>
            </a:pPr>
            <a:r>
              <a:rPr lang="en-US" sz="1200">
                <a:solidFill>
                  <a:schemeClr val="tx2"/>
                </a:solidFill>
              </a:rPr>
              <a:t>– Omni-Channel Manager, 2025 Customer Survey</a:t>
            </a:r>
          </a:p>
          <a:p>
            <a:pPr marL="0" indent="0">
              <a:buNone/>
            </a:pPr>
            <a:endParaRPr lang="en-US" sz="1600">
              <a:solidFill>
                <a:schemeClr val="tx2"/>
              </a:solidFill>
            </a:endParaRPr>
          </a:p>
        </p:txBody>
      </p:sp>
      <p:sp>
        <p:nvSpPr>
          <p:cNvPr id="6" name="Title 5">
            <a:extLst>
              <a:ext uri="{FF2B5EF4-FFF2-40B4-BE49-F238E27FC236}">
                <a16:creationId xmlns:a16="http://schemas.microsoft.com/office/drawing/2014/main" id="{4B974B4E-7F2E-CD0B-74CA-53C62824A038}"/>
              </a:ext>
            </a:extLst>
          </p:cNvPr>
          <p:cNvSpPr>
            <a:spLocks noGrp="1"/>
          </p:cNvSpPr>
          <p:nvPr>
            <p:ph type="title"/>
          </p:nvPr>
        </p:nvSpPr>
        <p:spPr>
          <a:xfrm>
            <a:off x="612112" y="248135"/>
            <a:ext cx="11492257" cy="443623"/>
          </a:xfrm>
        </p:spPr>
        <p:txBody>
          <a:bodyPr/>
          <a:lstStyle/>
          <a:p>
            <a:pPr>
              <a:spcBef>
                <a:spcPts val="600"/>
              </a:spcBef>
            </a:pPr>
            <a:r>
              <a:rPr lang="en-US">
                <a:latin typeface="+mn-lt"/>
              </a:rPr>
              <a:t>PERSONAPAY PROVEN IMPACT:</a:t>
            </a:r>
            <a:r>
              <a:rPr lang="en-US" b="0">
                <a:latin typeface="+mn-lt"/>
              </a:rPr>
              <a:t> Users consistently outperform national averages on collection speed, yield, and patient satisfaction.</a:t>
            </a:r>
            <a:br>
              <a:rPr lang="en-US" b="0">
                <a:latin typeface="+mn-lt"/>
              </a:rPr>
            </a:br>
            <a:br>
              <a:rPr lang="en-US" b="0">
                <a:latin typeface="+mn-lt"/>
              </a:rPr>
            </a:br>
            <a:endParaRPr lang="en-US" b="0">
              <a:latin typeface="+mn-lt"/>
            </a:endParaRPr>
          </a:p>
        </p:txBody>
      </p:sp>
      <p:sp>
        <p:nvSpPr>
          <p:cNvPr id="11" name="TextBox 10">
            <a:extLst>
              <a:ext uri="{FF2B5EF4-FFF2-40B4-BE49-F238E27FC236}">
                <a16:creationId xmlns:a16="http://schemas.microsoft.com/office/drawing/2014/main" id="{BBA7A3A0-9F20-AA42-580B-4F9A7FB948BA}"/>
              </a:ext>
            </a:extLst>
          </p:cNvPr>
          <p:cNvSpPr txBox="1"/>
          <p:nvPr/>
        </p:nvSpPr>
        <p:spPr>
          <a:xfrm>
            <a:off x="602951" y="1125216"/>
            <a:ext cx="4871049" cy="2045744"/>
          </a:xfrm>
          <a:prstGeom prst="rect">
            <a:avLst/>
          </a:prstGeom>
          <a:noFill/>
        </p:spPr>
        <p:txBody>
          <a:bodyPr rot="0" spcFirstLastPara="0" vertOverflow="overflow" horzOverflow="overflow" vert="horz" wrap="square" lIns="0" tIns="36000" rIns="216000" bIns="36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2346D"/>
                </a:solidFill>
                <a:effectLst/>
                <a:uLnTx/>
                <a:uFillTx/>
                <a:latin typeface="Avenir Next LT Pro"/>
                <a:ea typeface="+mn-ea"/>
                <a:cs typeface="+mn-cs"/>
              </a:rPr>
              <a:t>+1.55</a:t>
            </a:r>
            <a:r>
              <a:rPr kumimoji="0" lang="en-US" sz="4400" b="0" i="0" u="none" strike="noStrike" kern="1200" cap="none" spc="0" normalizeH="0" baseline="0" noProof="0">
                <a:ln>
                  <a:noFill/>
                </a:ln>
                <a:solidFill>
                  <a:srgbClr val="02346D"/>
                </a:solidFill>
                <a:effectLst/>
                <a:uLnTx/>
                <a:uFillTx/>
                <a:latin typeface="Avenir Next LT Pro"/>
                <a:ea typeface="+mn-ea"/>
                <a:cs typeface="+mn-cs"/>
              </a:rPr>
              <a:t>%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average lift in payment rate</a:t>
            </a:r>
            <a:r>
              <a:rPr kumimoji="0" lang="en-US" sz="1800" b="0" i="0" u="none" strike="noStrike" kern="1200" cap="none" spc="0" normalizeH="0" baseline="0" noProof="0">
                <a:ln>
                  <a:noFill/>
                </a:ln>
                <a:solidFill>
                  <a:srgbClr val="02346D"/>
                </a:solidFill>
                <a:effectLst/>
                <a:uLnTx/>
                <a:uFillTx/>
                <a:latin typeface="Avenir Next LT Pro"/>
                <a:ea typeface="+mn-ea"/>
                <a:cs typeface="+mn-cs"/>
              </a:rPr>
              <a:t>,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9494C"/>
                </a:solidFill>
                <a:effectLst/>
                <a:uLnTx/>
                <a:uFillTx/>
                <a:latin typeface="Avenir Next LT Pro"/>
                <a:ea typeface="+mn-ea"/>
                <a:cs typeface="+mn-cs"/>
              </a:rPr>
              <a:t>translating to </a:t>
            </a:r>
            <a:r>
              <a:rPr kumimoji="0" lang="en-US" sz="1800" b="1" i="0" u="none" strike="noStrike" kern="1200" cap="none" spc="0" normalizeH="0" baseline="0" noProof="0">
                <a:ln>
                  <a:noFill/>
                </a:ln>
                <a:solidFill>
                  <a:srgbClr val="02346D"/>
                </a:solidFill>
                <a:effectLst/>
                <a:uLnTx/>
                <a:uFillTx/>
                <a:latin typeface="Avenir Next LT Pro"/>
                <a:ea typeface="+mn-ea"/>
                <a:cs typeface="+mn-cs"/>
              </a:rPr>
              <a:t>$250K–$2.3M</a:t>
            </a:r>
            <a:r>
              <a:rPr kumimoji="0" lang="en-US" sz="1800" b="0" i="0" u="none" strike="noStrike" kern="1200" cap="none" spc="0" normalizeH="0" baseline="0" noProof="0">
                <a:ln>
                  <a:noFill/>
                </a:ln>
                <a:solidFill>
                  <a:srgbClr val="02346D"/>
                </a:solidFill>
                <a:effectLst/>
                <a:uLnTx/>
                <a:uFillTx/>
                <a:latin typeface="Avenir Next LT Pro"/>
                <a:ea typeface="+mn-ea"/>
                <a:cs typeface="+mn-cs"/>
              </a:rPr>
              <a:t>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9494C"/>
                </a:solidFill>
                <a:effectLst/>
                <a:uLnTx/>
                <a:uFillTx/>
                <a:latin typeface="Avenir Next LT Pro"/>
                <a:ea typeface="+mn-ea"/>
                <a:cs typeface="+mn-cs"/>
              </a:rPr>
              <a:t>in additional revenue per health system.</a:t>
            </a:r>
          </a:p>
          <a:p>
            <a:pPr marL="0" marR="0" lvl="0" indent="0" algn="ctr" defTabSz="914400" rtl="0" eaLnBrk="1" fontAlgn="auto" latinLnBrk="0" hangingPunct="1">
              <a:lnSpc>
                <a:spcPct val="130000"/>
              </a:lnSpc>
              <a:spcBef>
                <a:spcPts val="1000"/>
              </a:spcBef>
              <a:spcAft>
                <a:spcPts val="0"/>
              </a:spcAft>
              <a:buClrTx/>
              <a:buSzTx/>
              <a:buFontTx/>
              <a:buNone/>
              <a:tabLst/>
              <a:defRPr/>
            </a:pPr>
            <a:endParaRPr kumimoji="0" lang="en-US" sz="1400" b="1" i="0" u="none" strike="noStrike" kern="1200" cap="none" spc="0" normalizeH="0" baseline="0" noProof="0">
              <a:ln>
                <a:noFill/>
              </a:ln>
              <a:solidFill>
                <a:srgbClr val="49494C"/>
              </a:solidFill>
              <a:effectLst/>
              <a:uLnTx/>
              <a:uFillTx/>
              <a:latin typeface="Avenir Next LT Pro"/>
              <a:ea typeface="+mn-ea"/>
              <a:cs typeface="+mn-cs"/>
            </a:endParaRPr>
          </a:p>
        </p:txBody>
      </p:sp>
      <p:sp>
        <p:nvSpPr>
          <p:cNvPr id="12" name="TextBox 11">
            <a:extLst>
              <a:ext uri="{FF2B5EF4-FFF2-40B4-BE49-F238E27FC236}">
                <a16:creationId xmlns:a16="http://schemas.microsoft.com/office/drawing/2014/main" id="{0E26676D-0C1F-B36D-C20D-45B3DAC08B05}"/>
              </a:ext>
            </a:extLst>
          </p:cNvPr>
          <p:cNvSpPr txBox="1"/>
          <p:nvPr/>
        </p:nvSpPr>
        <p:spPr>
          <a:xfrm>
            <a:off x="602951" y="3142064"/>
            <a:ext cx="3985847" cy="1685645"/>
          </a:xfrm>
          <a:prstGeom prst="rect">
            <a:avLst/>
          </a:prstGeom>
          <a:noFill/>
        </p:spPr>
        <p:txBody>
          <a:bodyPr rot="0" spcFirstLastPara="0" vertOverflow="overflow" horzOverflow="overflow" vert="horz" wrap="square" lIns="0" tIns="36000" rIns="216000" bIns="36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9494C"/>
                </a:solidFill>
                <a:effectLst/>
                <a:uLnTx/>
                <a:uFillTx/>
                <a:latin typeface="Avenir Next LT Pro"/>
                <a:ea typeface="+mn-ea"/>
                <a:cs typeface="+mn-cs"/>
              </a:rPr>
              <a:t>Providers see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2346D"/>
                </a:solidFill>
                <a:effectLst/>
                <a:uLnTx/>
                <a:uFillTx/>
                <a:latin typeface="Avenir Next LT Pro"/>
                <a:ea typeface="+mn-ea"/>
                <a:cs typeface="+mn-cs"/>
              </a:rPr>
              <a:t>15–30</a:t>
            </a:r>
            <a:r>
              <a:rPr kumimoji="0" lang="en-US" sz="4400" b="0" i="0" u="none" strike="noStrike" kern="1200" cap="none" spc="0" normalizeH="0" baseline="0" noProof="0">
                <a:ln>
                  <a:noFill/>
                </a:ln>
                <a:solidFill>
                  <a:srgbClr val="02346D"/>
                </a:solidFill>
                <a:effectLst/>
                <a:uLnTx/>
                <a:uFillTx/>
                <a:latin typeface="Avenir Next LT Pro"/>
                <a:ea typeface="+mn-ea"/>
                <a:cs typeface="+mn-cs"/>
              </a:rPr>
              <a:t>%</a:t>
            </a:r>
            <a:r>
              <a:rPr kumimoji="0" lang="en-US" sz="4400" b="1" i="0" u="none" strike="noStrike" kern="1200" cap="none" spc="0" normalizeH="0" baseline="0" noProof="0">
                <a:ln>
                  <a:noFill/>
                </a:ln>
                <a:solidFill>
                  <a:srgbClr val="02346D"/>
                </a:solidFill>
                <a:effectLst/>
                <a:uLnTx/>
                <a:uFillTx/>
                <a:latin typeface="Avenir Next L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savings on print and mail costs</a:t>
            </a:r>
            <a:r>
              <a:rPr kumimoji="0" lang="en-US" sz="1800" b="0" i="0" u="none" strike="noStrike" kern="1200" cap="none" spc="0" normalizeH="0" baseline="0" noProof="0">
                <a:ln>
                  <a:noFill/>
                </a:ln>
                <a:solidFill>
                  <a:srgbClr val="02346D"/>
                </a:solidFill>
                <a:effectLst/>
                <a:uLnTx/>
                <a:uFillTx/>
                <a:latin typeface="Avenir Next LT Pro"/>
                <a:ea typeface="+mn-ea"/>
                <a:cs typeface="+mn-cs"/>
              </a:rPr>
              <a:t>.</a:t>
            </a:r>
            <a:r>
              <a:rPr kumimoji="0" sz="1800" b="0" i="0" u="none" strike="noStrike" kern="1200" cap="none" spc="0" normalizeH="0" baseline="0" noProof="0">
                <a:ln>
                  <a:noFill/>
                </a:ln>
                <a:solidFill>
                  <a:srgbClr val="02346D"/>
                </a:solidFill>
                <a:effectLst/>
                <a:uLnTx/>
                <a:uFillTx/>
                <a:latin typeface="Avenir Next LT Pro"/>
                <a:ea typeface="AvenirNext LT Pro Bold"/>
                <a:cs typeface="AvenirNext LT Pro Bold"/>
              </a:rPr>
              <a:t>​</a:t>
            </a:r>
            <a:endParaRPr kumimoji="0" lang="en-US" sz="1800" b="0" i="0" u="none" strike="noStrike" kern="1200" cap="none" spc="0" normalizeH="0" baseline="0" noProof="0">
              <a:ln>
                <a:noFill/>
              </a:ln>
              <a:solidFill>
                <a:srgbClr val="02346D"/>
              </a:solidFill>
              <a:effectLst/>
              <a:uLnTx/>
              <a:uFillTx/>
              <a:latin typeface="Avenir Next LT Pro"/>
              <a:ea typeface="+mn-ea"/>
              <a:cs typeface="+mn-cs"/>
            </a:endParaRPr>
          </a:p>
          <a:p>
            <a:pPr marL="0" marR="0" lvl="0" indent="0" algn="ctr" defTabSz="914400" rtl="0" eaLnBrk="1" fontAlgn="auto" latinLnBrk="0" hangingPunct="1">
              <a:lnSpc>
                <a:spcPct val="130000"/>
              </a:lnSpc>
              <a:spcBef>
                <a:spcPts val="1000"/>
              </a:spcBef>
              <a:spcAft>
                <a:spcPts val="0"/>
              </a:spcAft>
              <a:buClrTx/>
              <a:buSzTx/>
              <a:buFontTx/>
              <a:buNone/>
              <a:tabLst/>
              <a:defRPr/>
            </a:pPr>
            <a:endParaRPr kumimoji="0" lang="en-US" sz="1400" b="1" i="0" u="none" strike="noStrike" kern="1200" cap="none" spc="0" normalizeH="0" baseline="0" noProof="0">
              <a:ln>
                <a:noFill/>
              </a:ln>
              <a:solidFill>
                <a:srgbClr val="49494C"/>
              </a:solidFill>
              <a:effectLst/>
              <a:uLnTx/>
              <a:uFillTx/>
              <a:latin typeface="Avenir Next LT Pro"/>
              <a:ea typeface="+mn-ea"/>
              <a:cs typeface="+mn-cs"/>
            </a:endParaRPr>
          </a:p>
        </p:txBody>
      </p:sp>
      <p:sp>
        <p:nvSpPr>
          <p:cNvPr id="13" name="TextBox 12">
            <a:extLst>
              <a:ext uri="{FF2B5EF4-FFF2-40B4-BE49-F238E27FC236}">
                <a16:creationId xmlns:a16="http://schemas.microsoft.com/office/drawing/2014/main" id="{CC1FFB80-C253-C793-59B0-B15AA9042A13}"/>
              </a:ext>
            </a:extLst>
          </p:cNvPr>
          <p:cNvSpPr txBox="1"/>
          <p:nvPr/>
        </p:nvSpPr>
        <p:spPr>
          <a:xfrm>
            <a:off x="6646502" y="3593271"/>
            <a:ext cx="4741985" cy="78322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10000"/>
              </a:lnSpc>
              <a:spcBef>
                <a:spcPts val="60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Patients pay </a:t>
            </a:r>
            <a:r>
              <a:rPr kumimoji="0" lang="en-US" sz="2400" b="1" i="0" u="none" strike="noStrike" kern="1200" cap="none" spc="0" normalizeH="0" baseline="0" noProof="0">
                <a:ln>
                  <a:noFill/>
                </a:ln>
                <a:solidFill>
                  <a:srgbClr val="02346D"/>
                </a:solidFill>
                <a:effectLst/>
                <a:uLnTx/>
                <a:uFillTx/>
                <a:latin typeface="Avenir Next LT Pro"/>
                <a:ea typeface="+mn-ea"/>
                <a:cs typeface="+mn-cs"/>
              </a:rPr>
              <a:t>11</a:t>
            </a:r>
            <a:r>
              <a:rPr kumimoji="0" lang="en-US" sz="1800" b="1" i="0" u="none" strike="noStrike" kern="1200" cap="none" spc="0" normalizeH="0" baseline="0" noProof="0">
                <a:ln>
                  <a:noFill/>
                </a:ln>
                <a:solidFill>
                  <a:srgbClr val="02346D"/>
                </a:solidFill>
                <a:effectLst/>
                <a:uLnTx/>
                <a:uFillTx/>
                <a:latin typeface="Avenir Next LT Pro"/>
                <a:ea typeface="+mn-ea"/>
                <a:cs typeface="+mn-cs"/>
              </a:rPr>
              <a:t> days faster</a:t>
            </a:r>
            <a:r>
              <a:rPr kumimoji="0" lang="en-US" sz="1800" b="0" i="0" u="none" strike="noStrike" kern="1200" cap="none" spc="0" normalizeH="0" baseline="0" noProof="0">
                <a:ln>
                  <a:noFill/>
                </a:ln>
                <a:solidFill>
                  <a:srgbClr val="02346D"/>
                </a:solidFill>
                <a:effectLst/>
                <a:uLnTx/>
                <a:uFillTx/>
                <a:latin typeface="Avenir Next LT Pro"/>
                <a:ea typeface="+mn-ea"/>
                <a:cs typeface="+mn-cs"/>
              </a:rPr>
              <a:t> </a:t>
            </a:r>
            <a:r>
              <a:rPr kumimoji="0" lang="en-US" sz="1800" b="0" i="0" u="none" strike="noStrike" kern="1200" cap="none" spc="0" normalizeH="0" baseline="0" noProof="0">
                <a:ln>
                  <a:noFill/>
                </a:ln>
                <a:solidFill>
                  <a:srgbClr val="49494C"/>
                </a:solidFill>
                <a:effectLst/>
                <a:uLnTx/>
                <a:uFillTx/>
                <a:latin typeface="Avenir Next LT Pro"/>
                <a:ea typeface="+mn-ea"/>
                <a:cs typeface="+mn-cs"/>
              </a:rPr>
              <a:t>on average when offered digital-first options.</a:t>
            </a:r>
          </a:p>
        </p:txBody>
      </p:sp>
      <p:sp>
        <p:nvSpPr>
          <p:cNvPr id="14" name="TextBox 13">
            <a:extLst>
              <a:ext uri="{FF2B5EF4-FFF2-40B4-BE49-F238E27FC236}">
                <a16:creationId xmlns:a16="http://schemas.microsoft.com/office/drawing/2014/main" id="{8EA845EB-6886-D12B-BBBA-AEB24B1AC04E}"/>
              </a:ext>
            </a:extLst>
          </p:cNvPr>
          <p:cNvSpPr txBox="1"/>
          <p:nvPr/>
        </p:nvSpPr>
        <p:spPr>
          <a:xfrm>
            <a:off x="6716843" y="1330550"/>
            <a:ext cx="2164267" cy="2015543"/>
          </a:xfrm>
          <a:prstGeom prst="rect">
            <a:avLst/>
          </a:prstGeom>
          <a:noFill/>
        </p:spPr>
        <p:txBody>
          <a:bodyPr rot="0" spcFirstLastPara="0" vertOverflow="overflow" horzOverflow="overflow" vert="horz" wrap="square" lIns="0" tIns="36000" rIns="216000" bIns="36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2346D"/>
                </a:solidFill>
                <a:effectLst/>
                <a:uLnTx/>
                <a:uFillTx/>
                <a:latin typeface="Avenir Next LT Pro"/>
                <a:ea typeface="Arial"/>
                <a:cs typeface="Arial"/>
              </a:rPr>
              <a:t>2.5</a:t>
            </a:r>
            <a:r>
              <a:rPr kumimoji="0" lang="en-US" sz="4400" b="0" i="0" u="none" strike="noStrike" kern="1200" cap="none" spc="0" normalizeH="0" baseline="0" noProof="0">
                <a:ln>
                  <a:noFill/>
                </a:ln>
                <a:solidFill>
                  <a:srgbClr val="02346D"/>
                </a:solidFill>
                <a:effectLst/>
                <a:uLnTx/>
                <a:uFillTx/>
                <a:latin typeface="Avenir Next LT Pro"/>
                <a:ea typeface="Arial"/>
                <a:cs typeface="Arial"/>
              </a:rPr>
              <a:t>×</a:t>
            </a:r>
            <a:r>
              <a:rPr kumimoji="0" lang="en-US" sz="4400" b="1" i="0" u="none" strike="noStrike" kern="1200" cap="none" spc="0" normalizeH="0" baseline="0" noProof="0">
                <a:ln>
                  <a:noFill/>
                </a:ln>
                <a:solidFill>
                  <a:srgbClr val="02346D"/>
                </a:solidFill>
                <a:effectLst/>
                <a:uLnTx/>
                <a:uFillTx/>
                <a:latin typeface="Avenir Next LT Pro"/>
                <a:ea typeface="Arial"/>
                <a:cs typeface="Arial"/>
              </a:rPr>
              <a:t> </a:t>
            </a:r>
            <a:br>
              <a:rPr kumimoji="0" lang="en-US" sz="4400" b="1" i="0" u="none" strike="noStrike" kern="1200" cap="none" spc="0" normalizeH="0" baseline="0" noProof="0">
                <a:ln>
                  <a:noFill/>
                </a:ln>
                <a:solidFill>
                  <a:srgbClr val="02346D"/>
                </a:solidFill>
                <a:effectLst/>
                <a:uLnTx/>
                <a:uFillTx/>
                <a:latin typeface="Avenir Next LT Pro"/>
                <a:ea typeface="Arial"/>
                <a:cs typeface="Arial"/>
              </a:rPr>
            </a:br>
            <a:r>
              <a:rPr kumimoji="0" lang="en-US" sz="1800" b="1" i="0" u="none" strike="noStrike" kern="1200" cap="none" spc="0" normalizeH="0" baseline="0" noProof="0">
                <a:ln>
                  <a:noFill/>
                </a:ln>
                <a:solidFill>
                  <a:srgbClr val="02346D"/>
                </a:solidFill>
                <a:effectLst/>
                <a:uLnTx/>
                <a:uFillTx/>
                <a:latin typeface="Avenir Next LT Pro"/>
                <a:ea typeface="Arial"/>
                <a:cs typeface="Arial"/>
              </a:rPr>
              <a:t>increase in </a:t>
            </a:r>
            <a:r>
              <a:rPr kumimoji="0" lang="en-US" sz="1800" b="1" i="0" u="none" strike="noStrike" kern="1200" cap="none" spc="0" normalizeH="0" baseline="0" noProof="0" err="1">
                <a:ln>
                  <a:noFill/>
                </a:ln>
                <a:solidFill>
                  <a:srgbClr val="02346D"/>
                </a:solidFill>
                <a:effectLst/>
                <a:uLnTx/>
                <a:uFillTx/>
                <a:latin typeface="Avenir Next LT Pro"/>
                <a:ea typeface="Arial"/>
                <a:cs typeface="Arial"/>
              </a:rPr>
              <a:t>eBill</a:t>
            </a:r>
            <a:r>
              <a:rPr kumimoji="0" lang="en-US" sz="1800" b="1" i="0" u="none" strike="noStrike" kern="1200" cap="none" spc="0" normalizeH="0" baseline="0" noProof="0">
                <a:ln>
                  <a:noFill/>
                </a:ln>
                <a:solidFill>
                  <a:srgbClr val="02346D"/>
                </a:solidFill>
                <a:effectLst/>
                <a:uLnTx/>
                <a:uFillTx/>
                <a:latin typeface="Avenir Next LT Pro"/>
                <a:ea typeface="Arial"/>
                <a:cs typeface="Arial"/>
              </a:rPr>
              <a:t> adoption</a:t>
            </a:r>
            <a:r>
              <a:rPr kumimoji="0" lang="en-US" sz="1800" b="0" i="0" u="none" strike="noStrike" kern="1200" cap="none" spc="0" normalizeH="0" baseline="0" noProof="0">
                <a:ln>
                  <a:noFill/>
                </a:ln>
                <a:solidFill>
                  <a:srgbClr val="02346D"/>
                </a:solidFill>
                <a:effectLst/>
                <a:uLnTx/>
                <a:uFillTx/>
                <a:latin typeface="Avenir Next LT Pro"/>
                <a:ea typeface="Arial"/>
                <a:cs typeface="Arial"/>
              </a:rPr>
              <a:t> </a:t>
            </a:r>
            <a:r>
              <a:rPr kumimoji="0" lang="en-US" sz="1800" b="0" i="0" u="none" strike="noStrike" kern="1200" cap="none" spc="0" normalizeH="0" baseline="0" noProof="0">
                <a:ln>
                  <a:noFill/>
                </a:ln>
                <a:solidFill>
                  <a:srgbClr val="49494C"/>
                </a:solidFill>
                <a:effectLst/>
                <a:uLnTx/>
                <a:uFillTx/>
                <a:latin typeface="Avenir Next LT Pro"/>
                <a:ea typeface="Arial"/>
                <a:cs typeface="Arial"/>
              </a:rPr>
              <a:t>drives faster digital engagement.​</a:t>
            </a: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15" name="TextBox 14">
            <a:extLst>
              <a:ext uri="{FF2B5EF4-FFF2-40B4-BE49-F238E27FC236}">
                <a16:creationId xmlns:a16="http://schemas.microsoft.com/office/drawing/2014/main" id="{9AE8D6E2-9DC7-01B5-F94D-5FC680FAF1A8}"/>
              </a:ext>
            </a:extLst>
          </p:cNvPr>
          <p:cNvSpPr txBox="1"/>
          <p:nvPr/>
        </p:nvSpPr>
        <p:spPr>
          <a:xfrm>
            <a:off x="9304020" y="1330550"/>
            <a:ext cx="2587177" cy="2015543"/>
          </a:xfrm>
          <a:prstGeom prst="rect">
            <a:avLst/>
          </a:prstGeom>
          <a:noFill/>
        </p:spPr>
        <p:txBody>
          <a:bodyPr rot="0" spcFirstLastPara="0" vertOverflow="overflow" horzOverflow="overflow" vert="horz" wrap="square" lIns="0" tIns="36000" rIns="216000" bIns="36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2346D"/>
                </a:solidFill>
                <a:effectLst/>
                <a:uLnTx/>
                <a:uFillTx/>
                <a:latin typeface="Avenir Next LT Pro"/>
                <a:ea typeface="Arial"/>
                <a:cs typeface="Arial"/>
              </a:rPr>
              <a:t>65</a:t>
            </a:r>
            <a:r>
              <a:rPr kumimoji="0" lang="en-US" sz="4400" b="0" i="0" u="none" strike="noStrike" kern="1200" cap="none" spc="0" normalizeH="0" baseline="0" noProof="0">
                <a:ln>
                  <a:noFill/>
                </a:ln>
                <a:solidFill>
                  <a:srgbClr val="02346D"/>
                </a:solidFill>
                <a:effectLst/>
                <a:uLnTx/>
                <a:uFillTx/>
                <a:latin typeface="Avenir Next LT Pro"/>
                <a:ea typeface="Arial"/>
                <a:cs typeface="Arial"/>
              </a:rPr>
              <a:t>% </a:t>
            </a:r>
            <a:br>
              <a:rPr kumimoji="0" lang="en-US" sz="1800" b="1" i="0" u="none" strike="noStrike" kern="1200" cap="none" spc="0" normalizeH="0" baseline="0" noProof="0">
                <a:ln>
                  <a:noFill/>
                </a:ln>
                <a:solidFill>
                  <a:srgbClr val="02346D"/>
                </a:solidFill>
                <a:effectLst/>
                <a:uLnTx/>
                <a:uFillTx/>
                <a:latin typeface="Avenir Next LT Pro"/>
                <a:ea typeface="Arial"/>
                <a:cs typeface="Arial"/>
              </a:rPr>
            </a:br>
            <a:r>
              <a:rPr kumimoji="0" lang="en-US" sz="1800" b="1" i="0" u="none" strike="noStrike" kern="1200" cap="none" spc="0" normalizeH="0" baseline="0" noProof="0">
                <a:ln>
                  <a:noFill/>
                </a:ln>
                <a:solidFill>
                  <a:srgbClr val="02346D"/>
                </a:solidFill>
                <a:effectLst/>
                <a:uLnTx/>
                <a:uFillTx/>
                <a:latin typeface="Avenir Next LT Pro"/>
                <a:ea typeface="Arial"/>
                <a:cs typeface="Arial"/>
              </a:rPr>
              <a:t>of payments now completed via </a:t>
            </a:r>
            <a:endParaRPr kumimoji="0" lang="en-US" sz="1800" b="0" i="0" u="none" strike="noStrike" kern="1200" cap="none" spc="0" normalizeH="0" baseline="0" noProof="0">
              <a:ln>
                <a:noFill/>
              </a:ln>
              <a:solidFill>
                <a:srgbClr val="02346D"/>
              </a:solidFill>
              <a:effectLst/>
              <a:uLnTx/>
              <a:uFillTx/>
              <a:latin typeface="Avenir Next LT Pro"/>
              <a:ea typeface="Arial"/>
              <a:cs typeface="Arial"/>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Arial"/>
                <a:cs typeface="Arial"/>
              </a:rPr>
              <a:t>self-service</a:t>
            </a:r>
            <a:r>
              <a:rPr kumimoji="0" lang="en-US" sz="1800" b="0" i="0" u="none" strike="noStrike" kern="1200" cap="none" spc="0" normalizeH="0" baseline="0" noProof="0">
                <a:ln>
                  <a:noFill/>
                </a:ln>
                <a:solidFill>
                  <a:srgbClr val="49494C"/>
                </a:solidFill>
                <a:effectLst/>
                <a:uLnTx/>
                <a:uFillTx/>
                <a:latin typeface="Avenir Next LT Pro"/>
                <a:ea typeface="Arial"/>
                <a:cs typeface="Arial"/>
              </a:rPr>
              <a:t>, reducing call center burden.​</a:t>
            </a: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16" name="TextBox 15">
            <a:extLst>
              <a:ext uri="{FF2B5EF4-FFF2-40B4-BE49-F238E27FC236}">
                <a16:creationId xmlns:a16="http://schemas.microsoft.com/office/drawing/2014/main" id="{A2DB702C-5DAA-1D77-8CCA-CAF95C7B3F0D}"/>
              </a:ext>
            </a:extLst>
          </p:cNvPr>
          <p:cNvSpPr txBox="1"/>
          <p:nvPr/>
        </p:nvSpPr>
        <p:spPr>
          <a:xfrm>
            <a:off x="253050" y="4980934"/>
            <a:ext cx="351058" cy="853567"/>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5400" b="1" i="0" u="none" strike="noStrike" kern="1200" cap="none" spc="0" normalizeH="0" baseline="0" noProof="0">
                <a:ln>
                  <a:noFill/>
                </a:ln>
                <a:solidFill>
                  <a:srgbClr val="79C0B7"/>
                </a:solidFill>
                <a:effectLst/>
                <a:uLnTx/>
                <a:uFillTx/>
                <a:latin typeface="Avenir Next LT Pro"/>
                <a:ea typeface="+mn-ea"/>
                <a:cs typeface="+mn-cs"/>
              </a:rPr>
              <a:t>“</a:t>
            </a:r>
            <a:endParaRPr kumimoji="0" lang="en-US" sz="5400" b="1" i="0" u="none" strike="noStrike" kern="1200" cap="none" spc="0" normalizeH="0" baseline="0" noProof="0">
              <a:ln>
                <a:noFill/>
              </a:ln>
              <a:solidFill>
                <a:srgbClr val="79C0B7"/>
              </a:solidFill>
              <a:effectLst/>
              <a:uLnTx/>
              <a:uFillTx/>
              <a:latin typeface="Avenir Next LT Pro"/>
              <a:ea typeface="Open Sans Light" panose="020B0606030504020204" pitchFamily="34" charset="0"/>
              <a:cs typeface="Open Sans Light" panose="020B0606030504020204" pitchFamily="34" charset="0"/>
            </a:endParaRPr>
          </a:p>
        </p:txBody>
      </p:sp>
      <p:sp>
        <p:nvSpPr>
          <p:cNvPr id="17" name="TextBox 16">
            <a:extLst>
              <a:ext uri="{FF2B5EF4-FFF2-40B4-BE49-F238E27FC236}">
                <a16:creationId xmlns:a16="http://schemas.microsoft.com/office/drawing/2014/main" id="{9817321B-8BFE-E8B8-E86C-2AA31B9CBEBB}"/>
              </a:ext>
            </a:extLst>
          </p:cNvPr>
          <p:cNvSpPr txBox="1"/>
          <p:nvPr/>
        </p:nvSpPr>
        <p:spPr>
          <a:xfrm>
            <a:off x="6368100" y="4980934"/>
            <a:ext cx="351058" cy="853567"/>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2346D"/>
                </a:solidFill>
                <a:effectLst/>
                <a:uLnTx/>
                <a:uFillTx/>
                <a:latin typeface="Avenir Next LT Pro"/>
                <a:ea typeface="+mn-ea"/>
                <a:cs typeface="+mn-cs"/>
              </a:rPr>
              <a:t>“</a:t>
            </a:r>
            <a:endParaRPr kumimoji="0" lang="en-US" sz="5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endParaRPr>
          </a:p>
        </p:txBody>
      </p:sp>
      <p:cxnSp>
        <p:nvCxnSpPr>
          <p:cNvPr id="19" name="Straight Connector 18">
            <a:extLst>
              <a:ext uri="{FF2B5EF4-FFF2-40B4-BE49-F238E27FC236}">
                <a16:creationId xmlns:a16="http://schemas.microsoft.com/office/drawing/2014/main" id="{BAA7FB16-1DF5-88D3-E89A-CFD56307644D}"/>
              </a:ext>
            </a:extLst>
          </p:cNvPr>
          <p:cNvCxnSpPr/>
          <p:nvPr/>
        </p:nvCxnSpPr>
        <p:spPr>
          <a:xfrm>
            <a:off x="428579" y="4827709"/>
            <a:ext cx="504542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4D367C-00F9-7459-E874-FD0C3F7C5E4E}"/>
              </a:ext>
            </a:extLst>
          </p:cNvPr>
          <p:cNvCxnSpPr/>
          <p:nvPr/>
        </p:nvCxnSpPr>
        <p:spPr>
          <a:xfrm>
            <a:off x="6543629" y="4827709"/>
            <a:ext cx="504542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2E0179E-568C-1D55-3D9A-00E6F8AB6283}"/>
              </a:ext>
            </a:extLst>
          </p:cNvPr>
          <p:cNvSpPr txBox="1"/>
          <p:nvPr/>
        </p:nvSpPr>
        <p:spPr>
          <a:xfrm>
            <a:off x="7878791" y="6476999"/>
            <a:ext cx="3561096" cy="5299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00000">
                    <a:lumMod val="49000"/>
                    <a:lumOff val="51000"/>
                  </a:srgbClr>
                </a:solidFill>
                <a:effectLst/>
                <a:uLnTx/>
                <a:uFillTx/>
                <a:latin typeface="Avenir Next LT Pro"/>
                <a:ea typeface="+mn-ea"/>
                <a:cs typeface="+mn-cs"/>
              </a:rPr>
              <a:t>Individual results may vary based on organizational size, current performance, and implementation scope.</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287083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68B36-DE1B-DCAD-4F22-BB87B1B03AA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A89DFB-B07E-EF10-A579-702CD032DD18}"/>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62826BE4-04CF-D941-F7E1-44946CFA67C4}"/>
              </a:ext>
            </a:extLst>
          </p:cNvPr>
          <p:cNvSpPr>
            <a:spLocks noGrp="1"/>
          </p:cNvSpPr>
          <p:nvPr>
            <p:ph type="title"/>
          </p:nvPr>
        </p:nvSpPr>
        <p:spPr>
          <a:xfrm>
            <a:off x="4368247" y="1967948"/>
            <a:ext cx="6452153" cy="4239660"/>
          </a:xfrm>
        </p:spPr>
        <p:txBody>
          <a:bodyPr/>
          <a:lstStyle/>
          <a:p>
            <a:r>
              <a:rPr lang="en-US">
                <a:ea typeface="Open Sans Extrabold"/>
                <a:cs typeface="Open Sans Extrabold"/>
              </a:rPr>
              <a:t>Merchant Services</a:t>
            </a:r>
            <a:endParaRPr lang="en-US" sz="2000"/>
          </a:p>
        </p:txBody>
      </p:sp>
    </p:spTree>
    <p:extLst>
      <p:ext uri="{BB962C8B-B14F-4D97-AF65-F5344CB8AC3E}">
        <p14:creationId xmlns:p14="http://schemas.microsoft.com/office/powerpoint/2010/main" val="1734315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DA464-6551-A060-95F1-C434833A9AD6}"/>
            </a:ext>
          </a:extLst>
        </p:cNvPr>
        <p:cNvGrpSpPr/>
        <p:nvPr/>
      </p:nvGrpSpPr>
      <p:grpSpPr>
        <a:xfrm>
          <a:off x="0" y="0"/>
          <a:ext cx="0" cy="0"/>
          <a:chOff x="0" y="0"/>
          <a:chExt cx="0" cy="0"/>
        </a:xfrm>
      </p:grpSpPr>
      <p:sp>
        <p:nvSpPr>
          <p:cNvPr id="29" name="Rounded Rectangle 28">
            <a:extLst>
              <a:ext uri="{FF2B5EF4-FFF2-40B4-BE49-F238E27FC236}">
                <a16:creationId xmlns:a16="http://schemas.microsoft.com/office/drawing/2014/main" id="{A09683C6-5FED-AB8F-73EF-1E6757705B35}"/>
              </a:ext>
            </a:extLst>
          </p:cNvPr>
          <p:cNvSpPr/>
          <p:nvPr/>
        </p:nvSpPr>
        <p:spPr>
          <a:xfrm>
            <a:off x="8292248" y="584473"/>
            <a:ext cx="3200400" cy="1905533"/>
          </a:xfrm>
          <a:prstGeom prst="roundRect">
            <a:avLst>
              <a:gd name="adj" fmla="val 10625"/>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9" name="Rounded Rectangle 18">
            <a:extLst>
              <a:ext uri="{FF2B5EF4-FFF2-40B4-BE49-F238E27FC236}">
                <a16:creationId xmlns:a16="http://schemas.microsoft.com/office/drawing/2014/main" id="{DD68854E-5EDA-A37F-90A1-06E80E60E34C}"/>
              </a:ext>
            </a:extLst>
          </p:cNvPr>
          <p:cNvSpPr/>
          <p:nvPr/>
        </p:nvSpPr>
        <p:spPr>
          <a:xfrm>
            <a:off x="4876800" y="584473"/>
            <a:ext cx="3200400" cy="1905533"/>
          </a:xfrm>
          <a:prstGeom prst="roundRect">
            <a:avLst>
              <a:gd name="adj" fmla="val 10625"/>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4" name="Content Placeholder 23">
            <a:extLst>
              <a:ext uri="{FF2B5EF4-FFF2-40B4-BE49-F238E27FC236}">
                <a16:creationId xmlns:a16="http://schemas.microsoft.com/office/drawing/2014/main" id="{ABDBAA70-F670-4171-E94F-8161251E75F5}"/>
              </a:ext>
            </a:extLst>
          </p:cNvPr>
          <p:cNvSpPr>
            <a:spLocks noGrp="1"/>
          </p:cNvSpPr>
          <p:nvPr>
            <p:ph idx="16"/>
          </p:nvPr>
        </p:nvSpPr>
        <p:spPr>
          <a:xfrm>
            <a:off x="4876800" y="4008451"/>
            <a:ext cx="6699250" cy="2217417"/>
          </a:xfrm>
        </p:spPr>
        <p:txBody>
          <a:bodyPr/>
          <a:lstStyle/>
          <a:p>
            <a:pPr marL="0" indent="0">
              <a:buNone/>
            </a:pPr>
            <a:r>
              <a:rPr lang="en-US" b="1">
                <a:solidFill>
                  <a:schemeClr val="accent1"/>
                </a:solidFill>
              </a:rPr>
              <a:t>We are large enough to give you the rates and services you deserve, but nimble enough to tailor to your needs</a:t>
            </a:r>
          </a:p>
          <a:p>
            <a:r>
              <a:rPr lang="en-US"/>
              <a:t>Eliminate the need to manage multiple processing relationships and transaction fees</a:t>
            </a:r>
          </a:p>
          <a:p>
            <a:r>
              <a:rPr lang="en-US"/>
              <a:t>Leverage our buying power we pass on with competitive rates </a:t>
            </a:r>
          </a:p>
          <a:p>
            <a:endParaRPr lang="en-US"/>
          </a:p>
        </p:txBody>
      </p:sp>
      <p:sp>
        <p:nvSpPr>
          <p:cNvPr id="4" name="Title 3">
            <a:extLst>
              <a:ext uri="{FF2B5EF4-FFF2-40B4-BE49-F238E27FC236}">
                <a16:creationId xmlns:a16="http://schemas.microsoft.com/office/drawing/2014/main" id="{0161D1CD-1100-1129-EA39-51698E29887B}"/>
              </a:ext>
            </a:extLst>
          </p:cNvPr>
          <p:cNvSpPr>
            <a:spLocks noGrp="1"/>
          </p:cNvSpPr>
          <p:nvPr>
            <p:ph type="title"/>
          </p:nvPr>
        </p:nvSpPr>
        <p:spPr>
          <a:xfrm>
            <a:off x="612775" y="419100"/>
            <a:ext cx="3200400" cy="2324100"/>
          </a:xfrm>
        </p:spPr>
        <p:txBody>
          <a:bodyPr/>
          <a:lstStyle/>
          <a:p>
            <a:r>
              <a:rPr lang="en-US" err="1">
                <a:ea typeface="Open Sans ExtraBold"/>
                <a:cs typeface="Open Sans ExtraBold"/>
              </a:rPr>
              <a:t>Revspring</a:t>
            </a:r>
            <a:r>
              <a:rPr lang="en-US">
                <a:ea typeface="Open Sans ExtraBold"/>
                <a:cs typeface="Open Sans ExtraBold"/>
              </a:rPr>
              <a:t> Merchant Services enable payments throughout the entire patient journey</a:t>
            </a:r>
            <a:endParaRPr lang="en-US"/>
          </a:p>
        </p:txBody>
      </p:sp>
      <p:sp>
        <p:nvSpPr>
          <p:cNvPr id="2" name="Slide Number Placeholder 1">
            <a:extLst>
              <a:ext uri="{FF2B5EF4-FFF2-40B4-BE49-F238E27FC236}">
                <a16:creationId xmlns:a16="http://schemas.microsoft.com/office/drawing/2014/main" id="{82F00BE4-CCCA-683E-CA15-BBC807A5134C}"/>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5" name="Subtitle 4">
            <a:extLst>
              <a:ext uri="{FF2B5EF4-FFF2-40B4-BE49-F238E27FC236}">
                <a16:creationId xmlns:a16="http://schemas.microsoft.com/office/drawing/2014/main" id="{E383A174-7A97-CBDC-20E4-9BDC8577FD87}"/>
              </a:ext>
            </a:extLst>
          </p:cNvPr>
          <p:cNvSpPr>
            <a:spLocks noGrp="1"/>
          </p:cNvSpPr>
          <p:nvPr>
            <p:ph type="subTitle" idx="13"/>
          </p:nvPr>
        </p:nvSpPr>
        <p:spPr>
          <a:xfrm>
            <a:off x="609600" y="3850585"/>
            <a:ext cx="3101975" cy="2233613"/>
          </a:xfrm>
        </p:spPr>
        <p:txBody>
          <a:bodyPr/>
          <a:lstStyle/>
          <a:p>
            <a:r>
              <a:rPr lang="en-US"/>
              <a:t>Minimize complexity and close the loop on patient payments </a:t>
            </a:r>
          </a:p>
          <a:p>
            <a:endParaRPr lang="en-US"/>
          </a:p>
        </p:txBody>
      </p:sp>
      <p:grpSp>
        <p:nvGrpSpPr>
          <p:cNvPr id="10" name="Group 9">
            <a:extLst>
              <a:ext uri="{FF2B5EF4-FFF2-40B4-BE49-F238E27FC236}">
                <a16:creationId xmlns:a16="http://schemas.microsoft.com/office/drawing/2014/main" id="{F7F445F3-576D-A77D-9C98-DEDEA46E5C2F}"/>
              </a:ext>
            </a:extLst>
          </p:cNvPr>
          <p:cNvGrpSpPr/>
          <p:nvPr/>
        </p:nvGrpSpPr>
        <p:grpSpPr>
          <a:xfrm>
            <a:off x="4830140" y="2743200"/>
            <a:ext cx="6699849" cy="873532"/>
            <a:chOff x="2226022" y="1758885"/>
            <a:chExt cx="7421119" cy="873532"/>
          </a:xfrm>
        </p:grpSpPr>
        <p:sp>
          <p:nvSpPr>
            <p:cNvPr id="11" name="Arrow: Left-Right 23">
              <a:extLst>
                <a:ext uri="{FF2B5EF4-FFF2-40B4-BE49-F238E27FC236}">
                  <a16:creationId xmlns:a16="http://schemas.microsoft.com/office/drawing/2014/main" id="{5200F5C0-8D69-75CB-BC24-0C84BA9752F8}"/>
                </a:ext>
              </a:extLst>
            </p:cNvPr>
            <p:cNvSpPr/>
            <p:nvPr/>
          </p:nvSpPr>
          <p:spPr>
            <a:xfrm>
              <a:off x="2226022" y="1758885"/>
              <a:ext cx="7421119" cy="873532"/>
            </a:xfrm>
            <a:prstGeom prst="leftRightArrow">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12" name="Text Placeholder 2">
              <a:extLst>
                <a:ext uri="{FF2B5EF4-FFF2-40B4-BE49-F238E27FC236}">
                  <a16:creationId xmlns:a16="http://schemas.microsoft.com/office/drawing/2014/main" id="{91B26E58-54C1-5641-1DFF-4CE55E2C0438}"/>
                </a:ext>
              </a:extLst>
            </p:cNvPr>
            <p:cNvSpPr txBox="1">
              <a:spLocks/>
            </p:cNvSpPr>
            <p:nvPr/>
          </p:nvSpPr>
          <p:spPr>
            <a:xfrm>
              <a:off x="4011836" y="2037034"/>
              <a:ext cx="2305751" cy="342189"/>
            </a:xfrm>
            <a:prstGeom prst="rect">
              <a:avLst/>
            </a:prstGeom>
          </p:spPr>
          <p:txBody>
            <a:bodyPr/>
            <a:lstStyle>
              <a:lvl1pPr marL="0" indent="0" algn="l" defTabSz="914318" rtl="0" eaLnBrk="1" latinLnBrk="0" hangingPunct="1">
                <a:lnSpc>
                  <a:spcPct val="150000"/>
                </a:lnSpc>
                <a:spcBef>
                  <a:spcPts val="1000"/>
                </a:spcBef>
                <a:buFont typeface="Arial" panose="020B0604020202020204" pitchFamily="34" charset="0"/>
                <a:buNone/>
                <a:defRPr sz="2800" kern="1200">
                  <a:solidFill>
                    <a:schemeClr val="tx1"/>
                  </a:solidFill>
                  <a:latin typeface="+mj-lt"/>
                  <a:ea typeface="+mn-ea"/>
                  <a:cs typeface="+mn-cs"/>
                </a:defRPr>
              </a:lvl1pPr>
              <a:lvl2pPr marL="0" indent="0" algn="l" defTabSz="914318" rtl="0" eaLnBrk="1" latinLnBrk="0" hangingPunct="1">
                <a:lnSpc>
                  <a:spcPct val="150000"/>
                </a:lnSpc>
                <a:spcBef>
                  <a:spcPts val="499"/>
                </a:spcBef>
                <a:buFont typeface="Arial" panose="020B0604020202020204" pitchFamily="34" charset="0"/>
                <a:buNone/>
                <a:defRPr sz="1800" kern="1200">
                  <a:solidFill>
                    <a:schemeClr val="tx1"/>
                  </a:solidFill>
                  <a:latin typeface="+mj-lt"/>
                  <a:ea typeface="+mn-ea"/>
                  <a:cs typeface="+mn-cs"/>
                </a:defRPr>
              </a:lvl2pPr>
              <a:lvl3pPr marL="0" indent="0" algn="l" defTabSz="914318" rtl="0" eaLnBrk="1" latinLnBrk="0" hangingPunct="1">
                <a:lnSpc>
                  <a:spcPct val="15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5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5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49494C"/>
                  </a:solidFill>
                  <a:effectLst/>
                  <a:uLnTx/>
                  <a:uFillTx/>
                  <a:latin typeface="Avenir Next LT Pro"/>
                  <a:ea typeface="+mn-ea"/>
                  <a:cs typeface="+mn-cs"/>
                </a:rPr>
                <a:t>Point-of-Service</a:t>
              </a:r>
            </a:p>
          </p:txBody>
        </p:sp>
        <p:sp>
          <p:nvSpPr>
            <p:cNvPr id="13" name="Text Placeholder 4">
              <a:extLst>
                <a:ext uri="{FF2B5EF4-FFF2-40B4-BE49-F238E27FC236}">
                  <a16:creationId xmlns:a16="http://schemas.microsoft.com/office/drawing/2014/main" id="{42C11CED-D211-9F9B-73C5-010D8127B6B3}"/>
                </a:ext>
              </a:extLst>
            </p:cNvPr>
            <p:cNvSpPr txBox="1">
              <a:spLocks/>
            </p:cNvSpPr>
            <p:nvPr/>
          </p:nvSpPr>
          <p:spPr>
            <a:xfrm>
              <a:off x="2651740" y="2037034"/>
              <a:ext cx="1456677" cy="342189"/>
            </a:xfrm>
            <a:prstGeom prst="rect">
              <a:avLst/>
            </a:prstGeom>
          </p:spPr>
          <p:txBody>
            <a:bodyPr/>
            <a:lstStyle>
              <a:lvl1pPr marL="0" indent="0" algn="l" defTabSz="914318" rtl="0" eaLnBrk="1" latinLnBrk="0" hangingPunct="1">
                <a:lnSpc>
                  <a:spcPct val="150000"/>
                </a:lnSpc>
                <a:spcBef>
                  <a:spcPts val="1000"/>
                </a:spcBef>
                <a:buFont typeface="Arial" panose="020B0604020202020204" pitchFamily="34" charset="0"/>
                <a:buNone/>
                <a:defRPr sz="2800" kern="1200">
                  <a:solidFill>
                    <a:schemeClr val="tx1"/>
                  </a:solidFill>
                  <a:latin typeface="+mj-lt"/>
                  <a:ea typeface="+mn-ea"/>
                  <a:cs typeface="+mn-cs"/>
                </a:defRPr>
              </a:lvl1pPr>
              <a:lvl2pPr marL="0" indent="0" algn="l" defTabSz="914318" rtl="0" eaLnBrk="1" latinLnBrk="0" hangingPunct="1">
                <a:lnSpc>
                  <a:spcPct val="150000"/>
                </a:lnSpc>
                <a:spcBef>
                  <a:spcPts val="499"/>
                </a:spcBef>
                <a:buFont typeface="Arial" panose="020B0604020202020204" pitchFamily="34" charset="0"/>
                <a:buNone/>
                <a:defRPr sz="1800" kern="1200">
                  <a:solidFill>
                    <a:schemeClr val="tx1"/>
                  </a:solidFill>
                  <a:latin typeface="+mj-lt"/>
                  <a:ea typeface="+mn-ea"/>
                  <a:cs typeface="+mn-cs"/>
                </a:defRPr>
              </a:lvl2pPr>
              <a:lvl3pPr marL="0" indent="0" algn="l" defTabSz="914318" rtl="0" eaLnBrk="1" latinLnBrk="0" hangingPunct="1">
                <a:lnSpc>
                  <a:spcPct val="15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5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5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49494C"/>
                  </a:solidFill>
                  <a:effectLst/>
                  <a:uLnTx/>
                  <a:uFillTx/>
                  <a:latin typeface="Avenir Next LT Pro"/>
                  <a:ea typeface="+mn-ea"/>
                  <a:cs typeface="+mn-cs"/>
                </a:rPr>
                <a:t>Pre-Service</a:t>
              </a:r>
            </a:p>
          </p:txBody>
        </p:sp>
        <p:sp>
          <p:nvSpPr>
            <p:cNvPr id="14" name="Text Placeholder 6">
              <a:extLst>
                <a:ext uri="{FF2B5EF4-FFF2-40B4-BE49-F238E27FC236}">
                  <a16:creationId xmlns:a16="http://schemas.microsoft.com/office/drawing/2014/main" id="{6A7DAFE8-D904-4F9A-7508-F587114E2A6D}"/>
                </a:ext>
              </a:extLst>
            </p:cNvPr>
            <p:cNvSpPr txBox="1">
              <a:spLocks/>
            </p:cNvSpPr>
            <p:nvPr/>
          </p:nvSpPr>
          <p:spPr>
            <a:xfrm>
              <a:off x="6009159" y="2037034"/>
              <a:ext cx="1895226" cy="342189"/>
            </a:xfrm>
            <a:prstGeom prst="rect">
              <a:avLst/>
            </a:prstGeom>
          </p:spPr>
          <p:txBody>
            <a:bodyPr/>
            <a:lstStyle>
              <a:lvl1pPr marL="0" indent="0" algn="l" defTabSz="914318" rtl="0" eaLnBrk="1" latinLnBrk="0" hangingPunct="1">
                <a:lnSpc>
                  <a:spcPct val="150000"/>
                </a:lnSpc>
                <a:spcBef>
                  <a:spcPts val="1000"/>
                </a:spcBef>
                <a:buFont typeface="Arial" panose="020B0604020202020204" pitchFamily="34" charset="0"/>
                <a:buNone/>
                <a:defRPr sz="2800" kern="1200">
                  <a:solidFill>
                    <a:schemeClr val="tx1"/>
                  </a:solidFill>
                  <a:latin typeface="+mj-lt"/>
                  <a:ea typeface="+mn-ea"/>
                  <a:cs typeface="+mn-cs"/>
                </a:defRPr>
              </a:lvl1pPr>
              <a:lvl2pPr marL="0" indent="0" algn="l" defTabSz="914318" rtl="0" eaLnBrk="1" latinLnBrk="0" hangingPunct="1">
                <a:lnSpc>
                  <a:spcPct val="150000"/>
                </a:lnSpc>
                <a:spcBef>
                  <a:spcPts val="499"/>
                </a:spcBef>
                <a:buFont typeface="Arial" panose="020B0604020202020204" pitchFamily="34" charset="0"/>
                <a:buNone/>
                <a:defRPr sz="1800" kern="1200">
                  <a:solidFill>
                    <a:schemeClr val="tx1"/>
                  </a:solidFill>
                  <a:latin typeface="+mj-lt"/>
                  <a:ea typeface="+mn-ea"/>
                  <a:cs typeface="+mn-cs"/>
                </a:defRPr>
              </a:lvl2pPr>
              <a:lvl3pPr marL="0" indent="0" algn="l" defTabSz="914318" rtl="0" eaLnBrk="1" latinLnBrk="0" hangingPunct="1">
                <a:lnSpc>
                  <a:spcPct val="15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5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5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49494C"/>
                  </a:solidFill>
                  <a:effectLst/>
                  <a:uLnTx/>
                  <a:uFillTx/>
                  <a:latin typeface="Avenir Next LT Pro"/>
                  <a:ea typeface="+mn-ea"/>
                  <a:cs typeface="+mn-cs"/>
                </a:rPr>
                <a:t>Post-Service</a:t>
              </a:r>
            </a:p>
          </p:txBody>
        </p:sp>
        <p:sp>
          <p:nvSpPr>
            <p:cNvPr id="15" name="Text Placeholder 8">
              <a:extLst>
                <a:ext uri="{FF2B5EF4-FFF2-40B4-BE49-F238E27FC236}">
                  <a16:creationId xmlns:a16="http://schemas.microsoft.com/office/drawing/2014/main" id="{BFF33F69-631A-43AF-721D-AD7B00E4B10F}"/>
                </a:ext>
              </a:extLst>
            </p:cNvPr>
            <p:cNvSpPr txBox="1">
              <a:spLocks/>
            </p:cNvSpPr>
            <p:nvPr/>
          </p:nvSpPr>
          <p:spPr>
            <a:xfrm>
              <a:off x="7690592" y="2041614"/>
              <a:ext cx="1432794" cy="342189"/>
            </a:xfrm>
            <a:prstGeom prst="rect">
              <a:avLst/>
            </a:prstGeom>
          </p:spPr>
          <p:txBody>
            <a:bodyPr/>
            <a:lstStyle>
              <a:lvl1pPr marL="0" indent="0" algn="l" defTabSz="914318" rtl="0" eaLnBrk="1" latinLnBrk="0" hangingPunct="1">
                <a:lnSpc>
                  <a:spcPct val="150000"/>
                </a:lnSpc>
                <a:spcBef>
                  <a:spcPts val="1000"/>
                </a:spcBef>
                <a:buFont typeface="Arial" panose="020B0604020202020204" pitchFamily="34" charset="0"/>
                <a:buNone/>
                <a:defRPr sz="2800" kern="1200">
                  <a:solidFill>
                    <a:schemeClr val="tx1"/>
                  </a:solidFill>
                  <a:latin typeface="+mj-lt"/>
                  <a:ea typeface="+mn-ea"/>
                  <a:cs typeface="+mn-cs"/>
                </a:defRPr>
              </a:lvl1pPr>
              <a:lvl2pPr marL="0" indent="0" algn="l" defTabSz="914318" rtl="0" eaLnBrk="1" latinLnBrk="0" hangingPunct="1">
                <a:lnSpc>
                  <a:spcPct val="150000"/>
                </a:lnSpc>
                <a:spcBef>
                  <a:spcPts val="499"/>
                </a:spcBef>
                <a:buFont typeface="Arial" panose="020B0604020202020204" pitchFamily="34" charset="0"/>
                <a:buNone/>
                <a:defRPr sz="1800" kern="1200">
                  <a:solidFill>
                    <a:schemeClr val="tx1"/>
                  </a:solidFill>
                  <a:latin typeface="+mj-lt"/>
                  <a:ea typeface="+mn-ea"/>
                  <a:cs typeface="+mn-cs"/>
                </a:defRPr>
              </a:lvl2pPr>
              <a:lvl3pPr marL="0" indent="0" algn="l" defTabSz="914318" rtl="0" eaLnBrk="1" latinLnBrk="0" hangingPunct="1">
                <a:lnSpc>
                  <a:spcPct val="15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5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5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49494C"/>
                  </a:solidFill>
                  <a:effectLst/>
                  <a:uLnTx/>
                  <a:uFillTx/>
                  <a:latin typeface="Avenir Next LT Pro"/>
                  <a:ea typeface="+mn-ea"/>
                  <a:cs typeface="+mn-cs"/>
                </a:rPr>
                <a:t>Follow-Up</a:t>
              </a:r>
            </a:p>
          </p:txBody>
        </p:sp>
      </p:grpSp>
      <p:sp>
        <p:nvSpPr>
          <p:cNvPr id="16" name="Text Placeholder 2">
            <a:extLst>
              <a:ext uri="{FF2B5EF4-FFF2-40B4-BE49-F238E27FC236}">
                <a16:creationId xmlns:a16="http://schemas.microsoft.com/office/drawing/2014/main" id="{2B6E07E4-73E2-423B-8889-89F606822CC0}"/>
              </a:ext>
            </a:extLst>
          </p:cNvPr>
          <p:cNvSpPr>
            <a:spLocks noGrp="1"/>
          </p:cNvSpPr>
          <p:nvPr/>
        </p:nvSpPr>
        <p:spPr>
          <a:xfrm>
            <a:off x="11491755" y="3641569"/>
            <a:ext cx="3180912" cy="2217416"/>
          </a:xfrm>
          <a:prstGeom prst="rect">
            <a:avLst/>
          </a:prstGeom>
        </p:spPr>
        <p:txBody>
          <a:bodyPr lIns="91440" tIns="45720" rIns="91440" bIns="45720" anchor="t"/>
          <a:lstStyle>
            <a:lvl1pPr marL="0" indent="0" algn="l" defTabSz="914318" rtl="0" eaLnBrk="1" latinLnBrk="0" hangingPunct="1">
              <a:lnSpc>
                <a:spcPct val="100000"/>
              </a:lnSpc>
              <a:spcBef>
                <a:spcPts val="0"/>
              </a:spcBef>
              <a:buFont typeface="Arial" panose="020B0604020202020204" pitchFamily="34" charset="0"/>
              <a:buNone/>
              <a:defRPr sz="1800" b="1" i="0" kern="1200">
                <a:solidFill>
                  <a:schemeClr val="tx2"/>
                </a:solidFill>
                <a:latin typeface="Verdana" panose="020B0604030504040204" pitchFamily="34" charset="0"/>
                <a:ea typeface="+mn-ea"/>
                <a:cs typeface="+mn-cs"/>
              </a:defRPr>
            </a:lvl1pPr>
            <a:lvl2pPr marL="36576" indent="-182880" algn="l" defTabSz="914318" rtl="0" eaLnBrk="1" latinLnBrk="0" hangingPunct="1">
              <a:lnSpc>
                <a:spcPct val="100000"/>
              </a:lnSpc>
              <a:spcBef>
                <a:spcPts val="300"/>
              </a:spcBef>
              <a:buFont typeface="Arial" panose="020B0604020202020204" pitchFamily="34" charset="0"/>
              <a:buChar char="•"/>
              <a:defRPr sz="1800" b="1" i="0" kern="1200">
                <a:solidFill>
                  <a:schemeClr val="accent5">
                    <a:lumMod val="75000"/>
                  </a:schemeClr>
                </a:solidFill>
                <a:latin typeface="Verdana" panose="020B0604030504040204" pitchFamily="34" charset="0"/>
                <a:ea typeface="+mn-ea"/>
                <a:cs typeface="+mn-cs"/>
              </a:defRPr>
            </a:lvl2pPr>
            <a:lvl3pPr marL="49377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3pPr>
            <a:lvl4pPr marL="76809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4pPr>
            <a:lvl5pPr marL="1042416" indent="-182880" algn="l" defTabSz="914318" rtl="0" eaLnBrk="1" latinLnBrk="0" hangingPunct="1">
              <a:lnSpc>
                <a:spcPct val="100000"/>
              </a:lnSpc>
              <a:spcBef>
                <a:spcPts val="300"/>
              </a:spcBef>
              <a:buFont typeface="Arial" panose="020B0604020202020204" pitchFamily="34" charset="0"/>
              <a:buChar char="•"/>
              <a:defRPr sz="1800" kern="1200" baseline="0">
                <a:solidFill>
                  <a:schemeClr val="accent5">
                    <a:lumMod val="75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121285" marR="0" lvl="0" indent="0" algn="l" defTabSz="914318" rtl="0" eaLnBrk="1" fontAlgn="auto" latinLnBrk="0" hangingPunct="1">
              <a:lnSpc>
                <a:spcPct val="100000"/>
              </a:lnSpc>
              <a:spcBef>
                <a:spcPts val="0"/>
              </a:spcBef>
              <a:spcAft>
                <a:spcPts val="0"/>
              </a:spcAft>
              <a:buClr>
                <a:srgbClr val="F2C146"/>
              </a:buClr>
              <a:buSzTx/>
              <a:buFont typeface="Arial" panose="020B0604020202020204" pitchFamily="34" charset="0"/>
              <a:buNone/>
              <a:tabLst/>
              <a:defRPr/>
            </a:pPr>
            <a:endParaRPr kumimoji="0" lang="en-US" sz="1800" b="1" i="0" u="none" strike="noStrike" kern="1200" cap="none" spc="0" normalizeH="0" baseline="0" noProof="0">
              <a:ln>
                <a:noFill/>
              </a:ln>
              <a:solidFill>
                <a:srgbClr val="02346D"/>
              </a:solidFill>
              <a:effectLst/>
              <a:uLnTx/>
              <a:uFillTx/>
              <a:latin typeface="Avenir Next LT Pro"/>
              <a:ea typeface="Verdana"/>
              <a:cs typeface="+mn-cs"/>
            </a:endParaRPr>
          </a:p>
        </p:txBody>
      </p:sp>
      <p:sp>
        <p:nvSpPr>
          <p:cNvPr id="17" name="TextBox 16">
            <a:extLst>
              <a:ext uri="{FF2B5EF4-FFF2-40B4-BE49-F238E27FC236}">
                <a16:creationId xmlns:a16="http://schemas.microsoft.com/office/drawing/2014/main" id="{484AC7D8-C43F-8B86-115A-C28BC36A7D9A}"/>
              </a:ext>
            </a:extLst>
          </p:cNvPr>
          <p:cNvSpPr txBox="1"/>
          <p:nvPr/>
        </p:nvSpPr>
        <p:spPr>
          <a:xfrm>
            <a:off x="5002979" y="915675"/>
            <a:ext cx="2948041" cy="1477328"/>
          </a:xfrm>
          <a:prstGeom prst="rect">
            <a:avLst/>
          </a:prstGeom>
          <a:noFill/>
        </p:spPr>
        <p:txBody>
          <a:bodyPr wrap="square" lIns="91440" tIns="45720" rIns="91440" bIns="45720" anchor="t">
            <a:spAutoFit/>
          </a:bodyPr>
          <a:lstStyle/>
          <a:p>
            <a:pPr marL="121285" marR="0" lvl="0" indent="0" algn="l" defTabSz="914400" rtl="0" eaLnBrk="1" fontAlgn="auto" latinLnBrk="0" hangingPunct="1">
              <a:lnSpc>
                <a:spcPct val="100000"/>
              </a:lnSpc>
              <a:spcBef>
                <a:spcPts val="0"/>
              </a:spcBef>
              <a:spcAft>
                <a:spcPts val="0"/>
              </a:spcAft>
              <a:buClr>
                <a:srgbClr val="F2C146"/>
              </a:buClr>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Verdana"/>
                <a:cs typeface="+mn-cs"/>
              </a:rPr>
              <a:t>$53.5 billion processed transactions yearly </a:t>
            </a:r>
            <a:r>
              <a:rPr kumimoji="0" lang="en-US" sz="1800" b="0" i="0" u="none" strike="noStrike" kern="1200" cap="none" spc="0" normalizeH="0" baseline="0" noProof="0">
                <a:ln>
                  <a:noFill/>
                </a:ln>
                <a:solidFill>
                  <a:srgbClr val="49494C"/>
                </a:solidFill>
                <a:effectLst/>
                <a:uLnTx/>
                <a:uFillTx/>
                <a:latin typeface="Avenir Next LT Pro"/>
                <a:ea typeface="Verdana"/>
                <a:cs typeface="+mn-cs"/>
              </a:rPr>
              <a:t>through our technology—growing 25% YoY</a:t>
            </a:r>
          </a:p>
          <a:p>
            <a:pPr marL="121285" marR="0" lvl="0" indent="0" algn="l" defTabSz="914400" rtl="0" eaLnBrk="1" fontAlgn="auto" latinLnBrk="0" hangingPunct="1">
              <a:lnSpc>
                <a:spcPct val="100000"/>
              </a:lnSpc>
              <a:spcBef>
                <a:spcPts val="0"/>
              </a:spcBef>
              <a:spcAft>
                <a:spcPts val="0"/>
              </a:spcAft>
              <a:buClr>
                <a:srgbClr val="F2C146"/>
              </a:buClr>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mn-cs"/>
            </a:endParaRPr>
          </a:p>
        </p:txBody>
      </p:sp>
      <p:sp>
        <p:nvSpPr>
          <p:cNvPr id="18" name="TextBox 17">
            <a:extLst>
              <a:ext uri="{FF2B5EF4-FFF2-40B4-BE49-F238E27FC236}">
                <a16:creationId xmlns:a16="http://schemas.microsoft.com/office/drawing/2014/main" id="{234BC0A4-9D82-63A5-FA8A-AD2EEFF206A7}"/>
              </a:ext>
            </a:extLst>
          </p:cNvPr>
          <p:cNvSpPr txBox="1"/>
          <p:nvPr/>
        </p:nvSpPr>
        <p:spPr>
          <a:xfrm>
            <a:off x="8570700" y="970529"/>
            <a:ext cx="2697869" cy="1200329"/>
          </a:xfrm>
          <a:prstGeom prst="rect">
            <a:avLst/>
          </a:prstGeom>
          <a:noFill/>
        </p:spPr>
        <p:txBody>
          <a:bodyPr wrap="square" lIns="91440" tIns="45720" rIns="91440" bIns="45720" anchor="t">
            <a:spAutoFit/>
          </a:bodyPr>
          <a:lstStyle/>
          <a:p>
            <a:pPr marL="121285" marR="0" lvl="0" indent="0" algn="l" defTabSz="914400" rtl="0" eaLnBrk="1" fontAlgn="auto" latinLnBrk="0" hangingPunct="1">
              <a:lnSpc>
                <a:spcPct val="100000"/>
              </a:lnSpc>
              <a:spcBef>
                <a:spcPts val="0"/>
              </a:spcBef>
              <a:spcAft>
                <a:spcPts val="0"/>
              </a:spcAft>
              <a:buClr>
                <a:srgbClr val="F2C146"/>
              </a:buClr>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Verdana"/>
                <a:cs typeface="+mn-cs"/>
              </a:rPr>
              <a:t>$6.3 billion using </a:t>
            </a:r>
            <a:r>
              <a:rPr kumimoji="0" lang="en-US" sz="1800" b="1" i="0" u="none" strike="noStrike" kern="1200" cap="none" spc="0" normalizeH="0" baseline="0" noProof="0" err="1">
                <a:ln>
                  <a:noFill/>
                </a:ln>
                <a:solidFill>
                  <a:srgbClr val="02346D"/>
                </a:solidFill>
                <a:effectLst/>
                <a:uLnTx/>
                <a:uFillTx/>
                <a:latin typeface="Avenir Next LT Pro"/>
                <a:ea typeface="Verdana"/>
                <a:cs typeface="+mn-cs"/>
              </a:rPr>
              <a:t>RevSpring</a:t>
            </a:r>
            <a:r>
              <a:rPr kumimoji="0" lang="en-US" sz="1800" b="1" i="0" u="none" strike="noStrike" kern="1200" cap="none" spc="0" normalizeH="0" baseline="0" noProof="0">
                <a:ln>
                  <a:noFill/>
                </a:ln>
                <a:solidFill>
                  <a:srgbClr val="02346D"/>
                </a:solidFill>
                <a:effectLst/>
                <a:uLnTx/>
                <a:uFillTx/>
                <a:latin typeface="Avenir Next LT Pro"/>
                <a:ea typeface="Verdana"/>
                <a:cs typeface="+mn-cs"/>
              </a:rPr>
              <a:t> merchant services</a:t>
            </a:r>
            <a:r>
              <a:rPr kumimoji="0" lang="en-US" sz="1800" b="0" i="0" u="none" strike="noStrike" kern="1200" cap="none" spc="0" normalizeH="0" baseline="0" noProof="0">
                <a:ln>
                  <a:noFill/>
                </a:ln>
                <a:solidFill>
                  <a:srgbClr val="49494C"/>
                </a:solidFill>
                <a:effectLst/>
                <a:uLnTx/>
                <a:uFillTx/>
                <a:latin typeface="Avenir Next LT Pro"/>
                <a:ea typeface="Verdana"/>
                <a:cs typeface="+mn-cs"/>
              </a:rPr>
              <a:t>—growing 50% YoY</a:t>
            </a:r>
          </a:p>
        </p:txBody>
      </p:sp>
    </p:spTree>
    <p:extLst>
      <p:ext uri="{BB962C8B-B14F-4D97-AF65-F5344CB8AC3E}">
        <p14:creationId xmlns:p14="http://schemas.microsoft.com/office/powerpoint/2010/main" val="3960536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02EC7EF9-A6DB-40B8-A8CC-8F5D9E48846F}"/>
              </a:ext>
            </a:extLst>
          </p:cNvPr>
          <p:cNvSpPr/>
          <p:nvPr/>
        </p:nvSpPr>
        <p:spPr>
          <a:xfrm>
            <a:off x="6393036" y="4795626"/>
            <a:ext cx="5798964" cy="13441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nvGrpSpPr>
          <p:cNvPr id="41" name="Group 40">
            <a:extLst>
              <a:ext uri="{FF2B5EF4-FFF2-40B4-BE49-F238E27FC236}">
                <a16:creationId xmlns:a16="http://schemas.microsoft.com/office/drawing/2014/main" id="{72A91E52-0744-13C6-93EF-F52B38005C03}"/>
              </a:ext>
            </a:extLst>
          </p:cNvPr>
          <p:cNvGrpSpPr/>
          <p:nvPr/>
        </p:nvGrpSpPr>
        <p:grpSpPr>
          <a:xfrm>
            <a:off x="609599" y="2248525"/>
            <a:ext cx="4337155" cy="4032354"/>
            <a:chOff x="609599" y="2248525"/>
            <a:chExt cx="3591859" cy="3728803"/>
          </a:xfrm>
          <a:solidFill>
            <a:srgbClr val="F3F4F4"/>
          </a:solidFill>
        </p:grpSpPr>
        <p:sp>
          <p:nvSpPr>
            <p:cNvPr id="37" name="Rounded Rectangle 36">
              <a:extLst>
                <a:ext uri="{FF2B5EF4-FFF2-40B4-BE49-F238E27FC236}">
                  <a16:creationId xmlns:a16="http://schemas.microsoft.com/office/drawing/2014/main" id="{902E809C-068C-E304-4F0C-F12E24AB9689}"/>
                </a:ext>
              </a:extLst>
            </p:cNvPr>
            <p:cNvSpPr/>
            <p:nvPr/>
          </p:nvSpPr>
          <p:spPr>
            <a:xfrm>
              <a:off x="609599" y="2248525"/>
              <a:ext cx="3591859" cy="118047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Ins="731520" rtlCol="0" anchor="t">
              <a:noAutofit/>
            </a:bodyPr>
            <a:lstStyle/>
            <a:p>
              <a:pPr marL="0" marR="0" lvl="0" indent="0" algn="l" defTabSz="914400" rtl="0" eaLnBrk="1" fontAlgn="auto" latinLnBrk="0" hangingPunct="1">
                <a:lnSpc>
                  <a:spcPct val="110000"/>
                </a:lnSpc>
                <a:spcBef>
                  <a:spcPts val="0"/>
                </a:spcBef>
                <a:spcAft>
                  <a:spcPts val="500"/>
                </a:spcAft>
                <a:buClrTx/>
                <a:buSzTx/>
                <a:buFontTx/>
                <a:buNone/>
                <a:tabLst/>
                <a:defRPr/>
              </a:pPr>
              <a:r>
                <a:rPr kumimoji="0" lang="en-US" sz="16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Payment Summary</a:t>
              </a:r>
            </a:p>
            <a:p>
              <a:pPr marL="0" marR="0" lvl="0" indent="0" algn="l" defTabSz="914400" rtl="0" eaLnBrk="1" fontAlgn="auto" latinLnBrk="0" hangingPunct="1">
                <a:lnSpc>
                  <a:spcPct val="110000"/>
                </a:lnSpc>
                <a:spcBef>
                  <a:spcPts val="0"/>
                </a:spcBef>
                <a:spcAft>
                  <a:spcPts val="50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Times New Roman" panose="02020603050405020304" pitchFamily="18" charset="0"/>
                </a:rPr>
                <a:t>View what has transpired over the day. Monitor individual and team performance.</a:t>
              </a:r>
            </a:p>
          </p:txBody>
        </p:sp>
        <p:sp>
          <p:nvSpPr>
            <p:cNvPr id="39" name="Rounded Rectangle 38">
              <a:extLst>
                <a:ext uri="{FF2B5EF4-FFF2-40B4-BE49-F238E27FC236}">
                  <a16:creationId xmlns:a16="http://schemas.microsoft.com/office/drawing/2014/main" id="{DE394C8F-63E4-6966-C886-BC8B18C82076}"/>
                </a:ext>
              </a:extLst>
            </p:cNvPr>
            <p:cNvSpPr/>
            <p:nvPr/>
          </p:nvSpPr>
          <p:spPr>
            <a:xfrm>
              <a:off x="609599" y="3522689"/>
              <a:ext cx="3591859" cy="118047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Ins="731520" rtlCol="0" anchor="t">
              <a:noAutofit/>
            </a:bodyPr>
            <a:lstStyle/>
            <a:p>
              <a:pPr marL="0" marR="0" lvl="0" indent="0" algn="l" defTabSz="914400" rtl="0" eaLnBrk="1" fontAlgn="auto" latinLnBrk="0" hangingPunct="1">
                <a:lnSpc>
                  <a:spcPct val="110000"/>
                </a:lnSpc>
                <a:spcBef>
                  <a:spcPts val="0"/>
                </a:spcBef>
                <a:spcAft>
                  <a:spcPts val="500"/>
                </a:spcAft>
                <a:buClrTx/>
                <a:buSzTx/>
                <a:buFontTx/>
                <a:buNone/>
                <a:tabLst/>
                <a:defRPr/>
              </a:pPr>
              <a:r>
                <a:rPr kumimoji="0" lang="en-US" sz="16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Payment Remittance File</a:t>
              </a:r>
            </a:p>
            <a:p>
              <a:pPr marL="0" marR="0" lvl="0" indent="0" algn="l" defTabSz="914330" rtl="0" eaLnBrk="1" fontAlgn="auto" latinLnBrk="0" hangingPunct="1">
                <a:lnSpc>
                  <a:spcPct val="110000"/>
                </a:lnSpc>
                <a:spcBef>
                  <a:spcPts val="0"/>
                </a:spcBef>
                <a:spcAft>
                  <a:spcPts val="50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Times New Roman" panose="02020603050405020304" pitchFamily="18" charset="0"/>
                </a:rPr>
                <a:t>File is posted back into client’s host system to update accounts and ensure it remains the system of truth.</a:t>
              </a:r>
            </a:p>
          </p:txBody>
        </p:sp>
        <p:sp>
          <p:nvSpPr>
            <p:cNvPr id="40" name="Rounded Rectangle 39">
              <a:extLst>
                <a:ext uri="{FF2B5EF4-FFF2-40B4-BE49-F238E27FC236}">
                  <a16:creationId xmlns:a16="http://schemas.microsoft.com/office/drawing/2014/main" id="{B7B3E6EF-7AA9-4189-C296-3C242CF77ADE}"/>
                </a:ext>
              </a:extLst>
            </p:cNvPr>
            <p:cNvSpPr/>
            <p:nvPr/>
          </p:nvSpPr>
          <p:spPr>
            <a:xfrm>
              <a:off x="609599" y="4796853"/>
              <a:ext cx="3591859" cy="118047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Ins="731520" rtlCol="0" anchor="t">
              <a:noAutofit/>
            </a:bodyPr>
            <a:lstStyle/>
            <a:p>
              <a:pPr marL="0" marR="0" lvl="0" indent="0" algn="l" defTabSz="914330" rtl="0" eaLnBrk="1" fontAlgn="auto" latinLnBrk="0" hangingPunct="1">
                <a:lnSpc>
                  <a:spcPct val="110000"/>
                </a:lnSpc>
                <a:spcBef>
                  <a:spcPts val="0"/>
                </a:spcBef>
                <a:spcAft>
                  <a:spcPts val="500"/>
                </a:spcAft>
                <a:buClrTx/>
                <a:buSzTx/>
                <a:buFontTx/>
                <a:buNone/>
                <a:tabLst/>
                <a:defRPr/>
              </a:pPr>
              <a:r>
                <a:rPr kumimoji="0" lang="en-US" sz="1600" b="1" i="0" u="none" strike="noStrike" kern="1200" cap="none" spc="0" normalizeH="0" baseline="0" noProof="0">
                  <a:ln>
                    <a:noFill/>
                  </a:ln>
                  <a:solidFill>
                    <a:srgbClr val="02346D"/>
                  </a:solidFill>
                  <a:effectLst/>
                  <a:uLnTx/>
                  <a:uFillTx/>
                  <a:latin typeface="Avenir Next LT Pro"/>
                  <a:ea typeface="Verdana" panose="020B0604030504040204" pitchFamily="34" charset="0"/>
                  <a:cs typeface="Times New Roman" panose="02020603050405020304" pitchFamily="18" charset="0"/>
                </a:rPr>
                <a:t>Settlement-based Reconciliation</a:t>
              </a:r>
            </a:p>
            <a:p>
              <a:pPr marL="0" marR="0" lvl="0" indent="0" algn="l" defTabSz="914330" rtl="0" eaLnBrk="1" fontAlgn="auto" latinLnBrk="0" hangingPunct="1">
                <a:lnSpc>
                  <a:spcPct val="110000"/>
                </a:lnSpc>
                <a:spcBef>
                  <a:spcPts val="0"/>
                </a:spcBef>
                <a:spcAft>
                  <a:spcPts val="50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Times New Roman" panose="02020603050405020304" pitchFamily="18" charset="0"/>
                </a:rPr>
                <a:t>Shows whether the payments taken by the software equate to what was funded in the client’s bank account. </a:t>
              </a:r>
            </a:p>
          </p:txBody>
        </p:sp>
      </p:grpSp>
      <p:sp>
        <p:nvSpPr>
          <p:cNvPr id="3" name="Title 2">
            <a:extLst>
              <a:ext uri="{FF2B5EF4-FFF2-40B4-BE49-F238E27FC236}">
                <a16:creationId xmlns:a16="http://schemas.microsoft.com/office/drawing/2014/main" id="{7DEE7566-D4BA-2082-F757-DEB7CDDC135A}"/>
              </a:ext>
            </a:extLst>
          </p:cNvPr>
          <p:cNvSpPr>
            <a:spLocks noGrp="1"/>
          </p:cNvSpPr>
          <p:nvPr>
            <p:ph type="title"/>
          </p:nvPr>
        </p:nvSpPr>
        <p:spPr>
          <a:xfrm>
            <a:off x="612113" y="419100"/>
            <a:ext cx="7567365" cy="1097280"/>
          </a:xfrm>
        </p:spPr>
        <p:txBody>
          <a:bodyPr/>
          <a:lstStyle/>
          <a:p>
            <a:r>
              <a:rPr lang="en-US">
                <a:ea typeface="Open Sans ExtraBold"/>
                <a:cs typeface="Open Sans ExtraBold"/>
              </a:rPr>
              <a:t>Cut reconciliation in half with settlement-based reconciliation (SBR)</a:t>
            </a:r>
            <a:br>
              <a:rPr lang="en-US"/>
            </a:br>
            <a:endParaRPr lang="en-US"/>
          </a:p>
        </p:txBody>
      </p:sp>
      <p:sp>
        <p:nvSpPr>
          <p:cNvPr id="4" name="Subtitle 3">
            <a:extLst>
              <a:ext uri="{FF2B5EF4-FFF2-40B4-BE49-F238E27FC236}">
                <a16:creationId xmlns:a16="http://schemas.microsoft.com/office/drawing/2014/main" id="{DF12C3EE-136B-FD2E-D091-A01705B49281}"/>
              </a:ext>
            </a:extLst>
          </p:cNvPr>
          <p:cNvSpPr>
            <a:spLocks noGrp="1"/>
          </p:cNvSpPr>
          <p:nvPr>
            <p:ph type="subTitle" idx="13"/>
          </p:nvPr>
        </p:nvSpPr>
        <p:spPr>
          <a:xfrm>
            <a:off x="609600" y="1389328"/>
            <a:ext cx="7569200" cy="636588"/>
          </a:xfrm>
        </p:spPr>
        <p:txBody>
          <a:bodyPr/>
          <a:lstStyle/>
          <a:p>
            <a:pPr lvl="0"/>
            <a:r>
              <a:rPr lang="en-US"/>
              <a:t>A complimentary reporting tool provided to all </a:t>
            </a:r>
            <a:r>
              <a:rPr lang="en-US" err="1"/>
              <a:t>RevSpring</a:t>
            </a:r>
            <a:r>
              <a:rPr lang="en-US"/>
              <a:t> Merchant Services customers.</a:t>
            </a:r>
          </a:p>
        </p:txBody>
      </p:sp>
      <p:sp>
        <p:nvSpPr>
          <p:cNvPr id="5" name="Slide Number Placeholder 4">
            <a:extLst>
              <a:ext uri="{FF2B5EF4-FFF2-40B4-BE49-F238E27FC236}">
                <a16:creationId xmlns:a16="http://schemas.microsoft.com/office/drawing/2014/main" id="{872877EF-A659-6619-0337-059B7672CC45}"/>
              </a:ext>
            </a:extLst>
          </p:cNvPr>
          <p:cNvSpPr>
            <a:spLocks noGrp="1"/>
          </p:cNvSpPr>
          <p:nvPr>
            <p:ph type="sldNum" sz="quarter" idx="18"/>
          </p:nvPr>
        </p:nvSpPr>
        <p:spPr>
          <a:xfrm>
            <a:off x="11435556" y="6475413"/>
            <a:ext cx="293687" cy="13811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grpSp>
        <p:nvGrpSpPr>
          <p:cNvPr id="11" name="Group 10">
            <a:extLst>
              <a:ext uri="{FF2B5EF4-FFF2-40B4-BE49-F238E27FC236}">
                <a16:creationId xmlns:a16="http://schemas.microsoft.com/office/drawing/2014/main" id="{8E303AE4-B75A-84AF-47B6-857EB0DE1F91}"/>
              </a:ext>
            </a:extLst>
          </p:cNvPr>
          <p:cNvGrpSpPr/>
          <p:nvPr/>
        </p:nvGrpSpPr>
        <p:grpSpPr>
          <a:xfrm>
            <a:off x="4277468" y="2091357"/>
            <a:ext cx="8061379" cy="4347543"/>
            <a:chOff x="426298" y="1941982"/>
            <a:chExt cx="8061379" cy="4347543"/>
          </a:xfrm>
        </p:grpSpPr>
        <p:sp>
          <p:nvSpPr>
            <p:cNvPr id="12" name="Google Shape;115;p26">
              <a:extLst>
                <a:ext uri="{FF2B5EF4-FFF2-40B4-BE49-F238E27FC236}">
                  <a16:creationId xmlns:a16="http://schemas.microsoft.com/office/drawing/2014/main" id="{C39B3474-9655-220C-681C-6DFC0F93ADFF}"/>
                </a:ext>
              </a:extLst>
            </p:cNvPr>
            <p:cNvSpPr/>
            <p:nvPr/>
          </p:nvSpPr>
          <p:spPr>
            <a:xfrm>
              <a:off x="2541870" y="1945335"/>
              <a:ext cx="5945807" cy="3011835"/>
            </a:xfrm>
            <a:prstGeom prst="roundRect">
              <a:avLst>
                <a:gd name="adj" fmla="val 0"/>
              </a:avLst>
            </a:prstGeom>
            <a:solidFill>
              <a:schemeClr val="bg1"/>
            </a:solidFill>
            <a:ln>
              <a:noFill/>
            </a:ln>
            <a:effectLst>
              <a:outerShdw blurRad="292100" dist="110334" dir="5400000" rotWithShape="0">
                <a:srgbClr val="475D84">
                  <a:alpha val="21570"/>
                </a:srgbClr>
              </a:outerShdw>
            </a:effectLst>
          </p:spPr>
          <p:txBody>
            <a:bodyPr spcFirstLastPara="1" wrap="square" lIns="50800" tIns="50800" rIns="50800" bIns="50800" anchor="ctr" anchorCtr="0">
              <a:no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sz="1600" b="1" i="0" u="none" strike="noStrike" kern="1200" cap="none" spc="0" normalizeH="0" baseline="0" noProof="0">
                <a:ln>
                  <a:noFill/>
                </a:ln>
                <a:solidFill>
                  <a:srgbClr val="FFFFFF"/>
                </a:solidFill>
                <a:effectLst/>
                <a:uLnTx/>
                <a:uFillTx/>
                <a:latin typeface="Verdana" panose="020B0604030504040204" pitchFamily="34" charset="0"/>
                <a:ea typeface="Poppins"/>
                <a:cs typeface="Poppins"/>
                <a:sym typeface="Poppins"/>
              </a:endParaRPr>
            </a:p>
          </p:txBody>
        </p:sp>
        <p:pic>
          <p:nvPicPr>
            <p:cNvPr id="13" name="Picture 12">
              <a:extLst>
                <a:ext uri="{FF2B5EF4-FFF2-40B4-BE49-F238E27FC236}">
                  <a16:creationId xmlns:a16="http://schemas.microsoft.com/office/drawing/2014/main" id="{10E1690D-DC89-43CF-C056-CB342A91DA4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456" r="1408" b="80869"/>
            <a:stretch/>
          </p:blipFill>
          <p:spPr>
            <a:xfrm>
              <a:off x="2519385" y="2147699"/>
              <a:ext cx="5968292" cy="642941"/>
            </a:xfrm>
            <a:prstGeom prst="rect">
              <a:avLst/>
            </a:prstGeom>
          </p:spPr>
        </p:pic>
        <p:sp>
          <p:nvSpPr>
            <p:cNvPr id="14" name="Rectangle 13">
              <a:extLst>
                <a:ext uri="{FF2B5EF4-FFF2-40B4-BE49-F238E27FC236}">
                  <a16:creationId xmlns:a16="http://schemas.microsoft.com/office/drawing/2014/main" id="{A4EE66A1-5FC7-D5F4-952E-911CBF58DC3D}"/>
                </a:ext>
              </a:extLst>
            </p:cNvPr>
            <p:cNvSpPr/>
            <p:nvPr/>
          </p:nvSpPr>
          <p:spPr>
            <a:xfrm>
              <a:off x="2519385" y="1945336"/>
              <a:ext cx="5968288" cy="736700"/>
            </a:xfrm>
            <a:prstGeom prst="rect">
              <a:avLst/>
            </a:prstGeom>
            <a:solidFill>
              <a:srgbClr val="FFFFFF">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panose="020B0604030504040204"/>
                <a:ea typeface="+mn-ea"/>
                <a:cs typeface="+mn-cs"/>
              </a:endParaRPr>
            </a:p>
          </p:txBody>
        </p:sp>
        <p:grpSp>
          <p:nvGrpSpPr>
            <p:cNvPr id="15" name="Group 14">
              <a:extLst>
                <a:ext uri="{FF2B5EF4-FFF2-40B4-BE49-F238E27FC236}">
                  <a16:creationId xmlns:a16="http://schemas.microsoft.com/office/drawing/2014/main" id="{AF7916E1-F224-E742-3C68-57AA349A4036}"/>
                </a:ext>
              </a:extLst>
            </p:cNvPr>
            <p:cNvGrpSpPr/>
            <p:nvPr/>
          </p:nvGrpSpPr>
          <p:grpSpPr>
            <a:xfrm>
              <a:off x="426298" y="1941982"/>
              <a:ext cx="1641423" cy="4347543"/>
              <a:chOff x="2908167" y="571617"/>
              <a:chExt cx="1231067" cy="3260657"/>
            </a:xfrm>
          </p:grpSpPr>
          <p:sp>
            <p:nvSpPr>
              <p:cNvPr id="23" name="Google Shape;115;p26">
                <a:extLst>
                  <a:ext uri="{FF2B5EF4-FFF2-40B4-BE49-F238E27FC236}">
                    <a16:creationId xmlns:a16="http://schemas.microsoft.com/office/drawing/2014/main" id="{5971B633-97D4-40B7-F3E5-1CF4BB371263}"/>
                  </a:ext>
                </a:extLst>
              </p:cNvPr>
              <p:cNvSpPr/>
              <p:nvPr/>
            </p:nvSpPr>
            <p:spPr>
              <a:xfrm>
                <a:off x="2908167" y="571617"/>
                <a:ext cx="1231067" cy="3260655"/>
              </a:xfrm>
              <a:prstGeom prst="roundRect">
                <a:avLst>
                  <a:gd name="adj" fmla="val 0"/>
                </a:avLst>
              </a:prstGeom>
              <a:solidFill>
                <a:schemeClr val="bg1"/>
              </a:solidFill>
              <a:ln>
                <a:noFill/>
              </a:ln>
              <a:effectLst>
                <a:outerShdw blurRad="292100" dist="110334" dir="5400000" rotWithShape="0">
                  <a:srgbClr val="475D84">
                    <a:alpha val="21570"/>
                  </a:srgbClr>
                </a:outerShdw>
              </a:effectLst>
            </p:spPr>
            <p:txBody>
              <a:bodyPr spcFirstLastPara="1" wrap="square" lIns="50800" tIns="50800" rIns="50800" bIns="50800" anchor="ctr" anchorCtr="0">
                <a:no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sz="1600" b="1" i="0" u="none" strike="noStrike" kern="1200" cap="none" spc="0" normalizeH="0" baseline="0" noProof="0">
                  <a:ln>
                    <a:noFill/>
                  </a:ln>
                  <a:solidFill>
                    <a:srgbClr val="FFFFFF"/>
                  </a:solidFill>
                  <a:effectLst/>
                  <a:uLnTx/>
                  <a:uFillTx/>
                  <a:latin typeface="Verdana" panose="020B0604030504040204" pitchFamily="34" charset="0"/>
                  <a:ea typeface="Poppins"/>
                  <a:cs typeface="Poppins"/>
                  <a:sym typeface="Poppins"/>
                </a:endParaRPr>
              </a:p>
            </p:txBody>
          </p:sp>
          <p:grpSp>
            <p:nvGrpSpPr>
              <p:cNvPr id="24" name="Group 23">
                <a:extLst>
                  <a:ext uri="{FF2B5EF4-FFF2-40B4-BE49-F238E27FC236}">
                    <a16:creationId xmlns:a16="http://schemas.microsoft.com/office/drawing/2014/main" id="{2ED71446-B46C-5F18-A194-FA9AF5D90B13}"/>
                  </a:ext>
                </a:extLst>
              </p:cNvPr>
              <p:cNvGrpSpPr/>
              <p:nvPr/>
            </p:nvGrpSpPr>
            <p:grpSpPr>
              <a:xfrm>
                <a:off x="2974574" y="587740"/>
                <a:ext cx="1079863" cy="3244534"/>
                <a:chOff x="4001588" y="949483"/>
                <a:chExt cx="1079863" cy="3244534"/>
              </a:xfrm>
            </p:grpSpPr>
            <p:pic>
              <p:nvPicPr>
                <p:cNvPr id="30" name="Picture 29">
                  <a:extLst>
                    <a:ext uri="{FF2B5EF4-FFF2-40B4-BE49-F238E27FC236}">
                      <a16:creationId xmlns:a16="http://schemas.microsoft.com/office/drawing/2014/main" id="{683D3F30-5AF9-0A3F-9C4E-F523A665E2D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001588" y="949485"/>
                  <a:ext cx="1079863" cy="3244532"/>
                </a:xfrm>
                <a:prstGeom prst="rect">
                  <a:avLst/>
                </a:prstGeom>
              </p:spPr>
            </p:pic>
            <p:sp>
              <p:nvSpPr>
                <p:cNvPr id="31" name="Rectangle 30">
                  <a:extLst>
                    <a:ext uri="{FF2B5EF4-FFF2-40B4-BE49-F238E27FC236}">
                      <a16:creationId xmlns:a16="http://schemas.microsoft.com/office/drawing/2014/main" id="{A8D0C6C2-E4CA-1D02-D02B-E95453394427}"/>
                    </a:ext>
                  </a:extLst>
                </p:cNvPr>
                <p:cNvSpPr/>
                <p:nvPr/>
              </p:nvSpPr>
              <p:spPr>
                <a:xfrm>
                  <a:off x="4001588" y="949483"/>
                  <a:ext cx="1079863" cy="1166699"/>
                </a:xfrm>
                <a:prstGeom prst="rect">
                  <a:avLst/>
                </a:prstGeom>
                <a:solidFill>
                  <a:srgbClr val="FFFFFF">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panose="020B0604030504040204"/>
                    <a:ea typeface="+mn-ea"/>
                    <a:cs typeface="+mn-cs"/>
                  </a:endParaRPr>
                </a:p>
              </p:txBody>
            </p:sp>
            <p:sp>
              <p:nvSpPr>
                <p:cNvPr id="32" name="Rectangle 31">
                  <a:extLst>
                    <a:ext uri="{FF2B5EF4-FFF2-40B4-BE49-F238E27FC236}">
                      <a16:creationId xmlns:a16="http://schemas.microsoft.com/office/drawing/2014/main" id="{B14C4863-BE6A-4BC2-FCB8-E1BE64470E38}"/>
                    </a:ext>
                  </a:extLst>
                </p:cNvPr>
                <p:cNvSpPr/>
                <p:nvPr/>
              </p:nvSpPr>
              <p:spPr>
                <a:xfrm>
                  <a:off x="4001588" y="2571749"/>
                  <a:ext cx="1079863" cy="1622266"/>
                </a:xfrm>
                <a:prstGeom prst="rect">
                  <a:avLst/>
                </a:prstGeom>
                <a:solidFill>
                  <a:srgbClr val="FFFFFF">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panose="020B0604030504040204"/>
                    <a:ea typeface="+mn-ea"/>
                    <a:cs typeface="+mn-cs"/>
                  </a:endParaRPr>
                </a:p>
              </p:txBody>
            </p:sp>
          </p:grpSp>
          <p:sp>
            <p:nvSpPr>
              <p:cNvPr id="25" name="Google Shape;115;p26">
                <a:extLst>
                  <a:ext uri="{FF2B5EF4-FFF2-40B4-BE49-F238E27FC236}">
                    <a16:creationId xmlns:a16="http://schemas.microsoft.com/office/drawing/2014/main" id="{07270B57-7758-8ED2-2744-6BE44A90D416}"/>
                  </a:ext>
                </a:extLst>
              </p:cNvPr>
              <p:cNvSpPr/>
              <p:nvPr/>
            </p:nvSpPr>
            <p:spPr>
              <a:xfrm>
                <a:off x="2950647" y="1743713"/>
                <a:ext cx="1103790" cy="532397"/>
              </a:xfrm>
              <a:prstGeom prst="roundRect">
                <a:avLst>
                  <a:gd name="adj" fmla="val 8523"/>
                </a:avLst>
              </a:prstGeom>
              <a:solidFill>
                <a:schemeClr val="bg1"/>
              </a:solidFill>
              <a:ln>
                <a:solidFill>
                  <a:schemeClr val="bg1">
                    <a:lumMod val="85000"/>
                  </a:schemeClr>
                </a:solidFill>
              </a:ln>
              <a:effectLst>
                <a:outerShdw blurRad="127000" dist="215900" dir="4200000" sx="89000" sy="89000" algn="tl" rotWithShape="0">
                  <a:schemeClr val="tx2">
                    <a:alpha val="24000"/>
                  </a:schemeClr>
                </a:outerShdw>
              </a:effectLst>
            </p:spPr>
            <p:txBody>
              <a:bodyPr spcFirstLastPara="1" wrap="square" lIns="50800" tIns="50800" rIns="50800" bIns="50800" anchor="ctr" anchorCtr="0">
                <a:no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467" b="1" i="0" u="none" strike="noStrike" kern="1200" cap="none" spc="0" normalizeH="0" baseline="0" noProof="0">
                  <a:ln>
                    <a:noFill/>
                  </a:ln>
                  <a:solidFill>
                    <a:srgbClr val="888B8D"/>
                  </a:solidFill>
                  <a:effectLst/>
                  <a:uLnTx/>
                  <a:uFillTx/>
                  <a:latin typeface="Verdana" panose="020B0604030504040204" pitchFamily="34" charset="0"/>
                  <a:ea typeface="Poppins"/>
                  <a:cs typeface="Poppins"/>
                  <a:sym typeface="Poppins"/>
                </a:endParaRPr>
              </a:p>
            </p:txBody>
          </p:sp>
          <p:pic>
            <p:nvPicPr>
              <p:cNvPr id="26" name="Picture 25">
                <a:extLst>
                  <a:ext uri="{FF2B5EF4-FFF2-40B4-BE49-F238E27FC236}">
                    <a16:creationId xmlns:a16="http://schemas.microsoft.com/office/drawing/2014/main" id="{348D813D-7284-77AD-B533-78AF339B04B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974574" y="1809818"/>
                <a:ext cx="1053081" cy="400188"/>
              </a:xfrm>
              <a:prstGeom prst="rect">
                <a:avLst/>
              </a:prstGeom>
            </p:spPr>
          </p:pic>
          <p:grpSp>
            <p:nvGrpSpPr>
              <p:cNvPr id="27" name="Group 26">
                <a:extLst>
                  <a:ext uri="{FF2B5EF4-FFF2-40B4-BE49-F238E27FC236}">
                    <a16:creationId xmlns:a16="http://schemas.microsoft.com/office/drawing/2014/main" id="{447FC4E8-0D57-F47B-E1C1-7D826FDB9D05}"/>
                  </a:ext>
                </a:extLst>
              </p:cNvPr>
              <p:cNvGrpSpPr/>
              <p:nvPr/>
            </p:nvGrpSpPr>
            <p:grpSpPr>
              <a:xfrm>
                <a:off x="3858136" y="2144861"/>
                <a:ext cx="196301" cy="196301"/>
                <a:chOff x="3523700" y="283040"/>
                <a:chExt cx="457200" cy="457200"/>
              </a:xfrm>
            </p:grpSpPr>
            <p:sp>
              <p:nvSpPr>
                <p:cNvPr id="28" name="Oval 27">
                  <a:extLst>
                    <a:ext uri="{FF2B5EF4-FFF2-40B4-BE49-F238E27FC236}">
                      <a16:creationId xmlns:a16="http://schemas.microsoft.com/office/drawing/2014/main" id="{47E5B6C9-3334-DA40-C867-D8BDE3ED13F2}"/>
                    </a:ext>
                  </a:extLst>
                </p:cNvPr>
                <p:cNvSpPr/>
                <p:nvPr/>
              </p:nvSpPr>
              <p:spPr>
                <a:xfrm>
                  <a:off x="3523700" y="283040"/>
                  <a:ext cx="457200" cy="4572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Verdana" panose="020B0604030504040204"/>
                    <a:ea typeface="+mn-ea"/>
                    <a:cs typeface="+mn-cs"/>
                  </a:endParaRPr>
                </a:p>
              </p:txBody>
            </p:sp>
            <p:pic>
              <p:nvPicPr>
                <p:cNvPr id="29" name="Graphic 28" descr="Cursor with solid fill">
                  <a:extLst>
                    <a:ext uri="{FF2B5EF4-FFF2-40B4-BE49-F238E27FC236}">
                      <a16:creationId xmlns:a16="http://schemas.microsoft.com/office/drawing/2014/main" id="{7E139D0C-ABF7-418A-6AF8-BBBDF09D165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11699" y="355850"/>
                  <a:ext cx="281201" cy="281201"/>
                </a:xfrm>
                <a:prstGeom prst="rect">
                  <a:avLst/>
                </a:prstGeom>
              </p:spPr>
            </p:pic>
          </p:grpSp>
        </p:grpSp>
        <p:cxnSp>
          <p:nvCxnSpPr>
            <p:cNvPr id="16" name="Connector: Elbow 45">
              <a:extLst>
                <a:ext uri="{FF2B5EF4-FFF2-40B4-BE49-F238E27FC236}">
                  <a16:creationId xmlns:a16="http://schemas.microsoft.com/office/drawing/2014/main" id="{57DF93A6-2F02-42EC-3242-59B2BA46F7AA}"/>
                </a:ext>
              </a:extLst>
            </p:cNvPr>
            <p:cNvCxnSpPr>
              <a:cxnSpLocks/>
              <a:stCxn id="28" idx="6"/>
              <a:endCxn id="21" idx="2"/>
            </p:cNvCxnSpPr>
            <p:nvPr/>
          </p:nvCxnSpPr>
          <p:spPr>
            <a:xfrm flipV="1">
              <a:off x="1954659" y="2100463"/>
              <a:ext cx="432077" cy="2070046"/>
            </a:xfrm>
            <a:prstGeom prst="bentConnector3">
              <a:avLst/>
            </a:prstGeom>
            <a:ln>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F274D348-B32E-8985-513E-E43A80B145CF}"/>
                </a:ext>
              </a:extLst>
            </p:cNvPr>
            <p:cNvGrpSpPr/>
            <p:nvPr/>
          </p:nvGrpSpPr>
          <p:grpSpPr>
            <a:xfrm>
              <a:off x="2386736" y="1945335"/>
              <a:ext cx="310256" cy="604061"/>
              <a:chOff x="4381806" y="1003430"/>
              <a:chExt cx="232692" cy="453046"/>
            </a:xfrm>
          </p:grpSpPr>
          <p:grpSp>
            <p:nvGrpSpPr>
              <p:cNvPr id="18" name="Group 17">
                <a:extLst>
                  <a:ext uri="{FF2B5EF4-FFF2-40B4-BE49-F238E27FC236}">
                    <a16:creationId xmlns:a16="http://schemas.microsoft.com/office/drawing/2014/main" id="{5E4E8E7A-4719-97FA-D44C-ABC22275EB50}"/>
                  </a:ext>
                </a:extLst>
              </p:cNvPr>
              <p:cNvGrpSpPr/>
              <p:nvPr/>
            </p:nvGrpSpPr>
            <p:grpSpPr>
              <a:xfrm>
                <a:off x="4381806" y="1003430"/>
                <a:ext cx="232692" cy="232692"/>
                <a:chOff x="4314868" y="1469719"/>
                <a:chExt cx="232692" cy="232692"/>
              </a:xfrm>
            </p:grpSpPr>
            <p:sp>
              <p:nvSpPr>
                <p:cNvPr id="21" name="Oval 20">
                  <a:extLst>
                    <a:ext uri="{FF2B5EF4-FFF2-40B4-BE49-F238E27FC236}">
                      <a16:creationId xmlns:a16="http://schemas.microsoft.com/office/drawing/2014/main" id="{0942FD16-2191-D994-BD9D-E602A560178F}"/>
                    </a:ext>
                  </a:extLst>
                </p:cNvPr>
                <p:cNvSpPr/>
                <p:nvPr/>
              </p:nvSpPr>
              <p:spPr>
                <a:xfrm>
                  <a:off x="4314868" y="1469719"/>
                  <a:ext cx="232692" cy="23269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Verdana" panose="020B0604030504040204"/>
                    <a:ea typeface="+mn-ea"/>
                    <a:cs typeface="+mn-cs"/>
                  </a:endParaRPr>
                </a:p>
              </p:txBody>
            </p:sp>
            <p:pic>
              <p:nvPicPr>
                <p:cNvPr id="22" name="Graphic 21" descr="Mouse with solid fill">
                  <a:extLst>
                    <a:ext uri="{FF2B5EF4-FFF2-40B4-BE49-F238E27FC236}">
                      <a16:creationId xmlns:a16="http://schemas.microsoft.com/office/drawing/2014/main" id="{23413223-191D-2662-EE26-70682696D874}"/>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345428" y="1500279"/>
                  <a:ext cx="171572" cy="171572"/>
                </a:xfrm>
                <a:prstGeom prst="rect">
                  <a:avLst/>
                </a:prstGeom>
              </p:spPr>
            </p:pic>
          </p:grpSp>
          <p:pic>
            <p:nvPicPr>
              <p:cNvPr id="19" name="Graphic 18" descr="Caret Down outline">
                <a:extLst>
                  <a:ext uri="{FF2B5EF4-FFF2-40B4-BE49-F238E27FC236}">
                    <a16:creationId xmlns:a16="http://schemas.microsoft.com/office/drawing/2014/main" id="{15536ECC-ADBB-A684-2EE7-FD4F377BF077}"/>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381806" y="1155203"/>
                <a:ext cx="232692" cy="232692"/>
              </a:xfrm>
              <a:prstGeom prst="rect">
                <a:avLst/>
              </a:prstGeom>
            </p:spPr>
          </p:pic>
          <p:pic>
            <p:nvPicPr>
              <p:cNvPr id="20" name="Graphic 19" descr="Caret Down outline">
                <a:extLst>
                  <a:ext uri="{FF2B5EF4-FFF2-40B4-BE49-F238E27FC236}">
                    <a16:creationId xmlns:a16="http://schemas.microsoft.com/office/drawing/2014/main" id="{F942C782-A66E-2DBE-39EA-530B96C0374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381806" y="1223784"/>
                <a:ext cx="232692" cy="232692"/>
              </a:xfrm>
              <a:prstGeom prst="rect">
                <a:avLst/>
              </a:prstGeom>
            </p:spPr>
          </p:pic>
        </p:grpSp>
      </p:grpSp>
      <p:sp>
        <p:nvSpPr>
          <p:cNvPr id="33" name="TextBox 32">
            <a:extLst>
              <a:ext uri="{FF2B5EF4-FFF2-40B4-BE49-F238E27FC236}">
                <a16:creationId xmlns:a16="http://schemas.microsoft.com/office/drawing/2014/main" id="{EC0716CF-00A6-807C-9CCA-47955FC78EAB}"/>
              </a:ext>
            </a:extLst>
          </p:cNvPr>
          <p:cNvSpPr txBox="1"/>
          <p:nvPr/>
        </p:nvSpPr>
        <p:spPr>
          <a:xfrm>
            <a:off x="6477586" y="5359373"/>
            <a:ext cx="5754225" cy="523220"/>
          </a:xfrm>
          <a:prstGeom prst="rect">
            <a:avLst/>
          </a:prstGeom>
          <a:noFill/>
        </p:spPr>
        <p:txBody>
          <a:bodyPr wrap="square">
            <a:sp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FFFFFF"/>
                </a:solidFill>
                <a:effectLst/>
                <a:uLnTx/>
                <a:uFillTx/>
                <a:latin typeface="Avenir Next LT Pro"/>
                <a:ea typeface="Verdana" panose="020B0604030504040204" pitchFamily="34" charset="0"/>
                <a:cs typeface="Times New Roman" panose="02020603050405020304" pitchFamily="18" charset="0"/>
              </a:rPr>
              <a:t>RevSpring’s</a:t>
            </a:r>
            <a:r>
              <a:rPr kumimoji="0" lang="en-US" sz="14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Times New Roman" panose="02020603050405020304" pitchFamily="18" charset="0"/>
              </a:rPr>
              <a:t> SBR tool consists of (4) reports located in the </a:t>
            </a:r>
            <a:r>
              <a:rPr kumimoji="0" lang="en-US" sz="14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Times New Roman" panose="02020603050405020304" pitchFamily="18" charset="0"/>
              </a:rPr>
              <a:t>Merchant Reconciliation section </a:t>
            </a:r>
            <a:r>
              <a:rPr kumimoji="0" lang="en-US" sz="14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Times New Roman" panose="02020603050405020304" pitchFamily="18" charset="0"/>
              </a:rPr>
              <a:t>of </a:t>
            </a:r>
            <a:r>
              <a:rPr kumimoji="0" lang="en-US" sz="1400" b="0" i="0" u="none" strike="noStrike" kern="1200" cap="none" spc="0" normalizeH="0" baseline="0" noProof="0" err="1">
                <a:ln>
                  <a:noFill/>
                </a:ln>
                <a:solidFill>
                  <a:srgbClr val="FFFFFF"/>
                </a:solidFill>
                <a:effectLst/>
                <a:uLnTx/>
                <a:uFillTx/>
                <a:latin typeface="Avenir Next LT Pro"/>
                <a:ea typeface="Verdana" panose="020B0604030504040204" pitchFamily="34" charset="0"/>
                <a:cs typeface="Times New Roman" panose="02020603050405020304" pitchFamily="18" charset="0"/>
              </a:rPr>
              <a:t>RevSpring’s</a:t>
            </a:r>
            <a:r>
              <a:rPr kumimoji="0" lang="en-US" sz="14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Times New Roman" panose="02020603050405020304" pitchFamily="18" charset="0"/>
              </a:rPr>
              <a:t> PersonaPay CSR portal.</a:t>
            </a:r>
          </a:p>
        </p:txBody>
      </p:sp>
      <p:pic>
        <p:nvPicPr>
          <p:cNvPr id="34" name="Picture 33">
            <a:extLst>
              <a:ext uri="{FF2B5EF4-FFF2-40B4-BE49-F238E27FC236}">
                <a16:creationId xmlns:a16="http://schemas.microsoft.com/office/drawing/2014/main" id="{03B6F1AD-7A9F-9A98-F4C3-77F8C83A97B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456" t="91306" r="1408" b="-230"/>
          <a:stretch/>
        </p:blipFill>
        <p:spPr>
          <a:xfrm>
            <a:off x="6384544" y="4795626"/>
            <a:ext cx="5968292" cy="299927"/>
          </a:xfrm>
          <a:prstGeom prst="rect">
            <a:avLst/>
          </a:prstGeom>
        </p:spPr>
      </p:pic>
      <p:sp>
        <p:nvSpPr>
          <p:cNvPr id="35" name="Rectangle 34">
            <a:extLst>
              <a:ext uri="{FF2B5EF4-FFF2-40B4-BE49-F238E27FC236}">
                <a16:creationId xmlns:a16="http://schemas.microsoft.com/office/drawing/2014/main" id="{A40427EC-DC4A-889E-4C81-3ADC5F5A890B}"/>
              </a:ext>
            </a:extLst>
          </p:cNvPr>
          <p:cNvSpPr/>
          <p:nvPr/>
        </p:nvSpPr>
        <p:spPr>
          <a:xfrm>
            <a:off x="6409900" y="4775678"/>
            <a:ext cx="5928948" cy="326052"/>
          </a:xfrm>
          <a:prstGeom prst="rect">
            <a:avLst/>
          </a:prstGeom>
          <a:solidFill>
            <a:srgbClr val="FFFFFF">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panose="020B0604030504040204"/>
              <a:ea typeface="+mn-ea"/>
              <a:cs typeface="+mn-cs"/>
            </a:endParaRPr>
          </a:p>
        </p:txBody>
      </p:sp>
      <p:pic>
        <p:nvPicPr>
          <p:cNvPr id="36" name="Picture 35" descr="A picture containing text, font, screenshot, receipt&#10;&#10;Description automatically generated">
            <a:extLst>
              <a:ext uri="{FF2B5EF4-FFF2-40B4-BE49-F238E27FC236}">
                <a16:creationId xmlns:a16="http://schemas.microsoft.com/office/drawing/2014/main" id="{C48F3E57-B8AD-416B-40F8-3E64DD3E065B}"/>
              </a:ext>
            </a:extLst>
          </p:cNvPr>
          <p:cNvPicPr>
            <a:picLocks noChangeAspect="1"/>
          </p:cNvPicPr>
          <p:nvPr/>
        </p:nvPicPr>
        <p:blipFill rotWithShape="1">
          <a:blip r:embed="rId9">
            <a:alphaModFix/>
            <a:extLst>
              <a:ext uri="{28A0092B-C50C-407E-A947-70E740481C1C}">
                <a14:useLocalDpi xmlns:a14="http://schemas.microsoft.com/office/drawing/2010/main" val="0"/>
              </a:ext>
            </a:extLst>
          </a:blip>
          <a:srcRect l="4064" r="5329" b="4729"/>
          <a:stretch/>
        </p:blipFill>
        <p:spPr>
          <a:xfrm>
            <a:off x="6393036" y="2847227"/>
            <a:ext cx="5945807" cy="1923636"/>
          </a:xfrm>
          <a:prstGeom prst="rect">
            <a:avLst/>
          </a:prstGeom>
          <a:ln>
            <a:solidFill>
              <a:schemeClr val="accent2"/>
            </a:solidFill>
          </a:ln>
        </p:spPr>
      </p:pic>
    </p:spTree>
    <p:extLst>
      <p:ext uri="{BB962C8B-B14F-4D97-AF65-F5344CB8AC3E}">
        <p14:creationId xmlns:p14="http://schemas.microsoft.com/office/powerpoint/2010/main" val="3586264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F2068FC2-39E0-9453-0845-0E5D1D262D48}"/>
              </a:ext>
            </a:extLst>
          </p:cNvPr>
          <p:cNvGrpSpPr/>
          <p:nvPr/>
        </p:nvGrpSpPr>
        <p:grpSpPr>
          <a:xfrm>
            <a:off x="9337722" y="566865"/>
            <a:ext cx="2371717" cy="5773974"/>
            <a:chOff x="9337722" y="566865"/>
            <a:chExt cx="2371717" cy="5200006"/>
          </a:xfrm>
        </p:grpSpPr>
        <p:sp>
          <p:nvSpPr>
            <p:cNvPr id="22" name="Rounded Rectangle 21">
              <a:extLst>
                <a:ext uri="{FF2B5EF4-FFF2-40B4-BE49-F238E27FC236}">
                  <a16:creationId xmlns:a16="http://schemas.microsoft.com/office/drawing/2014/main" id="{8691CEA6-915C-0026-EA99-D32BD78C1E40}"/>
                </a:ext>
              </a:extLst>
            </p:cNvPr>
            <p:cNvSpPr/>
            <p:nvPr/>
          </p:nvSpPr>
          <p:spPr>
            <a:xfrm>
              <a:off x="9337722" y="566865"/>
              <a:ext cx="2371717" cy="1647338"/>
            </a:xfrm>
            <a:prstGeom prst="roundRect">
              <a:avLst>
                <a:gd name="adj" fmla="val 9387"/>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3" name="Rounded Rectangle 22">
              <a:extLst>
                <a:ext uri="{FF2B5EF4-FFF2-40B4-BE49-F238E27FC236}">
                  <a16:creationId xmlns:a16="http://schemas.microsoft.com/office/drawing/2014/main" id="{7C5BEAE2-DBBD-E9C2-3EFE-55B52C4CA634}"/>
                </a:ext>
              </a:extLst>
            </p:cNvPr>
            <p:cNvSpPr/>
            <p:nvPr/>
          </p:nvSpPr>
          <p:spPr>
            <a:xfrm>
              <a:off x="9337722" y="2343199"/>
              <a:ext cx="2371717" cy="1647338"/>
            </a:xfrm>
            <a:prstGeom prst="roundRect">
              <a:avLst>
                <a:gd name="adj" fmla="val 9387"/>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4" name="Rounded Rectangle 23">
              <a:extLst>
                <a:ext uri="{FF2B5EF4-FFF2-40B4-BE49-F238E27FC236}">
                  <a16:creationId xmlns:a16="http://schemas.microsoft.com/office/drawing/2014/main" id="{FD4E5F1D-5437-190C-5B0C-FF6621594B90}"/>
                </a:ext>
              </a:extLst>
            </p:cNvPr>
            <p:cNvSpPr/>
            <p:nvPr/>
          </p:nvSpPr>
          <p:spPr>
            <a:xfrm>
              <a:off x="9337722" y="4119533"/>
              <a:ext cx="2371717" cy="1647338"/>
            </a:xfrm>
            <a:prstGeom prst="roundRect">
              <a:avLst>
                <a:gd name="adj" fmla="val 9387"/>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sp>
        <p:nvSpPr>
          <p:cNvPr id="2" name="Content Placeholder 1">
            <a:extLst>
              <a:ext uri="{FF2B5EF4-FFF2-40B4-BE49-F238E27FC236}">
                <a16:creationId xmlns:a16="http://schemas.microsoft.com/office/drawing/2014/main" id="{AD92AA83-14FC-6766-44A3-FBBDF1AFFA36}"/>
              </a:ext>
            </a:extLst>
          </p:cNvPr>
          <p:cNvSpPr>
            <a:spLocks noGrp="1"/>
          </p:cNvSpPr>
          <p:nvPr>
            <p:ph idx="17"/>
          </p:nvPr>
        </p:nvSpPr>
        <p:spPr>
          <a:xfrm>
            <a:off x="615351" y="2155276"/>
            <a:ext cx="7419377" cy="4457699"/>
          </a:xfrm>
        </p:spPr>
        <p:txBody>
          <a:bodyPr/>
          <a:lstStyle/>
          <a:p>
            <a:pPr marL="0" indent="0">
              <a:buNone/>
            </a:pPr>
            <a:r>
              <a:rPr lang="en-US" b="1" err="1">
                <a:solidFill>
                  <a:schemeClr val="accent3"/>
                </a:solidFill>
              </a:rPr>
              <a:t>RevSpring</a:t>
            </a:r>
            <a:r>
              <a:rPr lang="en-US" b="1">
                <a:solidFill>
                  <a:schemeClr val="accent3"/>
                </a:solidFill>
              </a:rPr>
              <a:t> has every angle covered to provide you a cost effective, fast, reliable and secure way to fulfill your patient’s payments.</a:t>
            </a:r>
          </a:p>
          <a:p>
            <a:r>
              <a:rPr lang="en-US" sz="1600" b="1">
                <a:solidFill>
                  <a:schemeClr val="accent1"/>
                </a:solidFill>
              </a:rPr>
              <a:t>Simplify processing </a:t>
            </a:r>
            <a:r>
              <a:rPr lang="en-US" sz="1600"/>
              <a:t>with an all-in-one platform for credit, </a:t>
            </a:r>
            <a:br>
              <a:rPr lang="en-US" sz="1600"/>
            </a:br>
            <a:r>
              <a:rPr lang="en-US" sz="1600"/>
              <a:t>ACH, and digital wallets.</a:t>
            </a:r>
          </a:p>
          <a:p>
            <a:r>
              <a:rPr lang="en-US" sz="1600" b="1">
                <a:solidFill>
                  <a:schemeClr val="accent1"/>
                </a:solidFill>
              </a:rPr>
              <a:t>Minimize costs </a:t>
            </a:r>
            <a:r>
              <a:rPr lang="en-US" sz="1600"/>
              <a:t>with no extra gateway fees — save up to $0.10 </a:t>
            </a:r>
            <a:br>
              <a:rPr lang="en-US" sz="1600"/>
            </a:br>
            <a:r>
              <a:rPr lang="en-US" sz="1600"/>
              <a:t>per transaction + monthly fees.</a:t>
            </a:r>
          </a:p>
          <a:p>
            <a:r>
              <a:rPr lang="en-US" sz="1600" b="1">
                <a:solidFill>
                  <a:schemeClr val="accent1"/>
                </a:solidFill>
              </a:rPr>
              <a:t>Streamline and automate </a:t>
            </a:r>
            <a:r>
              <a:rPr lang="en-US" sz="1600"/>
              <a:t>reconciliation across all </a:t>
            </a:r>
            <a:br>
              <a:rPr lang="en-US" sz="1600"/>
            </a:br>
            <a:r>
              <a:rPr lang="en-US" sz="1600"/>
              <a:t>departments and locations.</a:t>
            </a:r>
          </a:p>
          <a:p>
            <a:r>
              <a:rPr lang="en-US" sz="1600" b="1">
                <a:solidFill>
                  <a:schemeClr val="accent1"/>
                </a:solidFill>
              </a:rPr>
              <a:t>Top tier security </a:t>
            </a:r>
            <a:r>
              <a:rPr lang="en-US" sz="1600"/>
              <a:t>to protect cardholder data. PCI Level 1 </a:t>
            </a:r>
            <a:br>
              <a:rPr lang="en-US" sz="1600"/>
            </a:br>
            <a:r>
              <a:rPr lang="en-US" sz="1600"/>
              <a:t>hosted environment with tokenization and encryption.</a:t>
            </a:r>
          </a:p>
          <a:p>
            <a:r>
              <a:rPr lang="en-US" sz="1600" b="1">
                <a:solidFill>
                  <a:schemeClr val="accent1"/>
                </a:solidFill>
              </a:rPr>
              <a:t>Flexible, patient-preferred payment options </a:t>
            </a:r>
            <a:r>
              <a:rPr lang="en-US" sz="1600"/>
              <a:t>— cards, ACH, </a:t>
            </a:r>
            <a:br>
              <a:rPr lang="en-US" sz="1600"/>
            </a:br>
            <a:r>
              <a:rPr lang="en-US" sz="1600"/>
              <a:t>and digital wallets across web, text, and phone</a:t>
            </a:r>
          </a:p>
          <a:p>
            <a:endParaRPr lang="en-US"/>
          </a:p>
        </p:txBody>
      </p:sp>
      <p:sp>
        <p:nvSpPr>
          <p:cNvPr id="4" name="Title 3">
            <a:extLst>
              <a:ext uri="{FF2B5EF4-FFF2-40B4-BE49-F238E27FC236}">
                <a16:creationId xmlns:a16="http://schemas.microsoft.com/office/drawing/2014/main" id="{307A9578-0F8F-61D5-FE4C-369C66BC09A9}"/>
              </a:ext>
            </a:extLst>
          </p:cNvPr>
          <p:cNvSpPr>
            <a:spLocks noGrp="1"/>
          </p:cNvSpPr>
          <p:nvPr>
            <p:ph type="title"/>
          </p:nvPr>
        </p:nvSpPr>
        <p:spPr/>
        <p:txBody>
          <a:bodyPr/>
          <a:lstStyle/>
          <a:p>
            <a:r>
              <a:rPr lang="en-US"/>
              <a:t>Single source provider that minimizes cost, reduces risk, and closes the loop on every patient payment</a:t>
            </a:r>
            <a:br>
              <a:rPr lang="en-US"/>
            </a:br>
            <a:endParaRPr lang="en-US"/>
          </a:p>
        </p:txBody>
      </p:sp>
      <p:sp>
        <p:nvSpPr>
          <p:cNvPr id="5" name="Slide Number Placeholder 4">
            <a:extLst>
              <a:ext uri="{FF2B5EF4-FFF2-40B4-BE49-F238E27FC236}">
                <a16:creationId xmlns:a16="http://schemas.microsoft.com/office/drawing/2014/main" id="{640FB24E-9AEB-6D4F-4285-0A94A13739AF}"/>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13" name="TextBox 12">
            <a:extLst>
              <a:ext uri="{FF2B5EF4-FFF2-40B4-BE49-F238E27FC236}">
                <a16:creationId xmlns:a16="http://schemas.microsoft.com/office/drawing/2014/main" id="{553B84FD-7D56-0C3D-9DB6-5655999144A6}"/>
              </a:ext>
            </a:extLst>
          </p:cNvPr>
          <p:cNvSpPr txBox="1"/>
          <p:nvPr/>
        </p:nvSpPr>
        <p:spPr>
          <a:xfrm>
            <a:off x="9600738" y="3502668"/>
            <a:ext cx="1845687" cy="707886"/>
          </a:xfrm>
          <a:prstGeom prst="rect">
            <a:avLst/>
          </a:prstGeom>
          <a:noFill/>
        </p:spPr>
        <p:txBody>
          <a:bodyPr wrap="square">
            <a:spAutoFit/>
          </a:bodyPr>
          <a:lstStyle/>
          <a:p>
            <a:pPr marL="0" marR="0" lvl="0" indent="0" algn="ctr" defTabSz="914330" rtl="0" eaLnBrk="1" fontAlgn="auto" latinLnBrk="0" hangingPunct="1">
              <a:lnSpc>
                <a:spcPct val="100000"/>
              </a:lnSpc>
              <a:spcBef>
                <a:spcPts val="0"/>
              </a:spcBef>
              <a:spcAft>
                <a:spcPts val="0"/>
              </a:spcAft>
              <a:buClr>
                <a:srgbClr val="77C5D5"/>
              </a:buClr>
              <a:buSzTx/>
              <a:buFontTx/>
              <a:buNone/>
              <a:tabLst/>
              <a:defRPr/>
            </a:pPr>
            <a:r>
              <a:rPr kumimoji="0" lang="en-US" sz="1200" b="0" i="0" u="none" strike="noStrike" kern="1200" cap="none" spc="0" normalizeH="0" baseline="0" noProof="0">
                <a:ln>
                  <a:noFill/>
                </a:ln>
                <a:solidFill>
                  <a:srgbClr val="02346D"/>
                </a:solidFill>
                <a:effectLst/>
                <a:uLnTx/>
                <a:uFillTx/>
                <a:latin typeface="Avenir Next LT Pro"/>
                <a:ea typeface="+mn-ea"/>
                <a:cs typeface="+mn-cs"/>
              </a:rPr>
              <a:t>Current clients are</a:t>
            </a:r>
            <a:br>
              <a:rPr kumimoji="0" lang="en-US" sz="1200" b="0" i="0" u="none" strike="noStrike" kern="1200" cap="none" spc="0" normalizeH="0" baseline="0" noProof="0">
                <a:ln>
                  <a:noFill/>
                </a:ln>
                <a:solidFill>
                  <a:srgbClr val="02346D"/>
                </a:solidFill>
                <a:effectLst/>
                <a:uLnTx/>
                <a:uFillTx/>
                <a:latin typeface="Avenir Next LT Pro"/>
                <a:ea typeface="+mn-ea"/>
                <a:cs typeface="+mn-cs"/>
              </a:rPr>
            </a:br>
            <a:r>
              <a:rPr kumimoji="0" lang="en-US" sz="1600" b="1" i="0" u="none" strike="noStrike" kern="1200" cap="none" spc="0" normalizeH="0" baseline="0" noProof="0">
                <a:ln>
                  <a:noFill/>
                </a:ln>
                <a:solidFill>
                  <a:srgbClr val="02346D"/>
                </a:solidFill>
                <a:effectLst/>
                <a:uLnTx/>
                <a:uFillTx/>
                <a:latin typeface="Avenir Next LT Pro"/>
                <a:ea typeface="+mn-ea"/>
                <a:cs typeface="+mn-cs"/>
              </a:rPr>
              <a:t>saving 5-10%</a:t>
            </a:r>
            <a:r>
              <a:rPr kumimoji="0" lang="en-US" sz="1600" b="0" i="0" u="none" strike="noStrike" kern="1200" cap="none" spc="0" normalizeH="0" baseline="0" noProof="0">
                <a:ln>
                  <a:noFill/>
                </a:ln>
                <a:solidFill>
                  <a:srgbClr val="02346D"/>
                </a:solidFill>
                <a:effectLst/>
                <a:uLnTx/>
                <a:uFillTx/>
                <a:latin typeface="Avenir Next LT Pro"/>
                <a:ea typeface="+mn-ea"/>
                <a:cs typeface="+mn-cs"/>
              </a:rPr>
              <a:t> </a:t>
            </a:r>
            <a:br>
              <a:rPr kumimoji="0" lang="en-US" sz="1200" b="0" i="0" u="none" strike="noStrike" kern="1200" cap="none" spc="0" normalizeH="0" baseline="0" noProof="0">
                <a:ln>
                  <a:noFill/>
                </a:ln>
                <a:solidFill>
                  <a:srgbClr val="02346D"/>
                </a:solidFill>
                <a:effectLst/>
                <a:uLnTx/>
                <a:uFillTx/>
                <a:latin typeface="Avenir Next LT Pro"/>
                <a:ea typeface="+mn-ea"/>
                <a:cs typeface="+mn-cs"/>
              </a:rPr>
            </a:br>
            <a:r>
              <a:rPr kumimoji="0" lang="en-US" sz="1200" b="0" i="0" u="none" strike="noStrike" kern="1200" cap="none" spc="0" normalizeH="0" baseline="0" noProof="0">
                <a:ln>
                  <a:noFill/>
                </a:ln>
                <a:solidFill>
                  <a:srgbClr val="02346D"/>
                </a:solidFill>
                <a:effectLst/>
                <a:uLnTx/>
                <a:uFillTx/>
                <a:latin typeface="Avenir Next LT Pro"/>
                <a:ea typeface="+mn-ea"/>
                <a:cs typeface="+mn-cs"/>
              </a:rPr>
              <a:t>on processing fees</a:t>
            </a:r>
          </a:p>
        </p:txBody>
      </p:sp>
      <p:sp>
        <p:nvSpPr>
          <p:cNvPr id="14" name="TextBox 13">
            <a:extLst>
              <a:ext uri="{FF2B5EF4-FFF2-40B4-BE49-F238E27FC236}">
                <a16:creationId xmlns:a16="http://schemas.microsoft.com/office/drawing/2014/main" id="{F194BC5E-9AA7-3A3B-DCF1-74856C85F639}"/>
              </a:ext>
            </a:extLst>
          </p:cNvPr>
          <p:cNvSpPr txBox="1"/>
          <p:nvPr/>
        </p:nvSpPr>
        <p:spPr>
          <a:xfrm>
            <a:off x="9470513" y="5355046"/>
            <a:ext cx="2106136" cy="892552"/>
          </a:xfrm>
          <a:prstGeom prst="rect">
            <a:avLst/>
          </a:prstGeom>
          <a:noFill/>
        </p:spPr>
        <p:txBody>
          <a:bodyPr wrap="square">
            <a:spAutoFit/>
          </a:bodyPr>
          <a:lstStyle/>
          <a:p>
            <a:pPr marL="0" marR="0" lvl="0" indent="0" algn="ctr" defTabSz="914330" rtl="0" eaLnBrk="1" fontAlgn="auto" latinLnBrk="0" hangingPunct="1">
              <a:lnSpc>
                <a:spcPct val="100000"/>
              </a:lnSpc>
              <a:spcBef>
                <a:spcPts val="0"/>
              </a:spcBef>
              <a:spcAft>
                <a:spcPts val="0"/>
              </a:spcAft>
              <a:buClr>
                <a:srgbClr val="77C5D5"/>
              </a:buClr>
              <a:buSzTx/>
              <a:buFontTx/>
              <a:buNone/>
              <a:tabLst/>
              <a:defRPr/>
            </a:pPr>
            <a:r>
              <a:rPr kumimoji="0" lang="en-US" sz="1600" b="1" i="0" u="none" strike="noStrike" kern="1200" cap="none" spc="0" normalizeH="0" baseline="0" noProof="0">
                <a:ln>
                  <a:noFill/>
                </a:ln>
                <a:solidFill>
                  <a:srgbClr val="02346D"/>
                </a:solidFill>
                <a:effectLst/>
                <a:uLnTx/>
                <a:uFillTx/>
                <a:latin typeface="Avenir Next LT Pro"/>
                <a:ea typeface="+mn-ea"/>
                <a:cs typeface="+mn-cs"/>
              </a:rPr>
              <a:t>Free rate analysis </a:t>
            </a:r>
            <a:br>
              <a:rPr kumimoji="0" lang="en-US" sz="1200" b="1" i="0" u="none" strike="noStrike" kern="1200" cap="none" spc="0" normalizeH="0" baseline="0" noProof="0">
                <a:ln>
                  <a:noFill/>
                </a:ln>
                <a:solidFill>
                  <a:srgbClr val="02346D"/>
                </a:solidFill>
                <a:effectLst/>
                <a:uLnTx/>
                <a:uFillTx/>
                <a:latin typeface="Avenir Next LT Pro"/>
                <a:ea typeface="+mn-ea"/>
                <a:cs typeface="+mn-cs"/>
              </a:rPr>
            </a:br>
            <a:r>
              <a:rPr kumimoji="0" lang="en-US" sz="1200" b="0" i="0" u="none" strike="noStrike" kern="1200" cap="none" spc="0" normalizeH="0" baseline="0" noProof="0">
                <a:ln>
                  <a:noFill/>
                </a:ln>
                <a:solidFill>
                  <a:srgbClr val="02346D"/>
                </a:solidFill>
                <a:effectLst/>
                <a:uLnTx/>
                <a:uFillTx/>
                <a:latin typeface="Avenir Next LT Pro"/>
                <a:ea typeface="+mn-ea"/>
                <a:cs typeface="+mn-cs"/>
              </a:rPr>
              <a:t>with 3 months of consecutive credit card statements</a:t>
            </a:r>
          </a:p>
        </p:txBody>
      </p:sp>
      <p:pic>
        <p:nvPicPr>
          <p:cNvPr id="15" name="Graphic 14">
            <a:extLst>
              <a:ext uri="{FF2B5EF4-FFF2-40B4-BE49-F238E27FC236}">
                <a16:creationId xmlns:a16="http://schemas.microsoft.com/office/drawing/2014/main" id="{0339CAE3-551A-D0F2-1870-76ADADF3EFA8}"/>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49958" y="4616439"/>
            <a:ext cx="747247" cy="747247"/>
          </a:xfrm>
          <a:prstGeom prst="rect">
            <a:avLst/>
          </a:prstGeom>
        </p:spPr>
      </p:pic>
      <p:pic>
        <p:nvPicPr>
          <p:cNvPr id="16" name="Graphic 15">
            <a:extLst>
              <a:ext uri="{FF2B5EF4-FFF2-40B4-BE49-F238E27FC236}">
                <a16:creationId xmlns:a16="http://schemas.microsoft.com/office/drawing/2014/main" id="{578305F6-FC0F-1F41-266E-426BD189DE5D}"/>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9895078" y="2455993"/>
            <a:ext cx="1257006" cy="1257006"/>
          </a:xfrm>
          <a:prstGeom prst="rect">
            <a:avLst/>
          </a:prstGeom>
        </p:spPr>
      </p:pic>
      <p:pic>
        <p:nvPicPr>
          <p:cNvPr id="17" name="Graphic 16">
            <a:extLst>
              <a:ext uri="{FF2B5EF4-FFF2-40B4-BE49-F238E27FC236}">
                <a16:creationId xmlns:a16="http://schemas.microsoft.com/office/drawing/2014/main" id="{00CF851F-6E95-5165-8086-804247A4788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0149958" y="810059"/>
            <a:ext cx="747247" cy="747247"/>
          </a:xfrm>
          <a:prstGeom prst="rect">
            <a:avLst/>
          </a:prstGeom>
        </p:spPr>
      </p:pic>
      <p:sp>
        <p:nvSpPr>
          <p:cNvPr id="21" name="TextBox 20">
            <a:extLst>
              <a:ext uri="{FF2B5EF4-FFF2-40B4-BE49-F238E27FC236}">
                <a16:creationId xmlns:a16="http://schemas.microsoft.com/office/drawing/2014/main" id="{A4B706BF-0B08-DA00-1719-42A375CD2D6C}"/>
              </a:ext>
            </a:extLst>
          </p:cNvPr>
          <p:cNvSpPr txBox="1"/>
          <p:nvPr/>
        </p:nvSpPr>
        <p:spPr>
          <a:xfrm>
            <a:off x="9600738" y="1645869"/>
            <a:ext cx="1845687" cy="523220"/>
          </a:xfrm>
          <a:prstGeom prst="rect">
            <a:avLst/>
          </a:prstGeom>
          <a:noFill/>
        </p:spPr>
        <p:txBody>
          <a:bodyPr wrap="square">
            <a:spAutoFit/>
          </a:bodyPr>
          <a:lstStyle/>
          <a:p>
            <a:pPr marL="0" marR="0" lvl="0" indent="0" algn="ctr" defTabSz="914330" rtl="0" eaLnBrk="1" fontAlgn="auto" latinLnBrk="0" hangingPunct="1">
              <a:lnSpc>
                <a:spcPct val="100000"/>
              </a:lnSpc>
              <a:spcBef>
                <a:spcPts val="0"/>
              </a:spcBef>
              <a:spcAft>
                <a:spcPts val="0"/>
              </a:spcAft>
              <a:buClr>
                <a:srgbClr val="77C5D5"/>
              </a:buClr>
              <a:buSzTx/>
              <a:buFontTx/>
              <a:buNone/>
              <a:tabLst/>
              <a:defRPr/>
            </a:pPr>
            <a:r>
              <a:rPr kumimoji="0" lang="en-US" sz="1200" b="0" i="0" u="none" strike="noStrike" kern="1200" cap="none" spc="0" normalizeH="0" baseline="0" noProof="0">
                <a:ln>
                  <a:noFill/>
                </a:ln>
                <a:solidFill>
                  <a:srgbClr val="02346D"/>
                </a:solidFill>
                <a:effectLst/>
                <a:uLnTx/>
                <a:uFillTx/>
                <a:latin typeface="Avenir Next LT Pro"/>
                <a:ea typeface="+mn-ea"/>
                <a:cs typeface="+mn-cs"/>
              </a:rPr>
              <a:t>Meet or Beat</a:t>
            </a:r>
            <a:br>
              <a:rPr kumimoji="0" lang="en-US" sz="1200" b="0" i="0" u="none" strike="noStrike" kern="1200" cap="none" spc="0" normalizeH="0" baseline="0" noProof="0">
                <a:ln>
                  <a:noFill/>
                </a:ln>
                <a:solidFill>
                  <a:srgbClr val="02346D"/>
                </a:solidFill>
                <a:effectLst/>
                <a:uLnTx/>
                <a:uFillTx/>
                <a:latin typeface="Avenir Next LT Pro"/>
                <a:ea typeface="+mn-ea"/>
                <a:cs typeface="+mn-cs"/>
              </a:rPr>
            </a:br>
            <a:r>
              <a:rPr kumimoji="0" lang="en-US" sz="1600" b="1" i="0" u="none" strike="noStrike" kern="1200" cap="none" spc="0" normalizeH="0" baseline="0" noProof="0">
                <a:ln>
                  <a:noFill/>
                </a:ln>
                <a:solidFill>
                  <a:srgbClr val="02346D"/>
                </a:solidFill>
                <a:effectLst/>
                <a:uLnTx/>
                <a:uFillTx/>
                <a:latin typeface="Avenir Next LT Pro"/>
                <a:ea typeface="+mn-ea"/>
                <a:cs typeface="+mn-cs"/>
              </a:rPr>
              <a:t>Guarantee</a:t>
            </a:r>
          </a:p>
        </p:txBody>
      </p:sp>
    </p:spTree>
    <p:extLst>
      <p:ext uri="{BB962C8B-B14F-4D97-AF65-F5344CB8AC3E}">
        <p14:creationId xmlns:p14="http://schemas.microsoft.com/office/powerpoint/2010/main" val="2802509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DCBB838D-F19F-E581-628B-25DD3EA7E2D3}"/>
              </a:ext>
            </a:extLst>
          </p:cNvPr>
          <p:cNvSpPr>
            <a:spLocks noGrp="1"/>
          </p:cNvSpPr>
          <p:nvPr>
            <p:ph idx="16"/>
          </p:nvPr>
        </p:nvSpPr>
        <p:spPr>
          <a:xfrm>
            <a:off x="5351488" y="1094281"/>
            <a:ext cx="6224561" cy="5263421"/>
          </a:xfrm>
        </p:spPr>
        <p:txBody>
          <a:bodyPr/>
          <a:lstStyle/>
          <a:p>
            <a:pPr marL="0" lvl="0" indent="0">
              <a:spcBef>
                <a:spcPts val="2200"/>
              </a:spcBef>
              <a:buNone/>
            </a:pPr>
            <a:r>
              <a:rPr lang="en-US" b="1">
                <a:solidFill>
                  <a:schemeClr val="accent1"/>
                </a:solidFill>
              </a:rPr>
              <a:t>Dynamic </a:t>
            </a:r>
            <a:r>
              <a:rPr lang="en-US"/>
              <a:t>in-store POS and eCommerce solution </a:t>
            </a:r>
            <a:br>
              <a:rPr lang="en-US"/>
            </a:br>
            <a:r>
              <a:rPr lang="en-US"/>
              <a:t>for Health System non-patient settings</a:t>
            </a:r>
          </a:p>
          <a:p>
            <a:pPr marL="0" lvl="0" indent="0">
              <a:spcBef>
                <a:spcPts val="2200"/>
              </a:spcBef>
              <a:buNone/>
            </a:pPr>
            <a:r>
              <a:rPr lang="en-US" b="1">
                <a:solidFill>
                  <a:schemeClr val="accent1"/>
                </a:solidFill>
              </a:rPr>
              <a:t>Single, unified platform </a:t>
            </a:r>
            <a:r>
              <a:rPr lang="en-US"/>
              <a:t>to eliminate data silos</a:t>
            </a:r>
          </a:p>
          <a:p>
            <a:pPr marL="0" lvl="0" indent="0">
              <a:spcBef>
                <a:spcPts val="2200"/>
              </a:spcBef>
              <a:buNone/>
            </a:pPr>
            <a:r>
              <a:rPr lang="en-US" b="1">
                <a:solidFill>
                  <a:schemeClr val="accent1"/>
                </a:solidFill>
              </a:rPr>
              <a:t>Revenue visibility </a:t>
            </a:r>
            <a:r>
              <a:rPr lang="en-US"/>
              <a:t>from transaction to funding</a:t>
            </a:r>
          </a:p>
          <a:p>
            <a:pPr marL="0" lvl="0" indent="0">
              <a:spcBef>
                <a:spcPts val="2200"/>
              </a:spcBef>
              <a:buNone/>
            </a:pPr>
            <a:r>
              <a:rPr lang="en-US" b="1">
                <a:solidFill>
                  <a:schemeClr val="accent1"/>
                </a:solidFill>
              </a:rPr>
              <a:t>Convenient</a:t>
            </a:r>
            <a:r>
              <a:rPr lang="en-US"/>
              <a:t> retail experience for customers</a:t>
            </a:r>
          </a:p>
          <a:p>
            <a:pPr marL="0" lvl="0" indent="0">
              <a:spcBef>
                <a:spcPts val="2200"/>
              </a:spcBef>
              <a:buNone/>
            </a:pPr>
            <a:r>
              <a:rPr lang="en-US" b="1">
                <a:solidFill>
                  <a:schemeClr val="accent1"/>
                </a:solidFill>
              </a:rPr>
              <a:t>Seamless reconciliation </a:t>
            </a:r>
            <a:r>
              <a:rPr lang="en-US"/>
              <a:t>of patient and </a:t>
            </a:r>
            <a:br>
              <a:rPr lang="en-US"/>
            </a:br>
            <a:r>
              <a:rPr lang="en-US"/>
              <a:t>non-patient revenue</a:t>
            </a:r>
          </a:p>
          <a:p>
            <a:pPr marL="0" lvl="0" indent="0">
              <a:spcBef>
                <a:spcPts val="2200"/>
              </a:spcBef>
              <a:buNone/>
            </a:pPr>
            <a:r>
              <a:rPr lang="en-US" b="1">
                <a:solidFill>
                  <a:schemeClr val="accent1"/>
                </a:solidFill>
              </a:rPr>
              <a:t>Real-time visibility </a:t>
            </a:r>
            <a:r>
              <a:rPr lang="en-US"/>
              <a:t>across locations and revenue units</a:t>
            </a:r>
          </a:p>
          <a:p>
            <a:pPr marL="0" lvl="0" indent="0">
              <a:spcBef>
                <a:spcPts val="2200"/>
              </a:spcBef>
              <a:buNone/>
            </a:pPr>
            <a:r>
              <a:rPr lang="en-US" b="1">
                <a:solidFill>
                  <a:schemeClr val="accent1"/>
                </a:solidFill>
              </a:rPr>
              <a:t>Competitive </a:t>
            </a:r>
            <a:r>
              <a:rPr lang="en-US"/>
              <a:t>merchant rate</a:t>
            </a:r>
          </a:p>
          <a:p>
            <a:pPr marL="0" indent="0">
              <a:buNone/>
            </a:pPr>
            <a:endParaRPr lang="en-US"/>
          </a:p>
        </p:txBody>
      </p:sp>
      <p:sp>
        <p:nvSpPr>
          <p:cNvPr id="6" name="Title 5">
            <a:extLst>
              <a:ext uri="{FF2B5EF4-FFF2-40B4-BE49-F238E27FC236}">
                <a16:creationId xmlns:a16="http://schemas.microsoft.com/office/drawing/2014/main" id="{A5FE384B-A53C-C0C2-C340-21781C2EA307}"/>
              </a:ext>
            </a:extLst>
          </p:cNvPr>
          <p:cNvSpPr>
            <a:spLocks noGrp="1"/>
          </p:cNvSpPr>
          <p:nvPr>
            <p:ph type="title"/>
          </p:nvPr>
        </p:nvSpPr>
        <p:spPr>
          <a:xfrm>
            <a:off x="612775" y="1401891"/>
            <a:ext cx="3081338" cy="2324100"/>
          </a:xfrm>
        </p:spPr>
        <p:txBody>
          <a:bodyPr/>
          <a:lstStyle/>
          <a:p>
            <a:r>
              <a:rPr lang="en-US" err="1">
                <a:ea typeface="Open Sans ExtraBold"/>
                <a:cs typeface="Open Sans ExtraBold"/>
              </a:rPr>
              <a:t>SalesVu</a:t>
            </a:r>
            <a:r>
              <a:rPr lang="en-US">
                <a:ea typeface="Open Sans ExtraBold"/>
                <a:cs typeface="Open Sans ExtraBold"/>
              </a:rPr>
              <a:t> + </a:t>
            </a:r>
            <a:r>
              <a:rPr lang="en-US" err="1">
                <a:ea typeface="Open Sans ExtraBold"/>
                <a:cs typeface="Open Sans ExtraBold"/>
              </a:rPr>
              <a:t>RevSpring</a:t>
            </a:r>
            <a:br>
              <a:rPr lang="en-US"/>
            </a:br>
            <a:endParaRPr lang="en-US"/>
          </a:p>
        </p:txBody>
      </p:sp>
      <p:sp>
        <p:nvSpPr>
          <p:cNvPr id="5" name="Slide Number Placeholder 4">
            <a:extLst>
              <a:ext uri="{FF2B5EF4-FFF2-40B4-BE49-F238E27FC236}">
                <a16:creationId xmlns:a16="http://schemas.microsoft.com/office/drawing/2014/main" id="{EA299729-CAE6-535A-A133-1D060FB97C02}"/>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11" name="Subtitle 10">
            <a:extLst>
              <a:ext uri="{FF2B5EF4-FFF2-40B4-BE49-F238E27FC236}">
                <a16:creationId xmlns:a16="http://schemas.microsoft.com/office/drawing/2014/main" id="{F6252887-B84F-378F-5E24-1675961578C0}"/>
              </a:ext>
            </a:extLst>
          </p:cNvPr>
          <p:cNvSpPr>
            <a:spLocks noGrp="1"/>
          </p:cNvSpPr>
          <p:nvPr>
            <p:ph type="subTitle" idx="13"/>
          </p:nvPr>
        </p:nvSpPr>
        <p:spPr>
          <a:xfrm>
            <a:off x="609600" y="2724150"/>
            <a:ext cx="2748197" cy="2233613"/>
          </a:xfrm>
        </p:spPr>
        <p:txBody>
          <a:bodyPr vert="horz" lIns="0" tIns="0" rIns="0" bIns="0" rtlCol="0" anchor="t">
            <a:noAutofit/>
          </a:bodyPr>
          <a:lstStyle/>
          <a:p>
            <a:r>
              <a:rPr lang="en-US">
                <a:ea typeface="Open Sans ExtraBold"/>
                <a:cs typeface="Open Sans ExtraBold"/>
              </a:rPr>
              <a:t>One solution for patient payments &amp; non-patient revenue.</a:t>
            </a:r>
            <a:endParaRPr lang="en-US"/>
          </a:p>
        </p:txBody>
      </p:sp>
      <p:sp>
        <p:nvSpPr>
          <p:cNvPr id="20" name="Graphic 31">
            <a:extLst>
              <a:ext uri="{FF2B5EF4-FFF2-40B4-BE49-F238E27FC236}">
                <a16:creationId xmlns:a16="http://schemas.microsoft.com/office/drawing/2014/main" id="{538A2150-39BF-348C-0B7E-BD921A2155F1}"/>
              </a:ext>
            </a:extLst>
          </p:cNvPr>
          <p:cNvSpPr/>
          <p:nvPr/>
        </p:nvSpPr>
        <p:spPr>
          <a:xfrm>
            <a:off x="4931519" y="1169231"/>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1" name="Graphic 31">
            <a:extLst>
              <a:ext uri="{FF2B5EF4-FFF2-40B4-BE49-F238E27FC236}">
                <a16:creationId xmlns:a16="http://schemas.microsoft.com/office/drawing/2014/main" id="{C00B71F0-1287-B1E9-488D-F452781C17AE}"/>
              </a:ext>
            </a:extLst>
          </p:cNvPr>
          <p:cNvSpPr/>
          <p:nvPr/>
        </p:nvSpPr>
        <p:spPr>
          <a:xfrm>
            <a:off x="4931519" y="1873769"/>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2" name="Graphic 31">
            <a:extLst>
              <a:ext uri="{FF2B5EF4-FFF2-40B4-BE49-F238E27FC236}">
                <a16:creationId xmlns:a16="http://schemas.microsoft.com/office/drawing/2014/main" id="{ACE7EE92-F813-E38A-74F7-668AC6057041}"/>
              </a:ext>
            </a:extLst>
          </p:cNvPr>
          <p:cNvSpPr/>
          <p:nvPr/>
        </p:nvSpPr>
        <p:spPr>
          <a:xfrm>
            <a:off x="4931519" y="2458385"/>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3" name="Graphic 31">
            <a:extLst>
              <a:ext uri="{FF2B5EF4-FFF2-40B4-BE49-F238E27FC236}">
                <a16:creationId xmlns:a16="http://schemas.microsoft.com/office/drawing/2014/main" id="{081DEC81-1D62-2BD7-B2CF-4C8FC2950F4E}"/>
              </a:ext>
            </a:extLst>
          </p:cNvPr>
          <p:cNvSpPr/>
          <p:nvPr/>
        </p:nvSpPr>
        <p:spPr>
          <a:xfrm>
            <a:off x="4931519" y="3057992"/>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4" name="Graphic 31">
            <a:extLst>
              <a:ext uri="{FF2B5EF4-FFF2-40B4-BE49-F238E27FC236}">
                <a16:creationId xmlns:a16="http://schemas.microsoft.com/office/drawing/2014/main" id="{29ACD720-31B8-7013-E7C0-CB327747A2D3}"/>
              </a:ext>
            </a:extLst>
          </p:cNvPr>
          <p:cNvSpPr/>
          <p:nvPr/>
        </p:nvSpPr>
        <p:spPr>
          <a:xfrm>
            <a:off x="4931519" y="3762530"/>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5" name="Graphic 31">
            <a:extLst>
              <a:ext uri="{FF2B5EF4-FFF2-40B4-BE49-F238E27FC236}">
                <a16:creationId xmlns:a16="http://schemas.microsoft.com/office/drawing/2014/main" id="{84A539B4-66EC-9A4A-D6AB-FC58AA6B3A14}"/>
              </a:ext>
            </a:extLst>
          </p:cNvPr>
          <p:cNvSpPr/>
          <p:nvPr/>
        </p:nvSpPr>
        <p:spPr>
          <a:xfrm>
            <a:off x="4931519" y="4512038"/>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26" name="Graphic 31">
            <a:extLst>
              <a:ext uri="{FF2B5EF4-FFF2-40B4-BE49-F238E27FC236}">
                <a16:creationId xmlns:a16="http://schemas.microsoft.com/office/drawing/2014/main" id="{93667660-B284-CA6E-D0DD-C4960D7048EF}"/>
              </a:ext>
            </a:extLst>
          </p:cNvPr>
          <p:cNvSpPr/>
          <p:nvPr/>
        </p:nvSpPr>
        <p:spPr>
          <a:xfrm>
            <a:off x="4931519" y="5096654"/>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1550258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2A02E-672E-73FF-356A-98F493E57E6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3A56D2-C461-14C5-5B01-69DC042AC0F8}"/>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D61227D1-8AE8-91C0-DCF2-C933794319DD}"/>
              </a:ext>
            </a:extLst>
          </p:cNvPr>
          <p:cNvSpPr>
            <a:spLocks noGrp="1"/>
          </p:cNvSpPr>
          <p:nvPr>
            <p:ph type="title"/>
          </p:nvPr>
        </p:nvSpPr>
        <p:spPr>
          <a:xfrm>
            <a:off x="4368247" y="1967948"/>
            <a:ext cx="6452153" cy="4239660"/>
          </a:xfrm>
        </p:spPr>
        <p:txBody>
          <a:bodyPr/>
          <a:lstStyle/>
          <a:p>
            <a:r>
              <a:rPr lang="en-US"/>
              <a:t>Analytics</a:t>
            </a:r>
            <a:br>
              <a:rPr lang="en-US"/>
            </a:br>
            <a:r>
              <a:rPr lang="en-US" sz="2400" b="0"/>
              <a:t>Transforming Patient Engagement </a:t>
            </a:r>
            <a:br>
              <a:rPr lang="en-US" sz="2400" b="0"/>
            </a:br>
            <a:r>
              <a:rPr lang="en-US" sz="2400" b="0"/>
              <a:t>Through Insight-Driven Payments</a:t>
            </a:r>
          </a:p>
        </p:txBody>
      </p:sp>
    </p:spTree>
    <p:extLst>
      <p:ext uri="{BB962C8B-B14F-4D97-AF65-F5344CB8AC3E}">
        <p14:creationId xmlns:p14="http://schemas.microsoft.com/office/powerpoint/2010/main" val="3760082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D6FBBD2-BFBC-9BD1-F2D5-BF85F22736D0}"/>
              </a:ext>
            </a:extLst>
          </p:cNvPr>
          <p:cNvSpPr>
            <a:spLocks noGrp="1"/>
          </p:cNvSpPr>
          <p:nvPr>
            <p:ph type="body" sz="quarter" idx="23"/>
          </p:nvPr>
        </p:nvSpPr>
        <p:spPr>
          <a:xfrm>
            <a:off x="842963" y="1600200"/>
            <a:ext cx="5120640" cy="2103120"/>
          </a:xfrm>
        </p:spPr>
        <p:txBody>
          <a:bodyPr>
            <a:noAutofit/>
          </a:bodyPr>
          <a:lstStyle/>
          <a:p>
            <a:pPr marL="0" indent="0">
              <a:buNone/>
            </a:pPr>
            <a:r>
              <a:rPr lang="en-US" b="1">
                <a:solidFill>
                  <a:schemeClr val="accent1"/>
                </a:solidFill>
              </a:rPr>
              <a:t>Predict</a:t>
            </a:r>
          </a:p>
          <a:p>
            <a:pPr marL="0" indent="0">
              <a:buNone/>
            </a:pPr>
            <a:r>
              <a:rPr lang="en-US" sz="1400"/>
              <a:t>Three unique scores to maximize yield </a:t>
            </a:r>
            <a:br>
              <a:rPr lang="en-US" sz="1400"/>
            </a:br>
            <a:r>
              <a:rPr lang="en-US" sz="1400"/>
              <a:t>found nowhere else in the industry:</a:t>
            </a:r>
          </a:p>
          <a:p>
            <a:pPr>
              <a:spcBef>
                <a:spcPts val="0"/>
              </a:spcBef>
            </a:pPr>
            <a:r>
              <a:rPr lang="en-US" sz="1400"/>
              <a:t>Propensity to Pay</a:t>
            </a:r>
          </a:p>
          <a:p>
            <a:pPr>
              <a:spcBef>
                <a:spcPts val="0"/>
              </a:spcBef>
            </a:pPr>
            <a:r>
              <a:rPr lang="en-US" sz="1400"/>
              <a:t>Payment Optimization</a:t>
            </a:r>
          </a:p>
          <a:p>
            <a:pPr>
              <a:spcBef>
                <a:spcPts val="0"/>
              </a:spcBef>
            </a:pPr>
            <a:r>
              <a:rPr lang="en-US" sz="1400"/>
              <a:t>Financial Assistance</a:t>
            </a:r>
          </a:p>
        </p:txBody>
      </p:sp>
      <p:sp>
        <p:nvSpPr>
          <p:cNvPr id="13" name="Text Placeholder 12">
            <a:extLst>
              <a:ext uri="{FF2B5EF4-FFF2-40B4-BE49-F238E27FC236}">
                <a16:creationId xmlns:a16="http://schemas.microsoft.com/office/drawing/2014/main" id="{E2C4DDCF-3C78-79C9-6DF2-591F5A23A5E7}"/>
              </a:ext>
            </a:extLst>
          </p:cNvPr>
          <p:cNvSpPr>
            <a:spLocks noGrp="1"/>
          </p:cNvSpPr>
          <p:nvPr>
            <p:ph type="body" sz="quarter" idx="24"/>
          </p:nvPr>
        </p:nvSpPr>
        <p:spPr>
          <a:xfrm>
            <a:off x="6228396" y="1600200"/>
            <a:ext cx="5120640" cy="2103120"/>
          </a:xfrm>
        </p:spPr>
        <p:txBody>
          <a:bodyPr>
            <a:normAutofit/>
          </a:bodyPr>
          <a:lstStyle/>
          <a:p>
            <a:pPr marL="0" indent="0">
              <a:buNone/>
            </a:pPr>
            <a:r>
              <a:rPr lang="en-US" b="1">
                <a:solidFill>
                  <a:schemeClr val="accent1"/>
                </a:solidFill>
              </a:rPr>
              <a:t>Design</a:t>
            </a:r>
          </a:p>
          <a:p>
            <a:pPr marL="0" indent="0">
              <a:buNone/>
            </a:pPr>
            <a:r>
              <a:rPr lang="en-US" sz="1400"/>
              <a:t>Use proven design and analytics to boost </a:t>
            </a:r>
            <a:br>
              <a:rPr lang="en-US" sz="1400"/>
            </a:br>
            <a:r>
              <a:rPr lang="en-US" sz="1400"/>
              <a:t>statement effectiveness</a:t>
            </a:r>
          </a:p>
          <a:p>
            <a:pPr marL="0" indent="0">
              <a:buNone/>
            </a:pPr>
            <a:endParaRPr lang="en-US" sz="1400"/>
          </a:p>
        </p:txBody>
      </p:sp>
      <p:sp>
        <p:nvSpPr>
          <p:cNvPr id="14" name="Text Placeholder 13">
            <a:extLst>
              <a:ext uri="{FF2B5EF4-FFF2-40B4-BE49-F238E27FC236}">
                <a16:creationId xmlns:a16="http://schemas.microsoft.com/office/drawing/2014/main" id="{D28BF338-1007-4661-653F-6EF1C7361947}"/>
              </a:ext>
            </a:extLst>
          </p:cNvPr>
          <p:cNvSpPr>
            <a:spLocks noGrp="1"/>
          </p:cNvSpPr>
          <p:nvPr>
            <p:ph type="body" sz="quarter" idx="25"/>
          </p:nvPr>
        </p:nvSpPr>
        <p:spPr>
          <a:xfrm>
            <a:off x="842964" y="3954780"/>
            <a:ext cx="5120640" cy="2103120"/>
          </a:xfrm>
        </p:spPr>
        <p:txBody>
          <a:bodyPr>
            <a:normAutofit/>
          </a:bodyPr>
          <a:lstStyle/>
          <a:p>
            <a:pPr marL="0" indent="0">
              <a:buNone/>
            </a:pPr>
            <a:r>
              <a:rPr lang="en-US" b="1">
                <a:solidFill>
                  <a:schemeClr val="accent1"/>
                </a:solidFill>
              </a:rPr>
              <a:t>Dashboard</a:t>
            </a:r>
          </a:p>
          <a:p>
            <a:pPr marL="0" indent="0">
              <a:buNone/>
            </a:pPr>
            <a:r>
              <a:rPr lang="en-US" sz="1400"/>
              <a:t>Real-time access to the data that drives </a:t>
            </a:r>
            <a:br>
              <a:rPr lang="en-US" sz="1400"/>
            </a:br>
            <a:r>
              <a:rPr lang="en-US" sz="1400"/>
              <a:t>decisions, patient engagement and better </a:t>
            </a:r>
            <a:br>
              <a:rPr lang="en-US" sz="1400"/>
            </a:br>
            <a:r>
              <a:rPr lang="en-US" sz="1400"/>
              <a:t>payment outcomes</a:t>
            </a:r>
          </a:p>
          <a:p>
            <a:pPr marL="0" indent="0">
              <a:buNone/>
            </a:pPr>
            <a:endParaRPr lang="en-US" sz="1400"/>
          </a:p>
        </p:txBody>
      </p:sp>
      <p:sp>
        <p:nvSpPr>
          <p:cNvPr id="15" name="Text Placeholder 14">
            <a:extLst>
              <a:ext uri="{FF2B5EF4-FFF2-40B4-BE49-F238E27FC236}">
                <a16:creationId xmlns:a16="http://schemas.microsoft.com/office/drawing/2014/main" id="{C8A0BCDF-B46A-DDC5-6F9F-C9599DFF7DF1}"/>
              </a:ext>
            </a:extLst>
          </p:cNvPr>
          <p:cNvSpPr>
            <a:spLocks noGrp="1"/>
          </p:cNvSpPr>
          <p:nvPr>
            <p:ph type="body" sz="quarter" idx="26"/>
          </p:nvPr>
        </p:nvSpPr>
        <p:spPr>
          <a:xfrm>
            <a:off x="6228396" y="3948287"/>
            <a:ext cx="5120640" cy="2103120"/>
          </a:xfrm>
        </p:spPr>
        <p:txBody>
          <a:bodyPr>
            <a:normAutofit/>
          </a:bodyPr>
          <a:lstStyle/>
          <a:p>
            <a:pPr marL="0" indent="0">
              <a:buNone/>
            </a:pPr>
            <a:r>
              <a:rPr lang="en-US" b="1">
                <a:solidFill>
                  <a:schemeClr val="accent1"/>
                </a:solidFill>
              </a:rPr>
              <a:t>Engage IQ™</a:t>
            </a:r>
          </a:p>
          <a:p>
            <a:pPr marL="0" indent="0">
              <a:buNone/>
            </a:pPr>
            <a:r>
              <a:rPr lang="en-US" sz="1400"/>
              <a:t>Segments each patient into key groups </a:t>
            </a:r>
            <a:br>
              <a:rPr lang="en-US" sz="1400"/>
            </a:br>
            <a:r>
              <a:rPr lang="en-US" sz="1400"/>
              <a:t>and provides unique messaging for each </a:t>
            </a:r>
            <a:br>
              <a:rPr lang="en-US" sz="1400"/>
            </a:br>
            <a:r>
              <a:rPr lang="en-US" sz="1400"/>
              <a:t>patient profile </a:t>
            </a:r>
          </a:p>
          <a:p>
            <a:pPr marL="0" indent="0">
              <a:buNone/>
            </a:pPr>
            <a:endParaRPr lang="en-US" sz="1400"/>
          </a:p>
        </p:txBody>
      </p:sp>
      <p:sp>
        <p:nvSpPr>
          <p:cNvPr id="6" name="Slide Number Placeholder 5">
            <a:extLst>
              <a:ext uri="{FF2B5EF4-FFF2-40B4-BE49-F238E27FC236}">
                <a16:creationId xmlns:a16="http://schemas.microsoft.com/office/drawing/2014/main" id="{CC8B36A5-A47E-B4C7-E128-19B76063AEB1}"/>
              </a:ext>
            </a:extLst>
          </p:cNvPr>
          <p:cNvSpPr>
            <a:spLocks noGrp="1"/>
          </p:cNvSpPr>
          <p:nvPr>
            <p:ph type="sldNum" sz="quarter" idx="27"/>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7" name="Title 6">
            <a:extLst>
              <a:ext uri="{FF2B5EF4-FFF2-40B4-BE49-F238E27FC236}">
                <a16:creationId xmlns:a16="http://schemas.microsoft.com/office/drawing/2014/main" id="{7ABAED78-F651-27AE-AC19-C2E969BF311E}"/>
              </a:ext>
            </a:extLst>
          </p:cNvPr>
          <p:cNvSpPr>
            <a:spLocks noGrp="1"/>
          </p:cNvSpPr>
          <p:nvPr>
            <p:ph type="title"/>
          </p:nvPr>
        </p:nvSpPr>
        <p:spPr>
          <a:xfrm>
            <a:off x="612113" y="419100"/>
            <a:ext cx="10970287" cy="1097280"/>
          </a:xfrm>
        </p:spPr>
        <p:txBody>
          <a:bodyPr/>
          <a:lstStyle/>
          <a:p>
            <a:r>
              <a:rPr lang="en-US">
                <a:ea typeface="Open Sans ExtraBold"/>
                <a:cs typeface="Open Sans ExtraBold"/>
              </a:rPr>
              <a:t>Unify analytics to improve patient engagement </a:t>
            </a:r>
            <a:br>
              <a:rPr lang="en-US"/>
            </a:br>
            <a:r>
              <a:rPr lang="en-US">
                <a:ea typeface="Open Sans ExtraBold"/>
                <a:cs typeface="Open Sans ExtraBold"/>
              </a:rPr>
              <a:t>and payment outcomes</a:t>
            </a:r>
            <a:br>
              <a:rPr lang="en-US"/>
            </a:br>
            <a:endParaRPr lang="en-US"/>
          </a:p>
        </p:txBody>
      </p:sp>
      <p:sp>
        <p:nvSpPr>
          <p:cNvPr id="23" name="Oval 22">
            <a:extLst>
              <a:ext uri="{FF2B5EF4-FFF2-40B4-BE49-F238E27FC236}">
                <a16:creationId xmlns:a16="http://schemas.microsoft.com/office/drawing/2014/main" id="{193BEADF-FE55-ACF8-CF30-B96A8153E629}"/>
              </a:ext>
            </a:extLst>
          </p:cNvPr>
          <p:cNvSpPr/>
          <p:nvPr/>
        </p:nvSpPr>
        <p:spPr>
          <a:xfrm>
            <a:off x="5073536" y="1732598"/>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24" name="Oval 23">
            <a:extLst>
              <a:ext uri="{FF2B5EF4-FFF2-40B4-BE49-F238E27FC236}">
                <a16:creationId xmlns:a16="http://schemas.microsoft.com/office/drawing/2014/main" id="{0B11A39F-762F-7CBF-0DDE-E5C1900F2704}"/>
              </a:ext>
            </a:extLst>
          </p:cNvPr>
          <p:cNvSpPr/>
          <p:nvPr/>
        </p:nvSpPr>
        <p:spPr>
          <a:xfrm>
            <a:off x="5073536" y="4121468"/>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25" name="Oval 24">
            <a:extLst>
              <a:ext uri="{FF2B5EF4-FFF2-40B4-BE49-F238E27FC236}">
                <a16:creationId xmlns:a16="http://schemas.microsoft.com/office/drawing/2014/main" id="{9847D1C3-F660-B55F-1F75-CE2EBF8F4402}"/>
              </a:ext>
            </a:extLst>
          </p:cNvPr>
          <p:cNvSpPr/>
          <p:nvPr/>
        </p:nvSpPr>
        <p:spPr>
          <a:xfrm>
            <a:off x="10445636" y="1732598"/>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sp>
        <p:nvSpPr>
          <p:cNvPr id="26" name="Oval 25">
            <a:extLst>
              <a:ext uri="{FF2B5EF4-FFF2-40B4-BE49-F238E27FC236}">
                <a16:creationId xmlns:a16="http://schemas.microsoft.com/office/drawing/2014/main" id="{7C7F85A1-491A-33D2-CDF2-37B62439EF69}"/>
              </a:ext>
            </a:extLst>
          </p:cNvPr>
          <p:cNvSpPr/>
          <p:nvPr/>
        </p:nvSpPr>
        <p:spPr>
          <a:xfrm>
            <a:off x="10445636" y="4121468"/>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pic>
        <p:nvPicPr>
          <p:cNvPr id="27" name="Graphic 26" descr="Target outline">
            <a:extLst>
              <a:ext uri="{FF2B5EF4-FFF2-40B4-BE49-F238E27FC236}">
                <a16:creationId xmlns:a16="http://schemas.microsoft.com/office/drawing/2014/main" id="{C74CFABE-67FE-E42B-9404-28725CDC58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13330" y="1865606"/>
            <a:ext cx="457200" cy="457200"/>
          </a:xfrm>
          <a:prstGeom prst="rect">
            <a:avLst/>
          </a:prstGeom>
        </p:spPr>
      </p:pic>
      <p:pic>
        <p:nvPicPr>
          <p:cNvPr id="2" name="Graphic 1">
            <a:extLst>
              <a:ext uri="{FF2B5EF4-FFF2-40B4-BE49-F238E27FC236}">
                <a16:creationId xmlns:a16="http://schemas.microsoft.com/office/drawing/2014/main" id="{91AE70E5-BE89-00FE-ACBC-378F825FFB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17659" y="1865606"/>
            <a:ext cx="457200" cy="457200"/>
          </a:xfrm>
          <a:prstGeom prst="rect">
            <a:avLst/>
          </a:prstGeom>
        </p:spPr>
      </p:pic>
      <p:pic>
        <p:nvPicPr>
          <p:cNvPr id="3" name="Graphic 2">
            <a:extLst>
              <a:ext uri="{FF2B5EF4-FFF2-40B4-BE49-F238E27FC236}">
                <a16:creationId xmlns:a16="http://schemas.microsoft.com/office/drawing/2014/main" id="{71F3F582-6763-35D2-3E1E-9ABE27E2936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575218" y="4256549"/>
            <a:ext cx="457200" cy="457200"/>
          </a:xfrm>
          <a:prstGeom prst="rect">
            <a:avLst/>
          </a:prstGeom>
        </p:spPr>
      </p:pic>
      <p:pic>
        <p:nvPicPr>
          <p:cNvPr id="4" name="Graphic 3">
            <a:extLst>
              <a:ext uri="{FF2B5EF4-FFF2-40B4-BE49-F238E27FC236}">
                <a16:creationId xmlns:a16="http://schemas.microsoft.com/office/drawing/2014/main" id="{530A42E1-432A-D5F4-70E1-C647D0F5888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213330" y="4256549"/>
            <a:ext cx="457200" cy="457200"/>
          </a:xfrm>
          <a:prstGeom prst="rect">
            <a:avLst/>
          </a:prstGeom>
        </p:spPr>
      </p:pic>
    </p:spTree>
    <p:extLst>
      <p:ext uri="{BB962C8B-B14F-4D97-AF65-F5344CB8AC3E}">
        <p14:creationId xmlns:p14="http://schemas.microsoft.com/office/powerpoint/2010/main" val="268990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ound Same Side Corner Rectangle 55">
            <a:extLst>
              <a:ext uri="{FF2B5EF4-FFF2-40B4-BE49-F238E27FC236}">
                <a16:creationId xmlns:a16="http://schemas.microsoft.com/office/drawing/2014/main" id="{1317B512-28F0-D74C-1B01-4D2960D835CF}"/>
              </a:ext>
            </a:extLst>
          </p:cNvPr>
          <p:cNvSpPr/>
          <p:nvPr/>
        </p:nvSpPr>
        <p:spPr>
          <a:xfrm rot="10800000">
            <a:off x="249693" y="4152960"/>
            <a:ext cx="11428500" cy="2064875"/>
          </a:xfrm>
          <a:prstGeom prst="round2SameRect">
            <a:avLst/>
          </a:prstGeom>
          <a:gradFill flip="none" rotWithShape="1">
            <a:gsLst>
              <a:gs pos="100000">
                <a:schemeClr val="accent3">
                  <a:lumMod val="20000"/>
                  <a:lumOff val="80000"/>
                  <a:alpha val="0"/>
                </a:schemeClr>
              </a:gs>
              <a:gs pos="0">
                <a:schemeClr val="accent3">
                  <a:lumMod val="60000"/>
                  <a:lumOff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39" name="Text Placeholder 7">
            <a:extLst>
              <a:ext uri="{FF2B5EF4-FFF2-40B4-BE49-F238E27FC236}">
                <a16:creationId xmlns:a16="http://schemas.microsoft.com/office/drawing/2014/main" id="{6557A6C4-5BAA-A09C-5D2A-1ABC6555E1A5}"/>
              </a:ext>
            </a:extLst>
          </p:cNvPr>
          <p:cNvSpPr txBox="1">
            <a:spLocks/>
          </p:cNvSpPr>
          <p:nvPr/>
        </p:nvSpPr>
        <p:spPr>
          <a:xfrm>
            <a:off x="715578" y="2382693"/>
            <a:ext cx="3291840" cy="3134094"/>
          </a:xfrm>
          <a:prstGeom prst="roundRect">
            <a:avLst>
              <a:gd name="adj" fmla="val 6597"/>
            </a:avLst>
          </a:prstGeom>
          <a:solidFill>
            <a:srgbClr val="F3F4F4"/>
          </a:solidFill>
        </p:spPr>
        <p:txBody>
          <a:bodyPr vert="horz" lIns="182880" tIns="18288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97" marR="0" lvl="0" indent="0" algn="l" defTabSz="91433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61" normalizeH="0" baseline="0" noProof="0">
                <a:ln>
                  <a:noFill/>
                </a:ln>
                <a:solidFill>
                  <a:srgbClr val="02346D"/>
                </a:solidFill>
                <a:effectLst/>
                <a:uLnTx/>
                <a:uFillTx/>
                <a:latin typeface="Avenir Next LT Pro"/>
                <a:ea typeface="Open Sans Light" panose="020B0606030504020204" pitchFamily="34" charset="0"/>
                <a:cs typeface="Verdana" panose="020B0604030504040204" pitchFamily="34" charset="0"/>
              </a:rPr>
              <a:t>Data</a:t>
            </a:r>
            <a:endPar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Verdana" panose="020B0604030504040204" pitchFamily="34" charset="0"/>
            </a:endParaRPr>
          </a:p>
          <a:p>
            <a:pPr marL="7697" marR="3079" lvl="0" indent="0" algn="l" defTabSz="914330" rtl="0" eaLnBrk="1" fontAlgn="auto" latinLnBrk="0" hangingPunct="1">
              <a:lnSpc>
                <a:spcPct val="100600"/>
              </a:lnSpc>
              <a:spcBef>
                <a:spcPts val="682"/>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Public Record Data collected from thousands of sources and organized into a centralized</a:t>
            </a:r>
            <a:r>
              <a:rPr kumimoji="0" lang="en-US" sz="1400" b="0" i="0" u="none" strike="noStrike" kern="1200" cap="none" spc="-3"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 </a:t>
            </a: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database.</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40" name="Text Placeholder 8">
            <a:extLst>
              <a:ext uri="{FF2B5EF4-FFF2-40B4-BE49-F238E27FC236}">
                <a16:creationId xmlns:a16="http://schemas.microsoft.com/office/drawing/2014/main" id="{EED2328F-0E16-A9B9-96D0-BE2351FD33F6}"/>
              </a:ext>
            </a:extLst>
          </p:cNvPr>
          <p:cNvSpPr txBox="1">
            <a:spLocks/>
          </p:cNvSpPr>
          <p:nvPr/>
        </p:nvSpPr>
        <p:spPr>
          <a:xfrm>
            <a:off x="4317529" y="2382693"/>
            <a:ext cx="3291840" cy="3134094"/>
          </a:xfrm>
          <a:prstGeom prst="roundRect">
            <a:avLst>
              <a:gd name="adj" fmla="val 6597"/>
            </a:avLst>
          </a:prstGeom>
          <a:solidFill>
            <a:srgbClr val="F3F4F4"/>
          </a:solidFill>
        </p:spPr>
        <p:txBody>
          <a:bodyPr vert="horz" lIns="182880" tIns="18288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97" marR="0" lvl="0" indent="0" algn="l" defTabSz="91433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6" normalizeH="0" baseline="0" noProof="0">
                <a:ln>
                  <a:noFill/>
                </a:ln>
                <a:solidFill>
                  <a:srgbClr val="02346D"/>
                </a:solidFill>
                <a:effectLst/>
                <a:uLnTx/>
                <a:uFillTx/>
                <a:latin typeface="Avenir Next LT Pro"/>
                <a:ea typeface="Open Sans Light" panose="020B0606030504020204" pitchFamily="34" charset="0"/>
                <a:cs typeface="Verdana" panose="020B0604030504040204" pitchFamily="34" charset="0"/>
              </a:rPr>
              <a:t>Consumer Linkage</a:t>
            </a:r>
            <a:endPar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Verdana" panose="020B0604030504040204" pitchFamily="34" charset="0"/>
            </a:endParaRPr>
          </a:p>
          <a:p>
            <a:pPr marL="7697" marR="3079" lvl="0" indent="0" algn="l" defTabSz="914330" rtl="0" eaLnBrk="1" fontAlgn="auto" latinLnBrk="0" hangingPunct="1">
              <a:lnSpc>
                <a:spcPct val="100600"/>
              </a:lnSpc>
              <a:spcBef>
                <a:spcPts val="682"/>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Data </a:t>
            </a:r>
            <a:r>
              <a:rPr kumimoji="0" lang="en-US" sz="1400" b="0" i="0" u="none" strike="noStrike" kern="1200" cap="none" spc="3"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aggregated </a:t>
            </a: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at the </a:t>
            </a:r>
            <a:r>
              <a:rPr kumimoji="0" lang="en-US" sz="1400" b="0" i="0" u="none" strike="noStrike" kern="1200" cap="none" spc="3"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consumer </a:t>
            </a: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level developing a meaningful consumer profile for every</a:t>
            </a:r>
            <a:r>
              <a:rPr kumimoji="0" lang="en-US" sz="1400" b="0" i="0" u="none" strike="noStrike" kern="1200" cap="none" spc="39"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 </a:t>
            </a: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individual.</a:t>
            </a:r>
          </a:p>
        </p:txBody>
      </p:sp>
      <p:sp>
        <p:nvSpPr>
          <p:cNvPr id="41" name="Text Placeholder 9">
            <a:extLst>
              <a:ext uri="{FF2B5EF4-FFF2-40B4-BE49-F238E27FC236}">
                <a16:creationId xmlns:a16="http://schemas.microsoft.com/office/drawing/2014/main" id="{E8BFA034-BF69-C469-B0FE-65F0E1D64363}"/>
              </a:ext>
            </a:extLst>
          </p:cNvPr>
          <p:cNvSpPr txBox="1">
            <a:spLocks/>
          </p:cNvSpPr>
          <p:nvPr/>
        </p:nvSpPr>
        <p:spPr>
          <a:xfrm>
            <a:off x="7919481" y="2382693"/>
            <a:ext cx="3291840" cy="3134094"/>
          </a:xfrm>
          <a:prstGeom prst="roundRect">
            <a:avLst>
              <a:gd name="adj" fmla="val 6597"/>
            </a:avLst>
          </a:prstGeom>
          <a:solidFill>
            <a:srgbClr val="F3F4F4"/>
          </a:solidFill>
        </p:spPr>
        <p:txBody>
          <a:bodyPr vert="horz" lIns="182880" tIns="18288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Analytics</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Profile is </a:t>
            </a:r>
            <a:r>
              <a:rPr kumimoji="0" lang="en-US" sz="1400" b="0" i="0" u="none" strike="noStrike" kern="1200" cap="none" spc="3"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then used </a:t>
            </a: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in proprietary algorithm to derive a predictive</a:t>
            </a:r>
            <a:r>
              <a:rPr kumimoji="0" lang="en-US" sz="1400" b="0" i="0" u="none" strike="noStrike" kern="1200" cap="none" spc="-24"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 </a:t>
            </a:r>
            <a: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Verdana" panose="020B0604030504040204" pitchFamily="34" charset="0"/>
              </a:rPr>
              <a:t>score.</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53" name="Round Same Side Corner Rectangle 52">
            <a:extLst>
              <a:ext uri="{FF2B5EF4-FFF2-40B4-BE49-F238E27FC236}">
                <a16:creationId xmlns:a16="http://schemas.microsoft.com/office/drawing/2014/main" id="{EAE183FB-A8BD-20A5-6A0E-26EB56261A20}"/>
              </a:ext>
            </a:extLst>
          </p:cNvPr>
          <p:cNvSpPr/>
          <p:nvPr/>
        </p:nvSpPr>
        <p:spPr>
          <a:xfrm rot="10800000">
            <a:off x="719956" y="4053350"/>
            <a:ext cx="3287459" cy="1505205"/>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54" name="Round Same Side Corner Rectangle 53">
            <a:extLst>
              <a:ext uri="{FF2B5EF4-FFF2-40B4-BE49-F238E27FC236}">
                <a16:creationId xmlns:a16="http://schemas.microsoft.com/office/drawing/2014/main" id="{DE66BF3E-FAAD-FA74-DF37-5F45EF7E68DE}"/>
              </a:ext>
            </a:extLst>
          </p:cNvPr>
          <p:cNvSpPr/>
          <p:nvPr/>
        </p:nvSpPr>
        <p:spPr>
          <a:xfrm rot="10800000">
            <a:off x="4325304" y="4053350"/>
            <a:ext cx="3287459" cy="1505205"/>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55" name="Round Same Side Corner Rectangle 54">
            <a:extLst>
              <a:ext uri="{FF2B5EF4-FFF2-40B4-BE49-F238E27FC236}">
                <a16:creationId xmlns:a16="http://schemas.microsoft.com/office/drawing/2014/main" id="{B210D54F-63C6-80BF-D334-440932B6A478}"/>
              </a:ext>
            </a:extLst>
          </p:cNvPr>
          <p:cNvSpPr/>
          <p:nvPr/>
        </p:nvSpPr>
        <p:spPr>
          <a:xfrm rot="10800000">
            <a:off x="7917590" y="4053350"/>
            <a:ext cx="3287459" cy="1505205"/>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 name="Slide Number Placeholder 1">
            <a:extLst>
              <a:ext uri="{FF2B5EF4-FFF2-40B4-BE49-F238E27FC236}">
                <a16:creationId xmlns:a16="http://schemas.microsoft.com/office/drawing/2014/main" id="{2714CECD-A0DC-1C07-9296-6EC0749002B0}"/>
              </a:ext>
            </a:extLst>
          </p:cNvPr>
          <p:cNvSpPr>
            <a:spLocks noGrp="1"/>
          </p:cNvSpPr>
          <p:nvPr>
            <p:ph type="sldNum" sz="quarter" idx="10"/>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4" name="Title 3">
            <a:extLst>
              <a:ext uri="{FF2B5EF4-FFF2-40B4-BE49-F238E27FC236}">
                <a16:creationId xmlns:a16="http://schemas.microsoft.com/office/drawing/2014/main" id="{73929096-28B6-657B-A4F0-D48862AFF673}"/>
              </a:ext>
            </a:extLst>
          </p:cNvPr>
          <p:cNvSpPr>
            <a:spLocks noGrp="1"/>
          </p:cNvSpPr>
          <p:nvPr>
            <p:ph type="title"/>
          </p:nvPr>
        </p:nvSpPr>
        <p:spPr>
          <a:xfrm>
            <a:off x="612775" y="298804"/>
            <a:ext cx="10966450" cy="1096963"/>
          </a:xfrm>
        </p:spPr>
        <p:txBody>
          <a:bodyPr/>
          <a:lstStyle/>
          <a:p>
            <a:r>
              <a:rPr lang="en-US" err="1"/>
              <a:t>RevSpring</a:t>
            </a:r>
            <a:r>
              <a:rPr lang="en-US"/>
              <a:t> Predict</a:t>
            </a:r>
          </a:p>
        </p:txBody>
      </p:sp>
      <p:sp>
        <p:nvSpPr>
          <p:cNvPr id="67" name="Subtitle 66">
            <a:extLst>
              <a:ext uri="{FF2B5EF4-FFF2-40B4-BE49-F238E27FC236}">
                <a16:creationId xmlns:a16="http://schemas.microsoft.com/office/drawing/2014/main" id="{7E52D5F1-B576-EEA3-770B-F96DE013BE67}"/>
              </a:ext>
            </a:extLst>
          </p:cNvPr>
          <p:cNvSpPr>
            <a:spLocks noGrp="1"/>
          </p:cNvSpPr>
          <p:nvPr>
            <p:ph type="subTitle" idx="13"/>
          </p:nvPr>
        </p:nvSpPr>
        <p:spPr>
          <a:xfrm>
            <a:off x="609600" y="793982"/>
            <a:ext cx="7815943" cy="635168"/>
          </a:xfrm>
        </p:spPr>
        <p:txBody>
          <a:bodyPr/>
          <a:lstStyle/>
          <a:p>
            <a:r>
              <a:rPr lang="en-US"/>
              <a:t>More precise than credit score-based models which can be invasive and less inclusive of your whole patient base.</a:t>
            </a:r>
          </a:p>
        </p:txBody>
      </p:sp>
      <p:sp>
        <p:nvSpPr>
          <p:cNvPr id="10" name="Title 8">
            <a:extLst>
              <a:ext uri="{FF2B5EF4-FFF2-40B4-BE49-F238E27FC236}">
                <a16:creationId xmlns:a16="http://schemas.microsoft.com/office/drawing/2014/main" id="{EBC529D9-5215-9256-747F-409B94D583E6}"/>
              </a:ext>
            </a:extLst>
          </p:cNvPr>
          <p:cNvSpPr txBox="1">
            <a:spLocks/>
          </p:cNvSpPr>
          <p:nvPr/>
        </p:nvSpPr>
        <p:spPr>
          <a:xfrm>
            <a:off x="895889" y="1870075"/>
            <a:ext cx="10135120" cy="51261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1" i="0" kern="2800" baseline="0">
                <a:solidFill>
                  <a:schemeClr val="bg1"/>
                </a:solidFill>
                <a:latin typeface="+mj-lt"/>
                <a:ea typeface="Open Sans Extrabold" pitchFamily="2" charset="0"/>
                <a:cs typeface="Open Sans Extrabold"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2800" cap="none" spc="0" normalizeH="0" baseline="0" noProof="0">
                <a:ln>
                  <a:noFill/>
                </a:ln>
                <a:solidFill>
                  <a:srgbClr val="79C0B7"/>
                </a:solidFill>
                <a:effectLst/>
                <a:uLnTx/>
                <a:uFillTx/>
                <a:latin typeface="AvenirNext LT Pro Bold" panose="020B0504020202020204" pitchFamily="34" charset="0"/>
                <a:ea typeface="Open Sans Extrabold" pitchFamily="2" charset="0"/>
                <a:cs typeface="Open Sans Extrabold" pitchFamily="2" charset="0"/>
              </a:rPr>
              <a:t>How a score is generated </a:t>
            </a:r>
          </a:p>
        </p:txBody>
      </p:sp>
      <p:grpSp>
        <p:nvGrpSpPr>
          <p:cNvPr id="45" name="Group 44">
            <a:extLst>
              <a:ext uri="{FF2B5EF4-FFF2-40B4-BE49-F238E27FC236}">
                <a16:creationId xmlns:a16="http://schemas.microsoft.com/office/drawing/2014/main" id="{77AEB3A7-F46D-81B8-5F62-260B7545BA1C}"/>
              </a:ext>
            </a:extLst>
          </p:cNvPr>
          <p:cNvGrpSpPr/>
          <p:nvPr/>
        </p:nvGrpSpPr>
        <p:grpSpPr>
          <a:xfrm>
            <a:off x="980679" y="4450716"/>
            <a:ext cx="2352572" cy="837552"/>
            <a:chOff x="980679" y="4381140"/>
            <a:chExt cx="2352572" cy="837552"/>
          </a:xfrm>
          <a:solidFill>
            <a:schemeClr val="accent3"/>
          </a:solidFill>
        </p:grpSpPr>
        <p:sp>
          <p:nvSpPr>
            <p:cNvPr id="42" name="object 6">
              <a:extLst>
                <a:ext uri="{FF2B5EF4-FFF2-40B4-BE49-F238E27FC236}">
                  <a16:creationId xmlns:a16="http://schemas.microsoft.com/office/drawing/2014/main" id="{F9C4F983-3A41-40D7-C193-5D653DDB9EB9}"/>
                </a:ext>
              </a:extLst>
            </p:cNvPr>
            <p:cNvSpPr/>
            <p:nvPr/>
          </p:nvSpPr>
          <p:spPr>
            <a:xfrm>
              <a:off x="1980782" y="4605568"/>
              <a:ext cx="389467" cy="388697"/>
            </a:xfrm>
            <a:custGeom>
              <a:avLst/>
              <a:gdLst/>
              <a:ahLst/>
              <a:cxnLst/>
              <a:rect l="l" t="t" r="r" b="b"/>
              <a:pathLst>
                <a:path w="642620" h="641350">
                  <a:moveTo>
                    <a:pt x="593847" y="151473"/>
                  </a:moveTo>
                  <a:lnTo>
                    <a:pt x="570177" y="166240"/>
                  </a:lnTo>
                  <a:lnTo>
                    <a:pt x="577065" y="177895"/>
                  </a:lnTo>
                  <a:lnTo>
                    <a:pt x="583413" y="189884"/>
                  </a:lnTo>
                  <a:lnTo>
                    <a:pt x="589191" y="202148"/>
                  </a:lnTo>
                  <a:lnTo>
                    <a:pt x="594371" y="214628"/>
                  </a:lnTo>
                  <a:lnTo>
                    <a:pt x="620450" y="204468"/>
                  </a:lnTo>
                  <a:lnTo>
                    <a:pt x="614717" y="190768"/>
                  </a:lnTo>
                  <a:lnTo>
                    <a:pt x="608366" y="177342"/>
                  </a:lnTo>
                  <a:lnTo>
                    <a:pt x="601406" y="164231"/>
                  </a:lnTo>
                  <a:lnTo>
                    <a:pt x="593847" y="151473"/>
                  </a:lnTo>
                  <a:close/>
                </a:path>
                <a:path w="642620" h="641350">
                  <a:moveTo>
                    <a:pt x="636684" y="261444"/>
                  </a:moveTo>
                  <a:lnTo>
                    <a:pt x="609243" y="266576"/>
                  </a:lnTo>
                  <a:lnTo>
                    <a:pt x="611443" y="279863"/>
                  </a:lnTo>
                  <a:lnTo>
                    <a:pt x="613014" y="293297"/>
                  </a:lnTo>
                  <a:lnTo>
                    <a:pt x="613956" y="306829"/>
                  </a:lnTo>
                  <a:lnTo>
                    <a:pt x="614270" y="320410"/>
                  </a:lnTo>
                  <a:lnTo>
                    <a:pt x="642235" y="320410"/>
                  </a:lnTo>
                  <a:lnTo>
                    <a:pt x="641839" y="305512"/>
                  </a:lnTo>
                  <a:lnTo>
                    <a:pt x="640795" y="290692"/>
                  </a:lnTo>
                  <a:lnTo>
                    <a:pt x="639083" y="275989"/>
                  </a:lnTo>
                  <a:lnTo>
                    <a:pt x="636684" y="261444"/>
                  </a:lnTo>
                  <a:close/>
                </a:path>
                <a:path w="642620" h="641350">
                  <a:moveTo>
                    <a:pt x="369086" y="188758"/>
                  </a:moveTo>
                  <a:lnTo>
                    <a:pt x="356937" y="188758"/>
                  </a:lnTo>
                  <a:lnTo>
                    <a:pt x="350338" y="195357"/>
                  </a:lnTo>
                  <a:lnTo>
                    <a:pt x="350338" y="207401"/>
                  </a:lnTo>
                  <a:lnTo>
                    <a:pt x="352014" y="211067"/>
                  </a:lnTo>
                  <a:lnTo>
                    <a:pt x="446694" y="305747"/>
                  </a:lnTo>
                  <a:lnTo>
                    <a:pt x="152180" y="305747"/>
                  </a:lnTo>
                  <a:lnTo>
                    <a:pt x="145581" y="312346"/>
                  </a:lnTo>
                  <a:lnTo>
                    <a:pt x="145581" y="328475"/>
                  </a:lnTo>
                  <a:lnTo>
                    <a:pt x="152180" y="335073"/>
                  </a:lnTo>
                  <a:lnTo>
                    <a:pt x="446694" y="335073"/>
                  </a:lnTo>
                  <a:lnTo>
                    <a:pt x="354632" y="427030"/>
                  </a:lnTo>
                  <a:lnTo>
                    <a:pt x="352014" y="429754"/>
                  </a:lnTo>
                  <a:lnTo>
                    <a:pt x="350338" y="433419"/>
                  </a:lnTo>
                  <a:lnTo>
                    <a:pt x="350338" y="445464"/>
                  </a:lnTo>
                  <a:lnTo>
                    <a:pt x="356937" y="452062"/>
                  </a:lnTo>
                  <a:lnTo>
                    <a:pt x="369086" y="452062"/>
                  </a:lnTo>
                  <a:lnTo>
                    <a:pt x="372751" y="450386"/>
                  </a:lnTo>
                  <a:lnTo>
                    <a:pt x="492359" y="330779"/>
                  </a:lnTo>
                  <a:lnTo>
                    <a:pt x="494977" y="328056"/>
                  </a:lnTo>
                  <a:lnTo>
                    <a:pt x="496653" y="324495"/>
                  </a:lnTo>
                  <a:lnTo>
                    <a:pt x="496653" y="316325"/>
                  </a:lnTo>
                  <a:lnTo>
                    <a:pt x="494977" y="312765"/>
                  </a:lnTo>
                  <a:lnTo>
                    <a:pt x="492359" y="310041"/>
                  </a:lnTo>
                  <a:lnTo>
                    <a:pt x="372751" y="190434"/>
                  </a:lnTo>
                  <a:lnTo>
                    <a:pt x="369086" y="188758"/>
                  </a:lnTo>
                  <a:close/>
                </a:path>
                <a:path w="642620" h="641350">
                  <a:moveTo>
                    <a:pt x="127462" y="64857"/>
                  </a:moveTo>
                  <a:lnTo>
                    <a:pt x="115879" y="74083"/>
                  </a:lnTo>
                  <a:lnTo>
                    <a:pt x="104708" y="83840"/>
                  </a:lnTo>
                  <a:lnTo>
                    <a:pt x="93970" y="94107"/>
                  </a:lnTo>
                  <a:lnTo>
                    <a:pt x="83683" y="104865"/>
                  </a:lnTo>
                  <a:lnTo>
                    <a:pt x="104316" y="123613"/>
                  </a:lnTo>
                  <a:lnTo>
                    <a:pt x="113719" y="113779"/>
                  </a:lnTo>
                  <a:lnTo>
                    <a:pt x="123534" y="104407"/>
                  </a:lnTo>
                  <a:lnTo>
                    <a:pt x="133743" y="95526"/>
                  </a:lnTo>
                  <a:lnTo>
                    <a:pt x="144324" y="87165"/>
                  </a:lnTo>
                  <a:lnTo>
                    <a:pt x="127462" y="64857"/>
                  </a:lnTo>
                  <a:close/>
                </a:path>
                <a:path w="642620" h="641350">
                  <a:moveTo>
                    <a:pt x="609453" y="374244"/>
                  </a:moveTo>
                  <a:lnTo>
                    <a:pt x="606705" y="387532"/>
                  </a:lnTo>
                  <a:lnTo>
                    <a:pt x="603339" y="400663"/>
                  </a:lnTo>
                  <a:lnTo>
                    <a:pt x="599364" y="413598"/>
                  </a:lnTo>
                  <a:lnTo>
                    <a:pt x="594790" y="426297"/>
                  </a:lnTo>
                  <a:lnTo>
                    <a:pt x="620869" y="436352"/>
                  </a:lnTo>
                  <a:lnTo>
                    <a:pt x="625876" y="422398"/>
                  </a:lnTo>
                  <a:lnTo>
                    <a:pt x="630216" y="408217"/>
                  </a:lnTo>
                  <a:lnTo>
                    <a:pt x="633889" y="393861"/>
                  </a:lnTo>
                  <a:lnTo>
                    <a:pt x="636893" y="379376"/>
                  </a:lnTo>
                  <a:lnTo>
                    <a:pt x="609453" y="374244"/>
                  </a:lnTo>
                  <a:close/>
                </a:path>
                <a:path w="642620" h="641350">
                  <a:moveTo>
                    <a:pt x="328437" y="0"/>
                  </a:moveTo>
                  <a:lnTo>
                    <a:pt x="313579" y="16"/>
                  </a:lnTo>
                  <a:lnTo>
                    <a:pt x="306061" y="288"/>
                  </a:lnTo>
                  <a:lnTo>
                    <a:pt x="298583" y="716"/>
                  </a:lnTo>
                  <a:lnTo>
                    <a:pt x="291163" y="1283"/>
                  </a:lnTo>
                  <a:lnTo>
                    <a:pt x="293781" y="29142"/>
                  </a:lnTo>
                  <a:lnTo>
                    <a:pt x="300571" y="28592"/>
                  </a:lnTo>
                  <a:lnTo>
                    <a:pt x="307410" y="28199"/>
                  </a:lnTo>
                  <a:lnTo>
                    <a:pt x="314268" y="27964"/>
                  </a:lnTo>
                  <a:lnTo>
                    <a:pt x="347922" y="27962"/>
                  </a:lnTo>
                  <a:lnTo>
                    <a:pt x="350338" y="1178"/>
                  </a:lnTo>
                  <a:lnTo>
                    <a:pt x="343077" y="628"/>
                  </a:lnTo>
                  <a:lnTo>
                    <a:pt x="335767" y="235"/>
                  </a:lnTo>
                  <a:lnTo>
                    <a:pt x="328437" y="0"/>
                  </a:lnTo>
                  <a:close/>
                </a:path>
                <a:path w="642620" h="641350">
                  <a:moveTo>
                    <a:pt x="347922" y="27962"/>
                  </a:moveTo>
                  <a:lnTo>
                    <a:pt x="327809" y="27962"/>
                  </a:lnTo>
                  <a:lnTo>
                    <a:pt x="334510" y="28186"/>
                  </a:lnTo>
                  <a:lnTo>
                    <a:pt x="341192" y="28548"/>
                  </a:lnTo>
                  <a:lnTo>
                    <a:pt x="347825" y="29037"/>
                  </a:lnTo>
                  <a:lnTo>
                    <a:pt x="347922" y="27962"/>
                  </a:lnTo>
                  <a:close/>
                </a:path>
                <a:path w="642620" h="641350">
                  <a:moveTo>
                    <a:pt x="232930" y="12175"/>
                  </a:moveTo>
                  <a:lnTo>
                    <a:pt x="218798" y="16590"/>
                  </a:lnTo>
                  <a:lnTo>
                    <a:pt x="204861" y="21653"/>
                  </a:lnTo>
                  <a:lnTo>
                    <a:pt x="191161" y="27345"/>
                  </a:lnTo>
                  <a:lnTo>
                    <a:pt x="177735" y="33646"/>
                  </a:lnTo>
                  <a:lnTo>
                    <a:pt x="190303" y="58573"/>
                  </a:lnTo>
                  <a:lnTo>
                    <a:pt x="202490" y="52861"/>
                  </a:lnTo>
                  <a:lnTo>
                    <a:pt x="214981" y="47680"/>
                  </a:lnTo>
                  <a:lnTo>
                    <a:pt x="227728" y="43049"/>
                  </a:lnTo>
                  <a:lnTo>
                    <a:pt x="240681" y="38987"/>
                  </a:lnTo>
                  <a:lnTo>
                    <a:pt x="232930" y="12175"/>
                  </a:lnTo>
                  <a:close/>
                </a:path>
                <a:path w="642620" h="641350">
                  <a:moveTo>
                    <a:pt x="408571" y="11965"/>
                  </a:moveTo>
                  <a:lnTo>
                    <a:pt x="401030" y="38882"/>
                  </a:lnTo>
                  <a:lnTo>
                    <a:pt x="413984" y="42825"/>
                  </a:lnTo>
                  <a:lnTo>
                    <a:pt x="426742" y="47405"/>
                  </a:lnTo>
                  <a:lnTo>
                    <a:pt x="439265" y="52594"/>
                  </a:lnTo>
                  <a:lnTo>
                    <a:pt x="451512" y="58363"/>
                  </a:lnTo>
                  <a:lnTo>
                    <a:pt x="463871" y="33331"/>
                  </a:lnTo>
                  <a:lnTo>
                    <a:pt x="450488" y="27047"/>
                  </a:lnTo>
                  <a:lnTo>
                    <a:pt x="436771" y="21392"/>
                  </a:lnTo>
                  <a:lnTo>
                    <a:pt x="422779" y="16364"/>
                  </a:lnTo>
                  <a:lnTo>
                    <a:pt x="408571" y="11965"/>
                  </a:lnTo>
                  <a:close/>
                </a:path>
                <a:path w="642620" h="641350">
                  <a:moveTo>
                    <a:pt x="514249" y="64542"/>
                  </a:moveTo>
                  <a:lnTo>
                    <a:pt x="497491" y="86851"/>
                  </a:lnTo>
                  <a:lnTo>
                    <a:pt x="508087" y="95210"/>
                  </a:lnTo>
                  <a:lnTo>
                    <a:pt x="518320" y="104080"/>
                  </a:lnTo>
                  <a:lnTo>
                    <a:pt x="528141" y="113421"/>
                  </a:lnTo>
                  <a:lnTo>
                    <a:pt x="537500" y="123194"/>
                  </a:lnTo>
                  <a:lnTo>
                    <a:pt x="558133" y="104342"/>
                  </a:lnTo>
                  <a:lnTo>
                    <a:pt x="547888" y="93646"/>
                  </a:lnTo>
                  <a:lnTo>
                    <a:pt x="537133" y="83421"/>
                  </a:lnTo>
                  <a:lnTo>
                    <a:pt x="525907" y="73707"/>
                  </a:lnTo>
                  <a:lnTo>
                    <a:pt x="514249" y="64542"/>
                  </a:lnTo>
                  <a:close/>
                </a:path>
                <a:path w="642620" h="641350">
                  <a:moveTo>
                    <a:pt x="33096" y="376129"/>
                  </a:moveTo>
                  <a:lnTo>
                    <a:pt x="5655" y="381261"/>
                  </a:lnTo>
                  <a:lnTo>
                    <a:pt x="8755" y="395805"/>
                  </a:lnTo>
                  <a:lnTo>
                    <a:pt x="12542" y="410181"/>
                  </a:lnTo>
                  <a:lnTo>
                    <a:pt x="16996" y="424342"/>
                  </a:lnTo>
                  <a:lnTo>
                    <a:pt x="22099" y="438237"/>
                  </a:lnTo>
                  <a:lnTo>
                    <a:pt x="48073" y="428078"/>
                  </a:lnTo>
                  <a:lnTo>
                    <a:pt x="43420" y="415380"/>
                  </a:lnTo>
                  <a:lnTo>
                    <a:pt x="39367" y="402457"/>
                  </a:lnTo>
                  <a:lnTo>
                    <a:pt x="35922" y="389357"/>
                  </a:lnTo>
                  <a:lnTo>
                    <a:pt x="33096" y="376129"/>
                  </a:lnTo>
                  <a:close/>
                </a:path>
                <a:path w="642620" h="641350">
                  <a:moveTo>
                    <a:pt x="5446" y="262073"/>
                  </a:moveTo>
                  <a:lnTo>
                    <a:pt x="3048" y="276613"/>
                  </a:lnTo>
                  <a:lnTo>
                    <a:pt x="1348" y="291281"/>
                  </a:lnTo>
                  <a:lnTo>
                    <a:pt x="335" y="306007"/>
                  </a:lnTo>
                  <a:lnTo>
                    <a:pt x="0" y="320724"/>
                  </a:lnTo>
                  <a:lnTo>
                    <a:pt x="0" y="322295"/>
                  </a:lnTo>
                  <a:lnTo>
                    <a:pt x="27964" y="321039"/>
                  </a:lnTo>
                  <a:lnTo>
                    <a:pt x="28262" y="307457"/>
                  </a:lnTo>
                  <a:lnTo>
                    <a:pt x="29168" y="293925"/>
                  </a:lnTo>
                  <a:lnTo>
                    <a:pt x="30703" y="280491"/>
                  </a:lnTo>
                  <a:lnTo>
                    <a:pt x="32886" y="267205"/>
                  </a:lnTo>
                  <a:lnTo>
                    <a:pt x="5446" y="262073"/>
                  </a:lnTo>
                  <a:close/>
                </a:path>
                <a:path w="642620" h="641350">
                  <a:moveTo>
                    <a:pt x="47968" y="152101"/>
                  </a:moveTo>
                  <a:lnTo>
                    <a:pt x="40471" y="164859"/>
                  </a:lnTo>
                  <a:lnTo>
                    <a:pt x="33554" y="177971"/>
                  </a:lnTo>
                  <a:lnTo>
                    <a:pt x="27245" y="191396"/>
                  </a:lnTo>
                  <a:lnTo>
                    <a:pt x="21575" y="205097"/>
                  </a:lnTo>
                  <a:lnTo>
                    <a:pt x="47654" y="215151"/>
                  </a:lnTo>
                  <a:lnTo>
                    <a:pt x="52817" y="202672"/>
                  </a:lnTo>
                  <a:lnTo>
                    <a:pt x="58559" y="190408"/>
                  </a:lnTo>
                  <a:lnTo>
                    <a:pt x="64871" y="178419"/>
                  </a:lnTo>
                  <a:lnTo>
                    <a:pt x="71743" y="166764"/>
                  </a:lnTo>
                  <a:lnTo>
                    <a:pt x="47968" y="152101"/>
                  </a:lnTo>
                  <a:close/>
                </a:path>
                <a:path w="642620" h="641350">
                  <a:moveTo>
                    <a:pt x="570805" y="474790"/>
                  </a:moveTo>
                  <a:lnTo>
                    <a:pt x="563464" y="486112"/>
                  </a:lnTo>
                  <a:lnTo>
                    <a:pt x="555593" y="497111"/>
                  </a:lnTo>
                  <a:lnTo>
                    <a:pt x="547211" y="507737"/>
                  </a:lnTo>
                  <a:lnTo>
                    <a:pt x="538338" y="517940"/>
                  </a:lnTo>
                  <a:lnTo>
                    <a:pt x="558970" y="536688"/>
                  </a:lnTo>
                  <a:lnTo>
                    <a:pt x="568688" y="525522"/>
                  </a:lnTo>
                  <a:lnTo>
                    <a:pt x="577875" y="513895"/>
                  </a:lnTo>
                  <a:lnTo>
                    <a:pt x="586512" y="501855"/>
                  </a:lnTo>
                  <a:lnTo>
                    <a:pt x="594580" y="489453"/>
                  </a:lnTo>
                  <a:lnTo>
                    <a:pt x="570805" y="474790"/>
                  </a:lnTo>
                  <a:close/>
                </a:path>
                <a:path w="642620" h="641350">
                  <a:moveTo>
                    <a:pt x="145267" y="555645"/>
                  </a:moveTo>
                  <a:lnTo>
                    <a:pt x="128509" y="577954"/>
                  </a:lnTo>
                  <a:lnTo>
                    <a:pt x="140578" y="586570"/>
                  </a:lnTo>
                  <a:lnTo>
                    <a:pt x="153030" y="594646"/>
                  </a:lnTo>
                  <a:lnTo>
                    <a:pt x="165816" y="602152"/>
                  </a:lnTo>
                  <a:lnTo>
                    <a:pt x="178887" y="609060"/>
                  </a:lnTo>
                  <a:lnTo>
                    <a:pt x="191350" y="584028"/>
                  </a:lnTo>
                  <a:lnTo>
                    <a:pt x="179378" y="577752"/>
                  </a:lnTo>
                  <a:lnTo>
                    <a:pt x="167680" y="570897"/>
                  </a:lnTo>
                  <a:lnTo>
                    <a:pt x="156297" y="563512"/>
                  </a:lnTo>
                  <a:lnTo>
                    <a:pt x="145267" y="555645"/>
                  </a:lnTo>
                  <a:close/>
                </a:path>
                <a:path w="642620" h="641350">
                  <a:moveTo>
                    <a:pt x="72371" y="476361"/>
                  </a:moveTo>
                  <a:lnTo>
                    <a:pt x="48701" y="491128"/>
                  </a:lnTo>
                  <a:lnTo>
                    <a:pt x="56848" y="503515"/>
                  </a:lnTo>
                  <a:lnTo>
                    <a:pt x="65564" y="515518"/>
                  </a:lnTo>
                  <a:lnTo>
                    <a:pt x="74829" y="527110"/>
                  </a:lnTo>
                  <a:lnTo>
                    <a:pt x="84625" y="538259"/>
                  </a:lnTo>
                  <a:lnTo>
                    <a:pt x="105153" y="519302"/>
                  </a:lnTo>
                  <a:lnTo>
                    <a:pt x="96246" y="509161"/>
                  </a:lnTo>
                  <a:lnTo>
                    <a:pt x="87781" y="498578"/>
                  </a:lnTo>
                  <a:lnTo>
                    <a:pt x="79806" y="487621"/>
                  </a:lnTo>
                  <a:lnTo>
                    <a:pt x="72371" y="476361"/>
                  </a:lnTo>
                  <a:close/>
                </a:path>
                <a:path w="642620" h="641350">
                  <a:moveTo>
                    <a:pt x="498434" y="554493"/>
                  </a:moveTo>
                  <a:lnTo>
                    <a:pt x="487481" y="562482"/>
                  </a:lnTo>
                  <a:lnTo>
                    <a:pt x="476164" y="569941"/>
                  </a:lnTo>
                  <a:lnTo>
                    <a:pt x="464514" y="576851"/>
                  </a:lnTo>
                  <a:lnTo>
                    <a:pt x="452560" y="583190"/>
                  </a:lnTo>
                  <a:lnTo>
                    <a:pt x="465128" y="608117"/>
                  </a:lnTo>
                  <a:lnTo>
                    <a:pt x="478180" y="601148"/>
                  </a:lnTo>
                  <a:lnTo>
                    <a:pt x="490919" y="593598"/>
                  </a:lnTo>
                  <a:lnTo>
                    <a:pt x="503304" y="585480"/>
                  </a:lnTo>
                  <a:lnTo>
                    <a:pt x="515296" y="576802"/>
                  </a:lnTo>
                  <a:lnTo>
                    <a:pt x="498434" y="554493"/>
                  </a:lnTo>
                  <a:close/>
                </a:path>
                <a:path w="642620" h="641350">
                  <a:moveTo>
                    <a:pt x="241833" y="603404"/>
                  </a:moveTo>
                  <a:lnTo>
                    <a:pt x="263133" y="636893"/>
                  </a:lnTo>
                  <a:lnTo>
                    <a:pt x="292524" y="640899"/>
                  </a:lnTo>
                  <a:lnTo>
                    <a:pt x="294933" y="613040"/>
                  </a:lnTo>
                  <a:lnTo>
                    <a:pt x="281511" y="611549"/>
                  </a:lnTo>
                  <a:lnTo>
                    <a:pt x="268147" y="609440"/>
                  </a:lnTo>
                  <a:lnTo>
                    <a:pt x="254902" y="606721"/>
                  </a:lnTo>
                  <a:lnTo>
                    <a:pt x="241833" y="603404"/>
                  </a:lnTo>
                  <a:close/>
                </a:path>
                <a:path w="642620" h="641350">
                  <a:moveTo>
                    <a:pt x="402182" y="602881"/>
                  </a:moveTo>
                  <a:lnTo>
                    <a:pt x="389128" y="606293"/>
                  </a:lnTo>
                  <a:lnTo>
                    <a:pt x="375907" y="609125"/>
                  </a:lnTo>
                  <a:lnTo>
                    <a:pt x="362548" y="611349"/>
                  </a:lnTo>
                  <a:lnTo>
                    <a:pt x="349081" y="612935"/>
                  </a:lnTo>
                  <a:lnTo>
                    <a:pt x="351700" y="640690"/>
                  </a:lnTo>
                  <a:lnTo>
                    <a:pt x="366440" y="638942"/>
                  </a:lnTo>
                  <a:lnTo>
                    <a:pt x="381091" y="636527"/>
                  </a:lnTo>
                  <a:lnTo>
                    <a:pt x="395605" y="633444"/>
                  </a:lnTo>
                  <a:lnTo>
                    <a:pt x="409932" y="629693"/>
                  </a:lnTo>
                  <a:lnTo>
                    <a:pt x="402182" y="602881"/>
                  </a:lnTo>
                  <a:close/>
                </a:path>
              </a:pathLst>
            </a:custGeom>
            <a:solidFill>
              <a:schemeClr val="bg1"/>
            </a:solidFill>
            <a:ln>
              <a:noFill/>
            </a:ln>
          </p:spPr>
          <p:txBody>
            <a:bodyPr wrap="square" lIns="0" tIns="0" rIns="0" bIns="0" rtlCol="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091" b="0" i="0" u="none" strike="noStrike" kern="1200" cap="none" spc="0" normalizeH="0" baseline="0" noProof="0">
                <a:ln>
                  <a:noFill/>
                </a:ln>
                <a:solidFill>
                  <a:srgbClr val="888B8D"/>
                </a:solidFill>
                <a:effectLst/>
                <a:uLnTx/>
                <a:uFillTx/>
                <a:latin typeface="AvenirNext LT Pro Bold" panose="020B0504020202020204" pitchFamily="34" charset="0"/>
                <a:ea typeface="+mn-ea"/>
                <a:cs typeface="+mn-cs"/>
              </a:endParaRPr>
            </a:p>
          </p:txBody>
        </p:sp>
        <p:pic>
          <p:nvPicPr>
            <p:cNvPr id="43" name="Graphic 42">
              <a:extLst>
                <a:ext uri="{FF2B5EF4-FFF2-40B4-BE49-F238E27FC236}">
                  <a16:creationId xmlns:a16="http://schemas.microsoft.com/office/drawing/2014/main" id="{BB880DDB-A8A6-7BBA-39AA-E4315CC1B548}"/>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80679" y="4381141"/>
              <a:ext cx="837551" cy="837551"/>
            </a:xfrm>
            <a:prstGeom prst="rect">
              <a:avLst/>
            </a:prstGeom>
          </p:spPr>
        </p:pic>
        <p:pic>
          <p:nvPicPr>
            <p:cNvPr id="44" name="Graphic 43">
              <a:extLst>
                <a:ext uri="{FF2B5EF4-FFF2-40B4-BE49-F238E27FC236}">
                  <a16:creationId xmlns:a16="http://schemas.microsoft.com/office/drawing/2014/main" id="{F3A6E409-6651-62AA-DA63-FD71EFEDD44F}"/>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95699" y="4381140"/>
              <a:ext cx="837552" cy="837552"/>
            </a:xfrm>
            <a:prstGeom prst="rect">
              <a:avLst/>
            </a:prstGeom>
          </p:spPr>
        </p:pic>
      </p:grpSp>
      <p:pic>
        <p:nvPicPr>
          <p:cNvPr id="46" name="Graphic 45">
            <a:extLst>
              <a:ext uri="{FF2B5EF4-FFF2-40B4-BE49-F238E27FC236}">
                <a16:creationId xmlns:a16="http://schemas.microsoft.com/office/drawing/2014/main" id="{61580AF6-40FA-7FC5-B8D4-9C921F46943B}"/>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111599" y="4369258"/>
            <a:ext cx="794728" cy="794728"/>
          </a:xfrm>
          <a:prstGeom prst="rect">
            <a:avLst/>
          </a:prstGeom>
        </p:spPr>
      </p:pic>
      <p:sp>
        <p:nvSpPr>
          <p:cNvPr id="47" name="object 9">
            <a:extLst>
              <a:ext uri="{FF2B5EF4-FFF2-40B4-BE49-F238E27FC236}">
                <a16:creationId xmlns:a16="http://schemas.microsoft.com/office/drawing/2014/main" id="{BC8D8515-BA1F-D236-8B9C-910D1E9F2372}"/>
              </a:ext>
            </a:extLst>
          </p:cNvPr>
          <p:cNvSpPr/>
          <p:nvPr/>
        </p:nvSpPr>
        <p:spPr>
          <a:xfrm>
            <a:off x="5636426" y="4572274"/>
            <a:ext cx="389467" cy="388697"/>
          </a:xfrm>
          <a:custGeom>
            <a:avLst/>
            <a:gdLst/>
            <a:ahLst/>
            <a:cxnLst/>
            <a:rect l="l" t="t" r="r" b="b"/>
            <a:pathLst>
              <a:path w="642620" h="641350">
                <a:moveTo>
                  <a:pt x="593847" y="151473"/>
                </a:moveTo>
                <a:lnTo>
                  <a:pt x="570177" y="166240"/>
                </a:lnTo>
                <a:lnTo>
                  <a:pt x="577065" y="177895"/>
                </a:lnTo>
                <a:lnTo>
                  <a:pt x="583413" y="189884"/>
                </a:lnTo>
                <a:lnTo>
                  <a:pt x="589191" y="202148"/>
                </a:lnTo>
                <a:lnTo>
                  <a:pt x="594371" y="214628"/>
                </a:lnTo>
                <a:lnTo>
                  <a:pt x="620450" y="204468"/>
                </a:lnTo>
                <a:lnTo>
                  <a:pt x="614717" y="190768"/>
                </a:lnTo>
                <a:lnTo>
                  <a:pt x="608366" y="177342"/>
                </a:lnTo>
                <a:lnTo>
                  <a:pt x="601406" y="164231"/>
                </a:lnTo>
                <a:lnTo>
                  <a:pt x="593847" y="151473"/>
                </a:lnTo>
                <a:close/>
              </a:path>
              <a:path w="642620" h="641350">
                <a:moveTo>
                  <a:pt x="636684" y="261444"/>
                </a:moveTo>
                <a:lnTo>
                  <a:pt x="609243" y="266576"/>
                </a:lnTo>
                <a:lnTo>
                  <a:pt x="611443" y="279863"/>
                </a:lnTo>
                <a:lnTo>
                  <a:pt x="613014" y="293297"/>
                </a:lnTo>
                <a:lnTo>
                  <a:pt x="613956" y="306829"/>
                </a:lnTo>
                <a:lnTo>
                  <a:pt x="614270" y="320410"/>
                </a:lnTo>
                <a:lnTo>
                  <a:pt x="642235" y="320410"/>
                </a:lnTo>
                <a:lnTo>
                  <a:pt x="641839" y="305512"/>
                </a:lnTo>
                <a:lnTo>
                  <a:pt x="640795" y="290692"/>
                </a:lnTo>
                <a:lnTo>
                  <a:pt x="639083" y="275989"/>
                </a:lnTo>
                <a:lnTo>
                  <a:pt x="636684" y="261444"/>
                </a:lnTo>
                <a:close/>
              </a:path>
              <a:path w="642620" h="641350">
                <a:moveTo>
                  <a:pt x="369086" y="188758"/>
                </a:moveTo>
                <a:lnTo>
                  <a:pt x="356937" y="188758"/>
                </a:lnTo>
                <a:lnTo>
                  <a:pt x="350338" y="195357"/>
                </a:lnTo>
                <a:lnTo>
                  <a:pt x="350338" y="207401"/>
                </a:lnTo>
                <a:lnTo>
                  <a:pt x="352014" y="211067"/>
                </a:lnTo>
                <a:lnTo>
                  <a:pt x="446694" y="305747"/>
                </a:lnTo>
                <a:lnTo>
                  <a:pt x="152180" y="305747"/>
                </a:lnTo>
                <a:lnTo>
                  <a:pt x="145581" y="312346"/>
                </a:lnTo>
                <a:lnTo>
                  <a:pt x="145581" y="328475"/>
                </a:lnTo>
                <a:lnTo>
                  <a:pt x="152180" y="335073"/>
                </a:lnTo>
                <a:lnTo>
                  <a:pt x="446694" y="335073"/>
                </a:lnTo>
                <a:lnTo>
                  <a:pt x="354632" y="427030"/>
                </a:lnTo>
                <a:lnTo>
                  <a:pt x="352014" y="429754"/>
                </a:lnTo>
                <a:lnTo>
                  <a:pt x="350338" y="433419"/>
                </a:lnTo>
                <a:lnTo>
                  <a:pt x="350338" y="445464"/>
                </a:lnTo>
                <a:lnTo>
                  <a:pt x="356937" y="452062"/>
                </a:lnTo>
                <a:lnTo>
                  <a:pt x="369086" y="452062"/>
                </a:lnTo>
                <a:lnTo>
                  <a:pt x="372751" y="450386"/>
                </a:lnTo>
                <a:lnTo>
                  <a:pt x="492359" y="330779"/>
                </a:lnTo>
                <a:lnTo>
                  <a:pt x="494977" y="328056"/>
                </a:lnTo>
                <a:lnTo>
                  <a:pt x="496653" y="324495"/>
                </a:lnTo>
                <a:lnTo>
                  <a:pt x="496653" y="316325"/>
                </a:lnTo>
                <a:lnTo>
                  <a:pt x="494977" y="312765"/>
                </a:lnTo>
                <a:lnTo>
                  <a:pt x="492359" y="310041"/>
                </a:lnTo>
                <a:lnTo>
                  <a:pt x="372751" y="190434"/>
                </a:lnTo>
                <a:lnTo>
                  <a:pt x="369086" y="188758"/>
                </a:lnTo>
                <a:close/>
              </a:path>
              <a:path w="642620" h="641350">
                <a:moveTo>
                  <a:pt x="127462" y="64857"/>
                </a:moveTo>
                <a:lnTo>
                  <a:pt x="115879" y="74083"/>
                </a:lnTo>
                <a:lnTo>
                  <a:pt x="104708" y="83840"/>
                </a:lnTo>
                <a:lnTo>
                  <a:pt x="93970" y="94107"/>
                </a:lnTo>
                <a:lnTo>
                  <a:pt x="83683" y="104865"/>
                </a:lnTo>
                <a:lnTo>
                  <a:pt x="104316" y="123613"/>
                </a:lnTo>
                <a:lnTo>
                  <a:pt x="113719" y="113779"/>
                </a:lnTo>
                <a:lnTo>
                  <a:pt x="123534" y="104407"/>
                </a:lnTo>
                <a:lnTo>
                  <a:pt x="133743" y="95526"/>
                </a:lnTo>
                <a:lnTo>
                  <a:pt x="144324" y="87165"/>
                </a:lnTo>
                <a:lnTo>
                  <a:pt x="127462" y="64857"/>
                </a:lnTo>
                <a:close/>
              </a:path>
              <a:path w="642620" h="641350">
                <a:moveTo>
                  <a:pt x="609453" y="374244"/>
                </a:moveTo>
                <a:lnTo>
                  <a:pt x="606705" y="387532"/>
                </a:lnTo>
                <a:lnTo>
                  <a:pt x="603339" y="400663"/>
                </a:lnTo>
                <a:lnTo>
                  <a:pt x="599364" y="413598"/>
                </a:lnTo>
                <a:lnTo>
                  <a:pt x="594790" y="426297"/>
                </a:lnTo>
                <a:lnTo>
                  <a:pt x="620869" y="436352"/>
                </a:lnTo>
                <a:lnTo>
                  <a:pt x="625876" y="422398"/>
                </a:lnTo>
                <a:lnTo>
                  <a:pt x="630216" y="408217"/>
                </a:lnTo>
                <a:lnTo>
                  <a:pt x="633889" y="393861"/>
                </a:lnTo>
                <a:lnTo>
                  <a:pt x="636893" y="379376"/>
                </a:lnTo>
                <a:lnTo>
                  <a:pt x="609453" y="374244"/>
                </a:lnTo>
                <a:close/>
              </a:path>
              <a:path w="642620" h="641350">
                <a:moveTo>
                  <a:pt x="328437" y="0"/>
                </a:moveTo>
                <a:lnTo>
                  <a:pt x="313579" y="16"/>
                </a:lnTo>
                <a:lnTo>
                  <a:pt x="306061" y="288"/>
                </a:lnTo>
                <a:lnTo>
                  <a:pt x="298583" y="716"/>
                </a:lnTo>
                <a:lnTo>
                  <a:pt x="291163" y="1283"/>
                </a:lnTo>
                <a:lnTo>
                  <a:pt x="293781" y="29142"/>
                </a:lnTo>
                <a:lnTo>
                  <a:pt x="300571" y="28592"/>
                </a:lnTo>
                <a:lnTo>
                  <a:pt x="307410" y="28199"/>
                </a:lnTo>
                <a:lnTo>
                  <a:pt x="314268" y="27964"/>
                </a:lnTo>
                <a:lnTo>
                  <a:pt x="347922" y="27962"/>
                </a:lnTo>
                <a:lnTo>
                  <a:pt x="350338" y="1178"/>
                </a:lnTo>
                <a:lnTo>
                  <a:pt x="343077" y="628"/>
                </a:lnTo>
                <a:lnTo>
                  <a:pt x="335767" y="235"/>
                </a:lnTo>
                <a:lnTo>
                  <a:pt x="328437" y="0"/>
                </a:lnTo>
                <a:close/>
              </a:path>
              <a:path w="642620" h="641350">
                <a:moveTo>
                  <a:pt x="347922" y="27962"/>
                </a:moveTo>
                <a:lnTo>
                  <a:pt x="327809" y="27962"/>
                </a:lnTo>
                <a:lnTo>
                  <a:pt x="334510" y="28186"/>
                </a:lnTo>
                <a:lnTo>
                  <a:pt x="341192" y="28548"/>
                </a:lnTo>
                <a:lnTo>
                  <a:pt x="347825" y="29037"/>
                </a:lnTo>
                <a:lnTo>
                  <a:pt x="347922" y="27962"/>
                </a:lnTo>
                <a:close/>
              </a:path>
              <a:path w="642620" h="641350">
                <a:moveTo>
                  <a:pt x="232930" y="12175"/>
                </a:moveTo>
                <a:lnTo>
                  <a:pt x="218798" y="16590"/>
                </a:lnTo>
                <a:lnTo>
                  <a:pt x="204861" y="21653"/>
                </a:lnTo>
                <a:lnTo>
                  <a:pt x="191161" y="27345"/>
                </a:lnTo>
                <a:lnTo>
                  <a:pt x="177735" y="33646"/>
                </a:lnTo>
                <a:lnTo>
                  <a:pt x="190303" y="58573"/>
                </a:lnTo>
                <a:lnTo>
                  <a:pt x="202490" y="52861"/>
                </a:lnTo>
                <a:lnTo>
                  <a:pt x="214981" y="47680"/>
                </a:lnTo>
                <a:lnTo>
                  <a:pt x="227728" y="43049"/>
                </a:lnTo>
                <a:lnTo>
                  <a:pt x="240681" y="38987"/>
                </a:lnTo>
                <a:lnTo>
                  <a:pt x="232930" y="12175"/>
                </a:lnTo>
                <a:close/>
              </a:path>
              <a:path w="642620" h="641350">
                <a:moveTo>
                  <a:pt x="408571" y="11965"/>
                </a:moveTo>
                <a:lnTo>
                  <a:pt x="401030" y="38882"/>
                </a:lnTo>
                <a:lnTo>
                  <a:pt x="413984" y="42825"/>
                </a:lnTo>
                <a:lnTo>
                  <a:pt x="426742" y="47405"/>
                </a:lnTo>
                <a:lnTo>
                  <a:pt x="439265" y="52594"/>
                </a:lnTo>
                <a:lnTo>
                  <a:pt x="451512" y="58363"/>
                </a:lnTo>
                <a:lnTo>
                  <a:pt x="463871" y="33331"/>
                </a:lnTo>
                <a:lnTo>
                  <a:pt x="450488" y="27047"/>
                </a:lnTo>
                <a:lnTo>
                  <a:pt x="436771" y="21392"/>
                </a:lnTo>
                <a:lnTo>
                  <a:pt x="422779" y="16364"/>
                </a:lnTo>
                <a:lnTo>
                  <a:pt x="408571" y="11965"/>
                </a:lnTo>
                <a:close/>
              </a:path>
              <a:path w="642620" h="641350">
                <a:moveTo>
                  <a:pt x="514249" y="64542"/>
                </a:moveTo>
                <a:lnTo>
                  <a:pt x="497491" y="86851"/>
                </a:lnTo>
                <a:lnTo>
                  <a:pt x="508087" y="95210"/>
                </a:lnTo>
                <a:lnTo>
                  <a:pt x="518320" y="104080"/>
                </a:lnTo>
                <a:lnTo>
                  <a:pt x="528141" y="113421"/>
                </a:lnTo>
                <a:lnTo>
                  <a:pt x="537500" y="123194"/>
                </a:lnTo>
                <a:lnTo>
                  <a:pt x="558133" y="104342"/>
                </a:lnTo>
                <a:lnTo>
                  <a:pt x="547888" y="93646"/>
                </a:lnTo>
                <a:lnTo>
                  <a:pt x="537133" y="83421"/>
                </a:lnTo>
                <a:lnTo>
                  <a:pt x="525907" y="73707"/>
                </a:lnTo>
                <a:lnTo>
                  <a:pt x="514249" y="64542"/>
                </a:lnTo>
                <a:close/>
              </a:path>
              <a:path w="642620" h="641350">
                <a:moveTo>
                  <a:pt x="33096" y="376129"/>
                </a:moveTo>
                <a:lnTo>
                  <a:pt x="5655" y="381261"/>
                </a:lnTo>
                <a:lnTo>
                  <a:pt x="8755" y="395805"/>
                </a:lnTo>
                <a:lnTo>
                  <a:pt x="12542" y="410181"/>
                </a:lnTo>
                <a:lnTo>
                  <a:pt x="16996" y="424342"/>
                </a:lnTo>
                <a:lnTo>
                  <a:pt x="22099" y="438237"/>
                </a:lnTo>
                <a:lnTo>
                  <a:pt x="48073" y="428078"/>
                </a:lnTo>
                <a:lnTo>
                  <a:pt x="43420" y="415380"/>
                </a:lnTo>
                <a:lnTo>
                  <a:pt x="39367" y="402457"/>
                </a:lnTo>
                <a:lnTo>
                  <a:pt x="35922" y="389357"/>
                </a:lnTo>
                <a:lnTo>
                  <a:pt x="33096" y="376129"/>
                </a:lnTo>
                <a:close/>
              </a:path>
              <a:path w="642620" h="641350">
                <a:moveTo>
                  <a:pt x="5446" y="262073"/>
                </a:moveTo>
                <a:lnTo>
                  <a:pt x="3048" y="276613"/>
                </a:lnTo>
                <a:lnTo>
                  <a:pt x="1348" y="291281"/>
                </a:lnTo>
                <a:lnTo>
                  <a:pt x="335" y="306007"/>
                </a:lnTo>
                <a:lnTo>
                  <a:pt x="0" y="320724"/>
                </a:lnTo>
                <a:lnTo>
                  <a:pt x="0" y="322295"/>
                </a:lnTo>
                <a:lnTo>
                  <a:pt x="27964" y="321039"/>
                </a:lnTo>
                <a:lnTo>
                  <a:pt x="28262" y="307457"/>
                </a:lnTo>
                <a:lnTo>
                  <a:pt x="29168" y="293925"/>
                </a:lnTo>
                <a:lnTo>
                  <a:pt x="30703" y="280491"/>
                </a:lnTo>
                <a:lnTo>
                  <a:pt x="32886" y="267205"/>
                </a:lnTo>
                <a:lnTo>
                  <a:pt x="5446" y="262073"/>
                </a:lnTo>
                <a:close/>
              </a:path>
              <a:path w="642620" h="641350">
                <a:moveTo>
                  <a:pt x="47968" y="152101"/>
                </a:moveTo>
                <a:lnTo>
                  <a:pt x="40471" y="164859"/>
                </a:lnTo>
                <a:lnTo>
                  <a:pt x="33554" y="177971"/>
                </a:lnTo>
                <a:lnTo>
                  <a:pt x="27245" y="191396"/>
                </a:lnTo>
                <a:lnTo>
                  <a:pt x="21575" y="205097"/>
                </a:lnTo>
                <a:lnTo>
                  <a:pt x="47654" y="215151"/>
                </a:lnTo>
                <a:lnTo>
                  <a:pt x="52817" y="202672"/>
                </a:lnTo>
                <a:lnTo>
                  <a:pt x="58559" y="190408"/>
                </a:lnTo>
                <a:lnTo>
                  <a:pt x="64871" y="178419"/>
                </a:lnTo>
                <a:lnTo>
                  <a:pt x="71743" y="166764"/>
                </a:lnTo>
                <a:lnTo>
                  <a:pt x="47968" y="152101"/>
                </a:lnTo>
                <a:close/>
              </a:path>
              <a:path w="642620" h="641350">
                <a:moveTo>
                  <a:pt x="570805" y="474790"/>
                </a:moveTo>
                <a:lnTo>
                  <a:pt x="563464" y="486112"/>
                </a:lnTo>
                <a:lnTo>
                  <a:pt x="555593" y="497111"/>
                </a:lnTo>
                <a:lnTo>
                  <a:pt x="547211" y="507737"/>
                </a:lnTo>
                <a:lnTo>
                  <a:pt x="538338" y="517940"/>
                </a:lnTo>
                <a:lnTo>
                  <a:pt x="558970" y="536688"/>
                </a:lnTo>
                <a:lnTo>
                  <a:pt x="568688" y="525522"/>
                </a:lnTo>
                <a:lnTo>
                  <a:pt x="577875" y="513895"/>
                </a:lnTo>
                <a:lnTo>
                  <a:pt x="586512" y="501855"/>
                </a:lnTo>
                <a:lnTo>
                  <a:pt x="594580" y="489453"/>
                </a:lnTo>
                <a:lnTo>
                  <a:pt x="570805" y="474790"/>
                </a:lnTo>
                <a:close/>
              </a:path>
              <a:path w="642620" h="641350">
                <a:moveTo>
                  <a:pt x="145267" y="555645"/>
                </a:moveTo>
                <a:lnTo>
                  <a:pt x="128509" y="577954"/>
                </a:lnTo>
                <a:lnTo>
                  <a:pt x="140578" y="586570"/>
                </a:lnTo>
                <a:lnTo>
                  <a:pt x="153030" y="594646"/>
                </a:lnTo>
                <a:lnTo>
                  <a:pt x="165816" y="602152"/>
                </a:lnTo>
                <a:lnTo>
                  <a:pt x="178887" y="609060"/>
                </a:lnTo>
                <a:lnTo>
                  <a:pt x="191350" y="584028"/>
                </a:lnTo>
                <a:lnTo>
                  <a:pt x="179378" y="577752"/>
                </a:lnTo>
                <a:lnTo>
                  <a:pt x="167680" y="570897"/>
                </a:lnTo>
                <a:lnTo>
                  <a:pt x="156297" y="563512"/>
                </a:lnTo>
                <a:lnTo>
                  <a:pt x="145267" y="555645"/>
                </a:lnTo>
                <a:close/>
              </a:path>
              <a:path w="642620" h="641350">
                <a:moveTo>
                  <a:pt x="72371" y="476361"/>
                </a:moveTo>
                <a:lnTo>
                  <a:pt x="48701" y="491128"/>
                </a:lnTo>
                <a:lnTo>
                  <a:pt x="56848" y="503515"/>
                </a:lnTo>
                <a:lnTo>
                  <a:pt x="65564" y="515518"/>
                </a:lnTo>
                <a:lnTo>
                  <a:pt x="74829" y="527110"/>
                </a:lnTo>
                <a:lnTo>
                  <a:pt x="84625" y="538259"/>
                </a:lnTo>
                <a:lnTo>
                  <a:pt x="105153" y="519302"/>
                </a:lnTo>
                <a:lnTo>
                  <a:pt x="96246" y="509161"/>
                </a:lnTo>
                <a:lnTo>
                  <a:pt x="87781" y="498578"/>
                </a:lnTo>
                <a:lnTo>
                  <a:pt x="79806" y="487621"/>
                </a:lnTo>
                <a:lnTo>
                  <a:pt x="72371" y="476361"/>
                </a:lnTo>
                <a:close/>
              </a:path>
              <a:path w="642620" h="641350">
                <a:moveTo>
                  <a:pt x="498434" y="554493"/>
                </a:moveTo>
                <a:lnTo>
                  <a:pt x="487481" y="562482"/>
                </a:lnTo>
                <a:lnTo>
                  <a:pt x="476164" y="569941"/>
                </a:lnTo>
                <a:lnTo>
                  <a:pt x="464514" y="576851"/>
                </a:lnTo>
                <a:lnTo>
                  <a:pt x="452560" y="583190"/>
                </a:lnTo>
                <a:lnTo>
                  <a:pt x="465128" y="608117"/>
                </a:lnTo>
                <a:lnTo>
                  <a:pt x="478180" y="601148"/>
                </a:lnTo>
                <a:lnTo>
                  <a:pt x="490919" y="593598"/>
                </a:lnTo>
                <a:lnTo>
                  <a:pt x="503304" y="585480"/>
                </a:lnTo>
                <a:lnTo>
                  <a:pt x="515296" y="576802"/>
                </a:lnTo>
                <a:lnTo>
                  <a:pt x="498434" y="554493"/>
                </a:lnTo>
                <a:close/>
              </a:path>
              <a:path w="642620" h="641350">
                <a:moveTo>
                  <a:pt x="241833" y="603404"/>
                </a:moveTo>
                <a:lnTo>
                  <a:pt x="263133" y="636893"/>
                </a:lnTo>
                <a:lnTo>
                  <a:pt x="292524" y="640899"/>
                </a:lnTo>
                <a:lnTo>
                  <a:pt x="294933" y="613040"/>
                </a:lnTo>
                <a:lnTo>
                  <a:pt x="281511" y="611549"/>
                </a:lnTo>
                <a:lnTo>
                  <a:pt x="268147" y="609440"/>
                </a:lnTo>
                <a:lnTo>
                  <a:pt x="254902" y="606721"/>
                </a:lnTo>
                <a:lnTo>
                  <a:pt x="241833" y="603404"/>
                </a:lnTo>
                <a:close/>
              </a:path>
              <a:path w="642620" h="641350">
                <a:moveTo>
                  <a:pt x="402182" y="602881"/>
                </a:moveTo>
                <a:lnTo>
                  <a:pt x="389128" y="606293"/>
                </a:lnTo>
                <a:lnTo>
                  <a:pt x="375907" y="609125"/>
                </a:lnTo>
                <a:lnTo>
                  <a:pt x="362548" y="611349"/>
                </a:lnTo>
                <a:lnTo>
                  <a:pt x="349081" y="612935"/>
                </a:lnTo>
                <a:lnTo>
                  <a:pt x="351700" y="640690"/>
                </a:lnTo>
                <a:lnTo>
                  <a:pt x="366440" y="638942"/>
                </a:lnTo>
                <a:lnTo>
                  <a:pt x="381091" y="636527"/>
                </a:lnTo>
                <a:lnTo>
                  <a:pt x="395605" y="633444"/>
                </a:lnTo>
                <a:lnTo>
                  <a:pt x="409932" y="629693"/>
                </a:lnTo>
                <a:lnTo>
                  <a:pt x="402182" y="602881"/>
                </a:lnTo>
                <a:close/>
              </a:path>
            </a:pathLst>
          </a:custGeom>
          <a:solidFill>
            <a:schemeClr val="bg1"/>
          </a:solidFill>
          <a:ln>
            <a:noFill/>
          </a:ln>
        </p:spPr>
        <p:txBody>
          <a:bodyPr wrap="square" lIns="0" tIns="0" rIns="0" bIns="0" rtlCol="0"/>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sz="1091" b="0" i="0" u="none" strike="noStrike" kern="1200" cap="none" spc="0" normalizeH="0" baseline="0" noProof="0">
              <a:ln>
                <a:noFill/>
              </a:ln>
              <a:solidFill>
                <a:srgbClr val="888B8D"/>
              </a:solidFill>
              <a:effectLst/>
              <a:uLnTx/>
              <a:uFillTx/>
              <a:latin typeface="AvenirNext LT Pro Bold" panose="020B0504020202020204" pitchFamily="34" charset="0"/>
              <a:ea typeface="+mn-ea"/>
              <a:cs typeface="+mn-cs"/>
            </a:endParaRPr>
          </a:p>
        </p:txBody>
      </p:sp>
      <p:pic>
        <p:nvPicPr>
          <p:cNvPr id="48" name="Graphic 47">
            <a:extLst>
              <a:ext uri="{FF2B5EF4-FFF2-40B4-BE49-F238E27FC236}">
                <a16:creationId xmlns:a16="http://schemas.microsoft.com/office/drawing/2014/main" id="{1A60E304-47C9-770A-7CBE-16C9A340AA6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84887" y="4347847"/>
            <a:ext cx="837551" cy="837551"/>
          </a:xfrm>
          <a:prstGeom prst="rect">
            <a:avLst/>
          </a:prstGeom>
        </p:spPr>
      </p:pic>
      <p:sp>
        <p:nvSpPr>
          <p:cNvPr id="49" name="object 13">
            <a:extLst>
              <a:ext uri="{FF2B5EF4-FFF2-40B4-BE49-F238E27FC236}">
                <a16:creationId xmlns:a16="http://schemas.microsoft.com/office/drawing/2014/main" id="{FD40D009-4E4A-FE9F-4066-EBD57EF29E53}"/>
              </a:ext>
            </a:extLst>
          </p:cNvPr>
          <p:cNvSpPr txBox="1"/>
          <p:nvPr/>
        </p:nvSpPr>
        <p:spPr>
          <a:xfrm>
            <a:off x="9471211" y="4336377"/>
            <a:ext cx="237836" cy="461665"/>
          </a:xfrm>
          <a:prstGeom prst="rect">
            <a:avLst/>
          </a:prstGeom>
          <a:noFill/>
          <a:ln>
            <a:noFill/>
          </a:ln>
        </p:spPr>
        <p:txBody>
          <a:bodyPr vert="horz" wrap="square" lIns="0" tIns="0" rIns="0" bIns="0" rtlCol="0">
            <a:spAutoFit/>
          </a:bodyPr>
          <a:lstStyle/>
          <a:p>
            <a:pPr marL="7697" marR="0" lvl="0" indent="0" algn="ctr" defTabSz="914330" rtl="0" eaLnBrk="1" fontAlgn="auto" latinLnBrk="0" hangingPunct="1">
              <a:lnSpc>
                <a:spcPct val="100000"/>
              </a:lnSpc>
              <a:spcBef>
                <a:spcPts val="0"/>
              </a:spcBef>
              <a:spcAft>
                <a:spcPts val="0"/>
              </a:spcAft>
              <a:buClrTx/>
              <a:buSzTx/>
              <a:buFontTx/>
              <a:buNone/>
              <a:tabLst/>
              <a:defRPr/>
            </a:pPr>
            <a:r>
              <a:rPr kumimoji="0" sz="3000" b="0" i="0" u="none" strike="noStrike" kern="1200" cap="none" spc="-3" normalizeH="0" baseline="0" noProof="0">
                <a:ln>
                  <a:noFill/>
                </a:ln>
                <a:solidFill>
                  <a:srgbClr val="FFFFFF"/>
                </a:solidFill>
                <a:effectLst/>
                <a:uLnTx/>
                <a:uFillTx/>
                <a:latin typeface="AvenirNext LT Pro Bold" panose="020B0504020202020204" pitchFamily="34" charset="0"/>
                <a:ea typeface="+mn-ea"/>
                <a:cs typeface="Verdana" panose="020B0604030504040204" pitchFamily="34" charset="0"/>
              </a:rPr>
              <a:t>+</a:t>
            </a:r>
            <a:endParaRPr kumimoji="0" sz="30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Verdana" panose="020B0604030504040204" pitchFamily="34" charset="0"/>
            </a:endParaRPr>
          </a:p>
        </p:txBody>
      </p:sp>
      <p:sp>
        <p:nvSpPr>
          <p:cNvPr id="50" name="object 14">
            <a:extLst>
              <a:ext uri="{FF2B5EF4-FFF2-40B4-BE49-F238E27FC236}">
                <a16:creationId xmlns:a16="http://schemas.microsoft.com/office/drawing/2014/main" id="{B2789AA4-5589-7FDE-CF89-983317C98A80}"/>
              </a:ext>
            </a:extLst>
          </p:cNvPr>
          <p:cNvSpPr txBox="1"/>
          <p:nvPr/>
        </p:nvSpPr>
        <p:spPr>
          <a:xfrm>
            <a:off x="7990228" y="4946586"/>
            <a:ext cx="3040781" cy="461665"/>
          </a:xfrm>
          <a:prstGeom prst="rect">
            <a:avLst/>
          </a:prstGeom>
          <a:noFill/>
          <a:ln>
            <a:noFill/>
          </a:ln>
        </p:spPr>
        <p:txBody>
          <a:bodyPr vert="horz" wrap="square" lIns="0" tIns="0" rIns="0" bIns="0" rtlCol="0">
            <a:spAutoFit/>
          </a:bodyPr>
          <a:lstStyle/>
          <a:p>
            <a:pPr marL="7697" marR="0" lvl="0" indent="0" algn="ctr" defTabSz="914330" rtl="0" eaLnBrk="1" fontAlgn="auto" latinLnBrk="0" hangingPunct="1">
              <a:lnSpc>
                <a:spcPct val="100000"/>
              </a:lnSpc>
              <a:spcBef>
                <a:spcPts val="0"/>
              </a:spcBef>
              <a:spcAft>
                <a:spcPts val="0"/>
              </a:spcAft>
              <a:buClrTx/>
              <a:buSzTx/>
              <a:buFontTx/>
              <a:buNone/>
              <a:tabLst>
                <a:tab pos="407581" algn="l"/>
              </a:tabLst>
              <a:defRPr/>
            </a:pPr>
            <a:r>
              <a:rPr kumimoji="0" sz="30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Verdana" panose="020B0604030504040204" pitchFamily="34" charset="0"/>
              </a:rPr>
              <a:t>=</a:t>
            </a:r>
            <a:r>
              <a:rPr kumimoji="0" lang="en-US" sz="30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Verdana" panose="020B0604030504040204" pitchFamily="34" charset="0"/>
              </a:rPr>
              <a:t> </a:t>
            </a:r>
            <a:r>
              <a:rPr kumimoji="0" sz="24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Verdana" panose="020B0604030504040204" pitchFamily="34" charset="0"/>
              </a:rPr>
              <a:t>SCORE</a:t>
            </a:r>
            <a:endParaRPr kumimoji="0" sz="2697"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Verdana" panose="020B0604030504040204" pitchFamily="34" charset="0"/>
            </a:endParaRPr>
          </a:p>
        </p:txBody>
      </p:sp>
      <p:pic>
        <p:nvPicPr>
          <p:cNvPr id="51" name="Graphic 50">
            <a:extLst>
              <a:ext uri="{FF2B5EF4-FFF2-40B4-BE49-F238E27FC236}">
                <a16:creationId xmlns:a16="http://schemas.microsoft.com/office/drawing/2014/main" id="{ADCA94C6-45E8-7B4E-C2F3-67BAAC76622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758088" y="4297188"/>
            <a:ext cx="698959" cy="698959"/>
          </a:xfrm>
          <a:prstGeom prst="rect">
            <a:avLst/>
          </a:prstGeom>
        </p:spPr>
      </p:pic>
      <p:pic>
        <p:nvPicPr>
          <p:cNvPr id="52" name="Graphic 51">
            <a:extLst>
              <a:ext uri="{FF2B5EF4-FFF2-40B4-BE49-F238E27FC236}">
                <a16:creationId xmlns:a16="http://schemas.microsoft.com/office/drawing/2014/main" id="{CB781FCD-D83F-0986-2D79-6A1659C52C9F}"/>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619812" y="4169845"/>
            <a:ext cx="794728" cy="794728"/>
          </a:xfrm>
          <a:prstGeom prst="rect">
            <a:avLst/>
          </a:prstGeom>
        </p:spPr>
      </p:pic>
      <p:sp>
        <p:nvSpPr>
          <p:cNvPr id="57" name="Rounded Rectangle 56">
            <a:extLst>
              <a:ext uri="{FF2B5EF4-FFF2-40B4-BE49-F238E27FC236}">
                <a16:creationId xmlns:a16="http://schemas.microsoft.com/office/drawing/2014/main" id="{DD797593-237F-6AA1-D43D-2035CB1862CA}"/>
              </a:ext>
            </a:extLst>
          </p:cNvPr>
          <p:cNvSpPr/>
          <p:nvPr/>
        </p:nvSpPr>
        <p:spPr>
          <a:xfrm>
            <a:off x="9060520" y="199208"/>
            <a:ext cx="2834640" cy="600892"/>
          </a:xfrm>
          <a:prstGeom prst="roundRect">
            <a:avLst>
              <a:gd name="adj" fmla="val 29711"/>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Predict</a:t>
            </a:r>
          </a:p>
        </p:txBody>
      </p:sp>
      <p:sp>
        <p:nvSpPr>
          <p:cNvPr id="68" name="Title 8">
            <a:extLst>
              <a:ext uri="{FF2B5EF4-FFF2-40B4-BE49-F238E27FC236}">
                <a16:creationId xmlns:a16="http://schemas.microsoft.com/office/drawing/2014/main" id="{5B510852-89C5-3C04-F966-86BDFF203FCA}"/>
              </a:ext>
            </a:extLst>
          </p:cNvPr>
          <p:cNvSpPr txBox="1">
            <a:spLocks/>
          </p:cNvSpPr>
          <p:nvPr/>
        </p:nvSpPr>
        <p:spPr>
          <a:xfrm>
            <a:off x="817512" y="5863815"/>
            <a:ext cx="10135120" cy="51261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1" i="0" kern="2800" baseline="0">
                <a:solidFill>
                  <a:schemeClr val="bg1"/>
                </a:solidFill>
                <a:latin typeface="+mj-lt"/>
                <a:ea typeface="Open Sans Extrabold" pitchFamily="2" charset="0"/>
                <a:cs typeface="Open Sans Extrabold" pitchFamily="2"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1" i="0" u="none" strike="noStrike" kern="2800" cap="none" spc="0" normalizeH="0" baseline="0" noProof="0">
                <a:ln>
                  <a:noFill/>
                </a:ln>
                <a:solidFill>
                  <a:srgbClr val="02346D"/>
                </a:solidFill>
                <a:effectLst/>
                <a:uLnTx/>
                <a:uFillTx/>
                <a:latin typeface="Avenir Next LT Pro"/>
                <a:ea typeface="Open Sans Extrabold" pitchFamily="2" charset="0"/>
                <a:cs typeface="Open Sans Extrabold" pitchFamily="2" charset="0"/>
              </a:rPr>
              <a:t>Predictive Analytics = Predicting the future by using data from the past.</a:t>
            </a:r>
          </a:p>
        </p:txBody>
      </p:sp>
    </p:spTree>
    <p:extLst>
      <p:ext uri="{BB962C8B-B14F-4D97-AF65-F5344CB8AC3E}">
        <p14:creationId xmlns:p14="http://schemas.microsoft.com/office/powerpoint/2010/main" val="1500699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11">
            <a:extLst>
              <a:ext uri="{FF2B5EF4-FFF2-40B4-BE49-F238E27FC236}">
                <a16:creationId xmlns:a16="http://schemas.microsoft.com/office/drawing/2014/main" id="{4D34E43E-7EC8-6808-A9FE-0BE454FDD63D}"/>
              </a:ext>
            </a:extLst>
          </p:cNvPr>
          <p:cNvSpPr txBox="1">
            <a:spLocks/>
          </p:cNvSpPr>
          <p:nvPr/>
        </p:nvSpPr>
        <p:spPr>
          <a:xfrm>
            <a:off x="6930201" y="2950329"/>
            <a:ext cx="2361791" cy="2103438"/>
          </a:xfrm>
          <a:prstGeom prst="roundRect">
            <a:avLst>
              <a:gd name="adj" fmla="val 8841"/>
            </a:avLst>
          </a:prstGeom>
          <a:solidFill>
            <a:schemeClr val="bg1">
              <a:lumMod val="95000"/>
            </a:schemeClr>
          </a:solidFill>
        </p:spPr>
        <p:txBody>
          <a:bodyPr vert="horz" lIns="182880" tIns="365760" rIns="182880" bIns="182880" rtlCol="0">
            <a:no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Demographic Score</a:t>
            </a: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26" name="Text Placeholder 11">
            <a:extLst>
              <a:ext uri="{FF2B5EF4-FFF2-40B4-BE49-F238E27FC236}">
                <a16:creationId xmlns:a16="http://schemas.microsoft.com/office/drawing/2014/main" id="{24C1F39F-22D4-3ADE-BF16-91761FE6270D}"/>
              </a:ext>
            </a:extLst>
          </p:cNvPr>
          <p:cNvSpPr txBox="1">
            <a:spLocks/>
          </p:cNvSpPr>
          <p:nvPr/>
        </p:nvSpPr>
        <p:spPr>
          <a:xfrm>
            <a:off x="9060520" y="2950329"/>
            <a:ext cx="2416629" cy="2103438"/>
          </a:xfrm>
          <a:prstGeom prst="roundRect">
            <a:avLst>
              <a:gd name="adj" fmla="val 8841"/>
            </a:avLst>
          </a:prstGeom>
          <a:solidFill>
            <a:schemeClr val="bg1">
              <a:lumMod val="95000"/>
            </a:schemeClr>
          </a:solidFill>
        </p:spPr>
        <p:txBody>
          <a:bodyPr vert="horz" lIns="182880" tIns="365760" rIns="182880" bIns="182880" rtlCol="0">
            <a:no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7525" marR="0" lvl="0" indent="-52388"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Behavioral </a:t>
            </a:r>
            <a:b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b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Score</a:t>
            </a: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18" name="Content Placeholder 17">
            <a:extLst>
              <a:ext uri="{FF2B5EF4-FFF2-40B4-BE49-F238E27FC236}">
                <a16:creationId xmlns:a16="http://schemas.microsoft.com/office/drawing/2014/main" id="{862B6E4A-3BBC-EA53-89CB-6932A8B60A9D}"/>
              </a:ext>
            </a:extLst>
          </p:cNvPr>
          <p:cNvSpPr>
            <a:spLocks noGrp="1"/>
          </p:cNvSpPr>
          <p:nvPr>
            <p:ph idx="17"/>
          </p:nvPr>
        </p:nvSpPr>
        <p:spPr>
          <a:xfrm>
            <a:off x="615950" y="2292500"/>
            <a:ext cx="4870450" cy="3765400"/>
          </a:xfrm>
        </p:spPr>
        <p:txBody>
          <a:bodyPr vert="horz" lIns="0" tIns="0" rIns="0" bIns="0" rtlCol="0" anchor="t">
            <a:noAutofit/>
          </a:bodyPr>
          <a:lstStyle/>
          <a:p>
            <a:pPr lvl="0"/>
            <a:r>
              <a:rPr lang="en-US" sz="1600" err="1"/>
              <a:t>RevSpring</a:t>
            </a:r>
            <a:r>
              <a:rPr lang="en-US" sz="1600"/>
              <a:t> uses historical data to weigh the demographic and behavioral scores appropriately for each patient.</a:t>
            </a:r>
          </a:p>
          <a:p>
            <a:pPr lvl="0"/>
            <a:r>
              <a:rPr lang="en-US" sz="1600">
                <a:ea typeface="Open Sans Light"/>
                <a:cs typeface="Open Sans Light"/>
              </a:rPr>
              <a:t>For example, if a patient has little history with the hospital, the demographic score will be weighted high (and vice versa).  </a:t>
            </a:r>
          </a:p>
          <a:p>
            <a:pPr marL="0" lvl="0" indent="0">
              <a:buNone/>
            </a:pPr>
            <a:br>
              <a:rPr lang="en-US" sz="1600" b="1"/>
            </a:br>
            <a:r>
              <a:rPr lang="en-US" sz="1600" b="1">
                <a:solidFill>
                  <a:schemeClr val="accent1"/>
                </a:solidFill>
              </a:rPr>
              <a:t>Model outcome: </a:t>
            </a:r>
          </a:p>
          <a:p>
            <a:pPr lvl="0">
              <a:spcBef>
                <a:spcPts val="400"/>
              </a:spcBef>
            </a:pPr>
            <a:r>
              <a:rPr lang="en-US" sz="1600"/>
              <a:t>Low propensity</a:t>
            </a:r>
          </a:p>
          <a:p>
            <a:pPr lvl="0">
              <a:spcBef>
                <a:spcPts val="400"/>
              </a:spcBef>
            </a:pPr>
            <a:r>
              <a:rPr lang="en-US" sz="1600"/>
              <a:t>Medium propensity </a:t>
            </a:r>
          </a:p>
          <a:p>
            <a:pPr lvl="0">
              <a:spcBef>
                <a:spcPts val="400"/>
              </a:spcBef>
            </a:pPr>
            <a:r>
              <a:rPr lang="en-US" sz="1600"/>
              <a:t>High propensity</a:t>
            </a:r>
          </a:p>
          <a:p>
            <a:pPr lvl="0"/>
            <a:endParaRPr lang="en-US" sz="1600"/>
          </a:p>
          <a:p>
            <a:pPr lvl="0"/>
            <a:endParaRPr lang="en-US" sz="1600"/>
          </a:p>
          <a:p>
            <a:endParaRPr lang="en-US" sz="1600"/>
          </a:p>
        </p:txBody>
      </p:sp>
      <p:sp>
        <p:nvSpPr>
          <p:cNvPr id="10" name="Title 9">
            <a:extLst>
              <a:ext uri="{FF2B5EF4-FFF2-40B4-BE49-F238E27FC236}">
                <a16:creationId xmlns:a16="http://schemas.microsoft.com/office/drawing/2014/main" id="{D58430A8-99BC-20A8-6C19-F6F06A73320B}"/>
              </a:ext>
            </a:extLst>
          </p:cNvPr>
          <p:cNvSpPr>
            <a:spLocks noGrp="1"/>
          </p:cNvSpPr>
          <p:nvPr>
            <p:ph type="title"/>
          </p:nvPr>
        </p:nvSpPr>
        <p:spPr>
          <a:xfrm>
            <a:off x="612113" y="419100"/>
            <a:ext cx="4874287" cy="1097280"/>
          </a:xfrm>
        </p:spPr>
        <p:txBody>
          <a:bodyPr/>
          <a:lstStyle/>
          <a:p>
            <a:r>
              <a:rPr lang="en-US"/>
              <a:t>Score each patient appropriately based on individual factors</a:t>
            </a:r>
            <a:br>
              <a:rPr lang="en-US"/>
            </a:br>
            <a:endParaRPr lang="en-US"/>
          </a:p>
        </p:txBody>
      </p:sp>
      <p:sp>
        <p:nvSpPr>
          <p:cNvPr id="4" name="Slide Number Placeholder 3">
            <a:extLst>
              <a:ext uri="{FF2B5EF4-FFF2-40B4-BE49-F238E27FC236}">
                <a16:creationId xmlns:a16="http://schemas.microsoft.com/office/drawing/2014/main" id="{07B35116-EFA1-2AF3-8C58-C50C06A7841B}"/>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grpSp>
        <p:nvGrpSpPr>
          <p:cNvPr id="14" name="Group 13">
            <a:extLst>
              <a:ext uri="{FF2B5EF4-FFF2-40B4-BE49-F238E27FC236}">
                <a16:creationId xmlns:a16="http://schemas.microsoft.com/office/drawing/2014/main" id="{3DAB5336-5546-9A4F-A97B-938F1CB4D1C1}"/>
              </a:ext>
            </a:extLst>
          </p:cNvPr>
          <p:cNvGrpSpPr/>
          <p:nvPr/>
        </p:nvGrpSpPr>
        <p:grpSpPr>
          <a:xfrm>
            <a:off x="7118509" y="4121947"/>
            <a:ext cx="727363" cy="727363"/>
            <a:chOff x="5034937" y="2387235"/>
            <a:chExt cx="727363" cy="727363"/>
          </a:xfrm>
        </p:grpSpPr>
        <p:sp>
          <p:nvSpPr>
            <p:cNvPr id="12" name="Oval 11">
              <a:extLst>
                <a:ext uri="{FF2B5EF4-FFF2-40B4-BE49-F238E27FC236}">
                  <a16:creationId xmlns:a16="http://schemas.microsoft.com/office/drawing/2014/main" id="{DF76468B-93DB-4819-5C72-4E4E02198ABC}"/>
                </a:ext>
              </a:extLst>
            </p:cNvPr>
            <p:cNvSpPr/>
            <p:nvPr/>
          </p:nvSpPr>
          <p:spPr>
            <a:xfrm>
              <a:off x="5034937" y="2387235"/>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pic>
          <p:nvPicPr>
            <p:cNvPr id="13" name="Graphic 12">
              <a:extLst>
                <a:ext uri="{FF2B5EF4-FFF2-40B4-BE49-F238E27FC236}">
                  <a16:creationId xmlns:a16="http://schemas.microsoft.com/office/drawing/2014/main" id="{35FFF282-6270-F346-01E0-81A998722CA8}"/>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110175" y="2453734"/>
              <a:ext cx="575437" cy="575437"/>
            </a:xfrm>
            <a:prstGeom prst="rect">
              <a:avLst/>
            </a:prstGeom>
          </p:spPr>
        </p:pic>
      </p:grpSp>
      <p:grpSp>
        <p:nvGrpSpPr>
          <p:cNvPr id="17" name="Group 16">
            <a:extLst>
              <a:ext uri="{FF2B5EF4-FFF2-40B4-BE49-F238E27FC236}">
                <a16:creationId xmlns:a16="http://schemas.microsoft.com/office/drawing/2014/main" id="{F4C088C5-6F31-5E45-CC14-1AF827D30DA8}"/>
              </a:ext>
            </a:extLst>
          </p:cNvPr>
          <p:cNvGrpSpPr/>
          <p:nvPr/>
        </p:nvGrpSpPr>
        <p:grpSpPr>
          <a:xfrm>
            <a:off x="9847124" y="4112482"/>
            <a:ext cx="727363" cy="727363"/>
            <a:chOff x="10508274" y="2387235"/>
            <a:chExt cx="727363" cy="727363"/>
          </a:xfrm>
        </p:grpSpPr>
        <p:sp>
          <p:nvSpPr>
            <p:cNvPr id="15" name="Oval 14">
              <a:extLst>
                <a:ext uri="{FF2B5EF4-FFF2-40B4-BE49-F238E27FC236}">
                  <a16:creationId xmlns:a16="http://schemas.microsoft.com/office/drawing/2014/main" id="{10C0EEA0-1510-3341-872E-F4CB6A8C797B}"/>
                </a:ext>
              </a:extLst>
            </p:cNvPr>
            <p:cNvSpPr/>
            <p:nvPr/>
          </p:nvSpPr>
          <p:spPr>
            <a:xfrm>
              <a:off x="10508274" y="2387235"/>
              <a:ext cx="727363" cy="727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pic>
          <p:nvPicPr>
            <p:cNvPr id="16" name="Graphic 15">
              <a:extLst>
                <a:ext uri="{FF2B5EF4-FFF2-40B4-BE49-F238E27FC236}">
                  <a16:creationId xmlns:a16="http://schemas.microsoft.com/office/drawing/2014/main" id="{BA22EF52-4589-1F87-0EEA-DE09C53ABB1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07700" y="2477197"/>
              <a:ext cx="528509" cy="528509"/>
            </a:xfrm>
            <a:prstGeom prst="rect">
              <a:avLst/>
            </a:prstGeom>
          </p:spPr>
        </p:pic>
      </p:grpSp>
      <p:sp>
        <p:nvSpPr>
          <p:cNvPr id="27" name="Text Placeholder 11">
            <a:extLst>
              <a:ext uri="{FF2B5EF4-FFF2-40B4-BE49-F238E27FC236}">
                <a16:creationId xmlns:a16="http://schemas.microsoft.com/office/drawing/2014/main" id="{BF2C8CA8-66DF-B758-3369-8E3E3649DA53}"/>
              </a:ext>
            </a:extLst>
          </p:cNvPr>
          <p:cNvSpPr txBox="1">
            <a:spLocks/>
          </p:cNvSpPr>
          <p:nvPr/>
        </p:nvSpPr>
        <p:spPr>
          <a:xfrm>
            <a:off x="6930201" y="2343334"/>
            <a:ext cx="4546948" cy="796477"/>
          </a:xfrm>
          <a:prstGeom prst="round2SameRect">
            <a:avLst>
              <a:gd name="adj1" fmla="val 29788"/>
              <a:gd name="adj2" fmla="val 0"/>
            </a:avLst>
          </a:prstGeom>
          <a:solidFill>
            <a:schemeClr val="accent5"/>
          </a:solidFill>
        </p:spPr>
        <p:txBody>
          <a:bodyPr vert="horz" lIns="182880" tIns="182880" rIns="182880" bIns="182880" rtlCol="0">
            <a:no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Scoring Segmentation</a:t>
            </a:r>
            <a:endParaRPr kumimoji="0" lang="en-US" sz="14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8" name="Plus Sign 5">
            <a:extLst>
              <a:ext uri="{FF2B5EF4-FFF2-40B4-BE49-F238E27FC236}">
                <a16:creationId xmlns:a16="http://schemas.microsoft.com/office/drawing/2014/main" id="{94F304B6-A28C-658A-FBAD-D77B116ADFE6}"/>
              </a:ext>
            </a:extLst>
          </p:cNvPr>
          <p:cNvSpPr/>
          <p:nvPr/>
        </p:nvSpPr>
        <p:spPr>
          <a:xfrm>
            <a:off x="8932326" y="3740118"/>
            <a:ext cx="404624" cy="404624"/>
          </a:xfrm>
          <a:prstGeom prst="mathPlus">
            <a:avLst/>
          </a:prstGeom>
          <a:solidFill>
            <a:srgbClr val="003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sp>
        <p:nvSpPr>
          <p:cNvPr id="31" name="Rounded Rectangle 30">
            <a:extLst>
              <a:ext uri="{FF2B5EF4-FFF2-40B4-BE49-F238E27FC236}">
                <a16:creationId xmlns:a16="http://schemas.microsoft.com/office/drawing/2014/main" id="{20983F44-2E77-F093-8E90-9B97C8BED394}"/>
              </a:ext>
            </a:extLst>
          </p:cNvPr>
          <p:cNvSpPr/>
          <p:nvPr/>
        </p:nvSpPr>
        <p:spPr>
          <a:xfrm>
            <a:off x="9060520" y="199208"/>
            <a:ext cx="2834640" cy="600892"/>
          </a:xfrm>
          <a:prstGeom prst="roundRect">
            <a:avLst>
              <a:gd name="adj" fmla="val 29711"/>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Propensity</a:t>
            </a:r>
          </a:p>
        </p:txBody>
      </p:sp>
    </p:spTree>
    <p:extLst>
      <p:ext uri="{BB962C8B-B14F-4D97-AF65-F5344CB8AC3E}">
        <p14:creationId xmlns:p14="http://schemas.microsoft.com/office/powerpoint/2010/main" val="383766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EE972-27A7-3C6A-CA29-7C5F5673EB7E}"/>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5F8CBBF5-EA1C-07FF-8086-273CEAD8F5C2}"/>
              </a:ext>
            </a:extLst>
          </p:cNvPr>
          <p:cNvSpPr/>
          <p:nvPr/>
        </p:nvSpPr>
        <p:spPr>
          <a:xfrm>
            <a:off x="5033933" y="2995371"/>
            <a:ext cx="2699060" cy="2699060"/>
          </a:xfrm>
          <a:prstGeom prst="ellipse">
            <a:avLst/>
          </a:prstGeom>
          <a:gradFill flip="none" rotWithShape="1">
            <a:gsLst>
              <a:gs pos="21000">
                <a:schemeClr val="accent6"/>
              </a:gs>
              <a:gs pos="71000">
                <a:schemeClr val="bg1"/>
              </a:gs>
            </a:gsLst>
            <a:path path="circle">
              <a:fillToRect l="50000" t="50000" r="50000" b="50000"/>
            </a:path>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2" name="Slide Number Placeholder 1">
            <a:extLst>
              <a:ext uri="{FF2B5EF4-FFF2-40B4-BE49-F238E27FC236}">
                <a16:creationId xmlns:a16="http://schemas.microsoft.com/office/drawing/2014/main" id="{5288512C-8866-453B-42DC-32196FF19C54}"/>
              </a:ext>
            </a:extLst>
          </p:cNvPr>
          <p:cNvSpPr>
            <a:spLocks noGrp="1"/>
          </p:cNvSpPr>
          <p:nvPr>
            <p:ph type="sldNum" sz="quarter" idx="10"/>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9" name="Content Placeholder 8">
            <a:extLst>
              <a:ext uri="{FF2B5EF4-FFF2-40B4-BE49-F238E27FC236}">
                <a16:creationId xmlns:a16="http://schemas.microsoft.com/office/drawing/2014/main" id="{349EF492-552A-71D9-9192-F87E140473D2}"/>
              </a:ext>
            </a:extLst>
          </p:cNvPr>
          <p:cNvSpPr>
            <a:spLocks noGrp="1"/>
          </p:cNvSpPr>
          <p:nvPr>
            <p:ph idx="1"/>
          </p:nvPr>
        </p:nvSpPr>
        <p:spPr>
          <a:xfrm>
            <a:off x="609600" y="1840821"/>
            <a:ext cx="4483048" cy="4170363"/>
          </a:xfrm>
        </p:spPr>
        <p:txBody>
          <a:bodyPr/>
          <a:lstStyle/>
          <a:p>
            <a:pPr marL="0" indent="0">
              <a:buNone/>
            </a:pPr>
            <a:r>
              <a:rPr lang="en-US" b="1">
                <a:solidFill>
                  <a:schemeClr val="accent3"/>
                </a:solidFill>
              </a:rPr>
              <a:t>Improve payment outcomes by offering  payment plans—to the right patient, with the right terms, within organizational guidelines. </a:t>
            </a:r>
          </a:p>
          <a:p>
            <a:pPr marL="0" indent="0">
              <a:buNone/>
            </a:pPr>
            <a:endParaRPr lang="en-US" b="1">
              <a:solidFill>
                <a:schemeClr val="accent3"/>
              </a:solidFill>
            </a:endParaRPr>
          </a:p>
        </p:txBody>
      </p:sp>
      <p:sp>
        <p:nvSpPr>
          <p:cNvPr id="4" name="Title 3">
            <a:extLst>
              <a:ext uri="{FF2B5EF4-FFF2-40B4-BE49-F238E27FC236}">
                <a16:creationId xmlns:a16="http://schemas.microsoft.com/office/drawing/2014/main" id="{42E494B4-2B12-CA8F-E832-20BC789CD94A}"/>
              </a:ext>
            </a:extLst>
          </p:cNvPr>
          <p:cNvSpPr>
            <a:spLocks noGrp="1"/>
          </p:cNvSpPr>
          <p:nvPr>
            <p:ph type="title"/>
          </p:nvPr>
        </p:nvSpPr>
        <p:spPr>
          <a:xfrm>
            <a:off x="612113" y="419100"/>
            <a:ext cx="10967773" cy="1097280"/>
          </a:xfrm>
        </p:spPr>
        <p:txBody>
          <a:bodyPr/>
          <a:lstStyle/>
          <a:p>
            <a:r>
              <a:rPr lang="en-US">
                <a:ea typeface="Open Sans ExtraBold"/>
                <a:cs typeface="Open Sans ExtraBold"/>
              </a:rPr>
              <a:t>Optimize Payment Plans </a:t>
            </a:r>
            <a:br>
              <a:rPr lang="en-US"/>
            </a:br>
            <a:r>
              <a:rPr lang="en-US">
                <a:ea typeface="Open Sans ExtraBold"/>
                <a:cs typeface="Open Sans ExtraBold"/>
              </a:rPr>
              <a:t>Within Your Rules</a:t>
            </a:r>
          </a:p>
        </p:txBody>
      </p:sp>
      <p:sp>
        <p:nvSpPr>
          <p:cNvPr id="14" name="Rectangle 13">
            <a:extLst>
              <a:ext uri="{FF2B5EF4-FFF2-40B4-BE49-F238E27FC236}">
                <a16:creationId xmlns:a16="http://schemas.microsoft.com/office/drawing/2014/main" id="{A7A4A0F9-E01E-4F02-DB0B-82971764A9E8}"/>
              </a:ext>
            </a:extLst>
          </p:cNvPr>
          <p:cNvSpPr/>
          <p:nvPr/>
        </p:nvSpPr>
        <p:spPr>
          <a:xfrm>
            <a:off x="5593720" y="3998952"/>
            <a:ext cx="1638201" cy="830997"/>
          </a:xfrm>
          <a:prstGeom prst="rect">
            <a:avLst/>
          </a:prstGeom>
          <a:noFill/>
          <a:effectLst/>
        </p:spPr>
        <p:txBody>
          <a:bodyPr wrap="square" lIns="91440" tIns="45720" rIns="91440" bIns="45720">
            <a:sp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w="0"/>
                <a:solidFill>
                  <a:srgbClr val="FFFFFF"/>
                </a:solidFill>
                <a:effectLst/>
                <a:uLnTx/>
                <a:uFillTx/>
                <a:latin typeface="Avenir Next LT Pro"/>
                <a:ea typeface="+mn-ea"/>
                <a:cs typeface="+mn-cs"/>
              </a:rPr>
              <a:t>Sweet</a:t>
            </a:r>
            <a:br>
              <a:rPr kumimoji="0" lang="en-US" sz="2400" b="1" i="0" u="none" strike="noStrike" kern="1200" cap="none" spc="0" normalizeH="0" baseline="0" noProof="0">
                <a:ln w="0"/>
                <a:solidFill>
                  <a:srgbClr val="FFFFFF"/>
                </a:solidFill>
                <a:effectLst/>
                <a:uLnTx/>
                <a:uFillTx/>
                <a:latin typeface="Avenir Next LT Pro"/>
                <a:ea typeface="+mn-ea"/>
                <a:cs typeface="+mn-cs"/>
              </a:rPr>
            </a:br>
            <a:r>
              <a:rPr kumimoji="0" lang="en-US" sz="2400" b="1" i="0" u="none" strike="noStrike" kern="1200" cap="none" spc="0" normalizeH="0" baseline="0" noProof="0">
                <a:ln w="0"/>
                <a:solidFill>
                  <a:srgbClr val="FFFFFF"/>
                </a:solidFill>
                <a:effectLst/>
                <a:uLnTx/>
                <a:uFillTx/>
                <a:latin typeface="Avenir Next LT Pro"/>
                <a:ea typeface="+mn-ea"/>
                <a:cs typeface="+mn-cs"/>
              </a:rPr>
              <a:t>Spot</a:t>
            </a:r>
          </a:p>
        </p:txBody>
      </p:sp>
      <p:sp>
        <p:nvSpPr>
          <p:cNvPr id="19" name="Freeform 18">
            <a:extLst>
              <a:ext uri="{FF2B5EF4-FFF2-40B4-BE49-F238E27FC236}">
                <a16:creationId xmlns:a16="http://schemas.microsoft.com/office/drawing/2014/main" id="{7A809A6D-15A4-5BAD-1C9B-E1A09B9E5C2C}"/>
              </a:ext>
            </a:extLst>
          </p:cNvPr>
          <p:cNvSpPr>
            <a:spLocks noChangeAspect="1"/>
          </p:cNvSpPr>
          <p:nvPr/>
        </p:nvSpPr>
        <p:spPr>
          <a:xfrm rot="1836549">
            <a:off x="6867892" y="4936352"/>
            <a:ext cx="801780" cy="801780"/>
          </a:xfrm>
          <a:custGeom>
            <a:avLst/>
            <a:gdLst>
              <a:gd name="connsiteX0" fmla="*/ 0 w 1461877"/>
              <a:gd name="connsiteY0" fmla="*/ 730939 h 1461877"/>
              <a:gd name="connsiteX1" fmla="*/ 730939 w 1461877"/>
              <a:gd name="connsiteY1" fmla="*/ 0 h 1461877"/>
              <a:gd name="connsiteX2" fmla="*/ 1461878 w 1461877"/>
              <a:gd name="connsiteY2" fmla="*/ 730939 h 1461877"/>
              <a:gd name="connsiteX3" fmla="*/ 730939 w 1461877"/>
              <a:gd name="connsiteY3" fmla="*/ 1461878 h 1461877"/>
              <a:gd name="connsiteX4" fmla="*/ 0 w 1461877"/>
              <a:gd name="connsiteY4" fmla="*/ 730939 h 146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877" h="1461877">
                <a:moveTo>
                  <a:pt x="0" y="730939"/>
                </a:moveTo>
                <a:cubicBezTo>
                  <a:pt x="0" y="327253"/>
                  <a:pt x="327253" y="0"/>
                  <a:pt x="730939" y="0"/>
                </a:cubicBezTo>
                <a:cubicBezTo>
                  <a:pt x="1134625" y="0"/>
                  <a:pt x="1461878" y="327253"/>
                  <a:pt x="1461878" y="730939"/>
                </a:cubicBezTo>
                <a:cubicBezTo>
                  <a:pt x="1461878" y="1134625"/>
                  <a:pt x="1134625" y="1461878"/>
                  <a:pt x="730939" y="1461878"/>
                </a:cubicBezTo>
                <a:cubicBezTo>
                  <a:pt x="327253" y="1461878"/>
                  <a:pt x="0" y="1134625"/>
                  <a:pt x="0" y="73093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327" tIns="229327" rIns="229327" bIns="229327"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sp>
        <p:nvSpPr>
          <p:cNvPr id="11" name="Freeform 10">
            <a:extLst>
              <a:ext uri="{FF2B5EF4-FFF2-40B4-BE49-F238E27FC236}">
                <a16:creationId xmlns:a16="http://schemas.microsoft.com/office/drawing/2014/main" id="{88110F59-ADAF-3B9B-899A-163532377B6C}"/>
              </a:ext>
            </a:extLst>
          </p:cNvPr>
          <p:cNvSpPr>
            <a:spLocks noChangeAspect="1"/>
          </p:cNvSpPr>
          <p:nvPr/>
        </p:nvSpPr>
        <p:spPr>
          <a:xfrm rot="1836549">
            <a:off x="6561919" y="2732155"/>
            <a:ext cx="801780" cy="801780"/>
          </a:xfrm>
          <a:custGeom>
            <a:avLst/>
            <a:gdLst>
              <a:gd name="connsiteX0" fmla="*/ 0 w 1461877"/>
              <a:gd name="connsiteY0" fmla="*/ 730939 h 1461877"/>
              <a:gd name="connsiteX1" fmla="*/ 730939 w 1461877"/>
              <a:gd name="connsiteY1" fmla="*/ 0 h 1461877"/>
              <a:gd name="connsiteX2" fmla="*/ 1461878 w 1461877"/>
              <a:gd name="connsiteY2" fmla="*/ 730939 h 1461877"/>
              <a:gd name="connsiteX3" fmla="*/ 730939 w 1461877"/>
              <a:gd name="connsiteY3" fmla="*/ 1461878 h 1461877"/>
              <a:gd name="connsiteX4" fmla="*/ 0 w 1461877"/>
              <a:gd name="connsiteY4" fmla="*/ 730939 h 146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877" h="1461877">
                <a:moveTo>
                  <a:pt x="0" y="730939"/>
                </a:moveTo>
                <a:cubicBezTo>
                  <a:pt x="0" y="327253"/>
                  <a:pt x="327253" y="0"/>
                  <a:pt x="730939" y="0"/>
                </a:cubicBezTo>
                <a:cubicBezTo>
                  <a:pt x="1134625" y="0"/>
                  <a:pt x="1461878" y="327253"/>
                  <a:pt x="1461878" y="730939"/>
                </a:cubicBezTo>
                <a:cubicBezTo>
                  <a:pt x="1461878" y="1134625"/>
                  <a:pt x="1134625" y="1461878"/>
                  <a:pt x="730939" y="1461878"/>
                </a:cubicBezTo>
                <a:cubicBezTo>
                  <a:pt x="327253" y="1461878"/>
                  <a:pt x="0" y="1134625"/>
                  <a:pt x="0" y="73093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327" tIns="229327" rIns="229327" bIns="229327"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pic>
        <p:nvPicPr>
          <p:cNvPr id="15" name="Graphic 14">
            <a:extLst>
              <a:ext uri="{FF2B5EF4-FFF2-40B4-BE49-F238E27FC236}">
                <a16:creationId xmlns:a16="http://schemas.microsoft.com/office/drawing/2014/main" id="{708FFB53-07C7-8263-B190-C468576CC3F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678760" y="2833162"/>
            <a:ext cx="584776" cy="584776"/>
          </a:xfrm>
          <a:prstGeom prst="rect">
            <a:avLst/>
          </a:prstGeom>
        </p:spPr>
      </p:pic>
      <p:grpSp>
        <p:nvGrpSpPr>
          <p:cNvPr id="20" name="Group 19">
            <a:extLst>
              <a:ext uri="{FF2B5EF4-FFF2-40B4-BE49-F238E27FC236}">
                <a16:creationId xmlns:a16="http://schemas.microsoft.com/office/drawing/2014/main" id="{C8EA71EF-FC3D-279A-88EE-A70785DE585B}"/>
              </a:ext>
            </a:extLst>
          </p:cNvPr>
          <p:cNvGrpSpPr/>
          <p:nvPr/>
        </p:nvGrpSpPr>
        <p:grpSpPr>
          <a:xfrm>
            <a:off x="4691758" y="3944011"/>
            <a:ext cx="801780" cy="801780"/>
            <a:chOff x="4795011" y="3767550"/>
            <a:chExt cx="801780" cy="801780"/>
          </a:xfrm>
        </p:grpSpPr>
        <p:sp>
          <p:nvSpPr>
            <p:cNvPr id="12" name="Freeform 11">
              <a:extLst>
                <a:ext uri="{FF2B5EF4-FFF2-40B4-BE49-F238E27FC236}">
                  <a16:creationId xmlns:a16="http://schemas.microsoft.com/office/drawing/2014/main" id="{0764681A-C946-430F-A705-16F1177FAB11}"/>
                </a:ext>
              </a:extLst>
            </p:cNvPr>
            <p:cNvSpPr>
              <a:spLocks noChangeAspect="1"/>
            </p:cNvSpPr>
            <p:nvPr/>
          </p:nvSpPr>
          <p:spPr>
            <a:xfrm rot="1836549">
              <a:off x="4795011" y="3767550"/>
              <a:ext cx="801780" cy="801780"/>
            </a:xfrm>
            <a:custGeom>
              <a:avLst/>
              <a:gdLst>
                <a:gd name="connsiteX0" fmla="*/ 0 w 1461877"/>
                <a:gd name="connsiteY0" fmla="*/ 730939 h 1461877"/>
                <a:gd name="connsiteX1" fmla="*/ 730939 w 1461877"/>
                <a:gd name="connsiteY1" fmla="*/ 0 h 1461877"/>
                <a:gd name="connsiteX2" fmla="*/ 1461878 w 1461877"/>
                <a:gd name="connsiteY2" fmla="*/ 730939 h 1461877"/>
                <a:gd name="connsiteX3" fmla="*/ 730939 w 1461877"/>
                <a:gd name="connsiteY3" fmla="*/ 1461878 h 1461877"/>
                <a:gd name="connsiteX4" fmla="*/ 0 w 1461877"/>
                <a:gd name="connsiteY4" fmla="*/ 730939 h 146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877" h="1461877">
                  <a:moveTo>
                    <a:pt x="0" y="730939"/>
                  </a:moveTo>
                  <a:cubicBezTo>
                    <a:pt x="0" y="327253"/>
                    <a:pt x="327253" y="0"/>
                    <a:pt x="730939" y="0"/>
                  </a:cubicBezTo>
                  <a:cubicBezTo>
                    <a:pt x="1134625" y="0"/>
                    <a:pt x="1461878" y="327253"/>
                    <a:pt x="1461878" y="730939"/>
                  </a:cubicBezTo>
                  <a:cubicBezTo>
                    <a:pt x="1461878" y="1134625"/>
                    <a:pt x="1134625" y="1461878"/>
                    <a:pt x="730939" y="1461878"/>
                  </a:cubicBezTo>
                  <a:cubicBezTo>
                    <a:pt x="327253" y="1461878"/>
                    <a:pt x="0" y="1134625"/>
                    <a:pt x="0" y="73093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327" tIns="229327" rIns="229327" bIns="229327"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pic>
          <p:nvPicPr>
            <p:cNvPr id="16" name="Graphic 15">
              <a:extLst>
                <a:ext uri="{FF2B5EF4-FFF2-40B4-BE49-F238E27FC236}">
                  <a16:creationId xmlns:a16="http://schemas.microsoft.com/office/drawing/2014/main" id="{E0AD7BAD-D148-FC69-3101-446CCBC1881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956655" y="3899214"/>
              <a:ext cx="478493" cy="478493"/>
            </a:xfrm>
            <a:prstGeom prst="rect">
              <a:avLst/>
            </a:prstGeom>
          </p:spPr>
        </p:pic>
      </p:grpSp>
      <p:pic>
        <p:nvPicPr>
          <p:cNvPr id="17" name="Graphic 16">
            <a:extLst>
              <a:ext uri="{FF2B5EF4-FFF2-40B4-BE49-F238E27FC236}">
                <a16:creationId xmlns:a16="http://schemas.microsoft.com/office/drawing/2014/main" id="{9B842766-5D14-C6EE-3C3D-7017854F770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88587" y="5064305"/>
            <a:ext cx="523376" cy="523376"/>
          </a:xfrm>
          <a:prstGeom prst="rect">
            <a:avLst/>
          </a:prstGeom>
        </p:spPr>
      </p:pic>
      <p:sp>
        <p:nvSpPr>
          <p:cNvPr id="21" name="TextBox 20">
            <a:extLst>
              <a:ext uri="{FF2B5EF4-FFF2-40B4-BE49-F238E27FC236}">
                <a16:creationId xmlns:a16="http://schemas.microsoft.com/office/drawing/2014/main" id="{2691AD7F-96CD-7CDC-1A7B-40990E99AFBF}"/>
              </a:ext>
            </a:extLst>
          </p:cNvPr>
          <p:cNvSpPr txBox="1"/>
          <p:nvPr/>
        </p:nvSpPr>
        <p:spPr>
          <a:xfrm>
            <a:off x="1284592" y="4148071"/>
            <a:ext cx="3124421" cy="1637179"/>
          </a:xfrm>
          <a:prstGeom prst="rect">
            <a:avLst/>
          </a:prstGeom>
          <a:noFill/>
        </p:spPr>
        <p:txBody>
          <a:bodyPr wrap="square" lIns="0" tIns="0" rIns="0" bIns="0" rtlCol="0">
            <a:spAutoFit/>
          </a:bodyPr>
          <a:lstStyle/>
          <a:p>
            <a:pPr marL="0" marR="0" lvl="0" indent="0" algn="r" defTabSz="9143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Options Align with your </a:t>
            </a:r>
          </a:p>
          <a:p>
            <a:pPr marL="0" marR="0" lvl="0" indent="0" algn="r" defTabSz="9143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Pre-Determined Guidelines</a:t>
            </a:r>
          </a:p>
          <a:p>
            <a:pPr marL="0" marR="0" lvl="0" indent="0" algn="r" defTabSz="914330" rtl="0" eaLnBrk="1" fontAlgn="auto" latinLnBrk="0" hangingPunct="1">
              <a:lnSpc>
                <a:spcPct val="100000"/>
              </a:lnSpc>
              <a:spcBef>
                <a:spcPts val="0"/>
              </a:spcBef>
              <a:spcAft>
                <a:spcPts val="0"/>
              </a:spcAft>
              <a:buClrTx/>
              <a:buSzTx/>
              <a:buFontTx/>
              <a:buNone/>
              <a:tabLst/>
              <a:defRPr/>
            </a:pPr>
            <a:br>
              <a:rPr kumimoji="0" lang="en-US" sz="1400" b="1" i="0" u="none" strike="noStrike" kern="1200" cap="none" spc="0" normalizeH="0" baseline="0" noProof="0">
                <a:ln>
                  <a:noFill/>
                </a:ln>
                <a:solidFill>
                  <a:srgbClr val="49494C"/>
                </a:solidFill>
                <a:effectLst/>
                <a:uLnTx/>
                <a:uFillTx/>
                <a:latin typeface="Avenir Next LT Pro"/>
                <a:ea typeface="+mn-ea"/>
                <a:cs typeface="+mn-cs"/>
              </a:rPr>
            </a:br>
            <a:r>
              <a:rPr kumimoji="0" lang="en-US" sz="1400" b="0" i="0" u="none" strike="noStrike" kern="1200" cap="none" spc="0" normalizeH="0" baseline="0" noProof="0">
                <a:ln>
                  <a:noFill/>
                </a:ln>
                <a:solidFill>
                  <a:srgbClr val="49494C"/>
                </a:solidFill>
                <a:effectLst/>
                <a:uLnTx/>
                <a:uFillTx/>
                <a:latin typeface="Avenir Next LT Pro"/>
                <a:ea typeface="+mn-ea"/>
                <a:cs typeface="+mn-cs"/>
              </a:rPr>
              <a:t>Present an even more precise payment plan</a:t>
            </a:r>
          </a:p>
          <a:p>
            <a:pPr marL="0" marR="0" lvl="0" indent="0" algn="r" defTabSz="91433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49494C"/>
              </a:solidFill>
              <a:effectLst/>
              <a:uLnTx/>
              <a:uFillTx/>
              <a:latin typeface="Avenir Next LT Pro"/>
              <a:ea typeface="+mn-ea"/>
              <a:cs typeface="+mn-cs"/>
            </a:endParaRPr>
          </a:p>
          <a:p>
            <a:pPr marL="0" marR="0" lvl="0" indent="0" algn="r" defTabSz="914400" rtl="0" eaLnBrk="1" fontAlgn="auto" latinLnBrk="0" hangingPunct="1">
              <a:lnSpc>
                <a:spcPct val="11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22" name="TextBox 21">
            <a:extLst>
              <a:ext uri="{FF2B5EF4-FFF2-40B4-BE49-F238E27FC236}">
                <a16:creationId xmlns:a16="http://schemas.microsoft.com/office/drawing/2014/main" id="{95B29D42-4E49-D34E-3F3D-07CE3BDDD59F}"/>
              </a:ext>
            </a:extLst>
          </p:cNvPr>
          <p:cNvSpPr txBox="1"/>
          <p:nvPr/>
        </p:nvSpPr>
        <p:spPr>
          <a:xfrm>
            <a:off x="7571993" y="2481805"/>
            <a:ext cx="3124421" cy="1144737"/>
          </a:xfrm>
          <a:prstGeom prst="rect">
            <a:avLst/>
          </a:prstGeom>
          <a:noFill/>
        </p:spPr>
        <p:txBody>
          <a:bodyPr wrap="square" lIns="0" tIns="0" rIns="0" bIns="0" rtlCol="0">
            <a:sp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Pinpoints Payment Amount</a:t>
            </a:r>
          </a:p>
          <a:p>
            <a:pPr marL="0" marR="0" lvl="0" indent="0" algn="l" defTabSz="914330" rtl="0" eaLnBrk="1" fontAlgn="auto" latinLnBrk="0" hangingPunct="1">
              <a:lnSpc>
                <a:spcPct val="100000"/>
              </a:lnSpc>
              <a:spcBef>
                <a:spcPts val="0"/>
              </a:spcBef>
              <a:spcAft>
                <a:spcPts val="0"/>
              </a:spcAft>
              <a:buClrTx/>
              <a:buSzTx/>
              <a:buFontTx/>
              <a:buNone/>
              <a:tabLst/>
              <a:defRPr/>
            </a:pPr>
            <a:br>
              <a:rPr kumimoji="0" lang="en-US" sz="1400" b="1" i="0" u="none" strike="noStrike" kern="1200" cap="none" spc="0" normalizeH="0" baseline="0" noProof="0">
                <a:ln>
                  <a:noFill/>
                </a:ln>
                <a:solidFill>
                  <a:srgbClr val="49494C"/>
                </a:solidFill>
                <a:effectLst/>
                <a:uLnTx/>
                <a:uFillTx/>
                <a:latin typeface="Avenir Next LT Pro"/>
                <a:ea typeface="+mn-ea"/>
                <a:cs typeface="+mn-cs"/>
              </a:rPr>
            </a:br>
            <a:r>
              <a:rPr kumimoji="0" lang="en-US" sz="1400" b="0" i="0" u="none" strike="noStrike" kern="1200" cap="none" spc="0" normalizeH="0" baseline="0" noProof="0">
                <a:ln>
                  <a:noFill/>
                </a:ln>
                <a:solidFill>
                  <a:srgbClr val="49494C"/>
                </a:solidFill>
                <a:effectLst/>
                <a:uLnTx/>
                <a:uFillTx/>
                <a:latin typeface="Avenir Next LT Pro"/>
                <a:ea typeface="+mn-ea"/>
                <a:cs typeface="+mn-cs"/>
              </a:rPr>
              <a:t>Increases the likelihood that patients accept and fulfill payment plans</a:t>
            </a:r>
            <a:endParaRPr kumimoji="0" lang="en-US" sz="1400" b="1" i="0" u="none" strike="noStrike" kern="1200" cap="none" spc="0" normalizeH="0" baseline="0" noProof="0">
              <a:ln>
                <a:noFill/>
              </a:ln>
              <a:solidFill>
                <a:srgbClr val="49494C"/>
              </a:solidFill>
              <a:effectLst/>
              <a:uLnTx/>
              <a:uFillTx/>
              <a:latin typeface="Avenir Next LT Pro"/>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23" name="TextBox 22">
            <a:extLst>
              <a:ext uri="{FF2B5EF4-FFF2-40B4-BE49-F238E27FC236}">
                <a16:creationId xmlns:a16="http://schemas.microsoft.com/office/drawing/2014/main" id="{07C3FB06-C28F-B709-7327-04BF26B64748}"/>
              </a:ext>
            </a:extLst>
          </p:cNvPr>
          <p:cNvSpPr txBox="1"/>
          <p:nvPr/>
        </p:nvSpPr>
        <p:spPr>
          <a:xfrm>
            <a:off x="7950796" y="4966660"/>
            <a:ext cx="3744862" cy="1360181"/>
          </a:xfrm>
          <a:prstGeom prst="rect">
            <a:avLst/>
          </a:prstGeom>
          <a:noFill/>
        </p:spPr>
        <p:txBody>
          <a:bodyPr wrap="square" lIns="0" tIns="0" rIns="0" bIns="0" rtlCol="0">
            <a:sp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346D"/>
                </a:solidFill>
                <a:effectLst/>
                <a:uLnTx/>
                <a:uFillTx/>
                <a:latin typeface="Avenir Next LT Pro"/>
                <a:ea typeface="+mn-ea"/>
                <a:cs typeface="+mn-cs"/>
              </a:rPr>
              <a:t>Calculates Best Plan Timeframe</a:t>
            </a:r>
          </a:p>
          <a:p>
            <a:pPr marL="0" marR="0" lvl="0" indent="0" algn="l" defTabSz="914330" rtl="0" eaLnBrk="1" fontAlgn="auto" latinLnBrk="0" hangingPunct="1">
              <a:lnSpc>
                <a:spcPct val="100000"/>
              </a:lnSpc>
              <a:spcBef>
                <a:spcPts val="0"/>
              </a:spcBef>
              <a:spcAft>
                <a:spcPts val="0"/>
              </a:spcAft>
              <a:buClrTx/>
              <a:buSzTx/>
              <a:buFontTx/>
              <a:buNone/>
              <a:tabLst/>
              <a:defRPr/>
            </a:pPr>
            <a:br>
              <a:rPr kumimoji="0" lang="en-US" sz="1400" b="1" i="0" u="none" strike="noStrike" kern="1200" cap="none" spc="0" normalizeH="0" baseline="0" noProof="0">
                <a:ln>
                  <a:noFill/>
                </a:ln>
                <a:solidFill>
                  <a:srgbClr val="49494C"/>
                </a:solidFill>
                <a:effectLst/>
                <a:uLnTx/>
                <a:uFillTx/>
                <a:latin typeface="Avenir Next LT Pro"/>
                <a:ea typeface="+mn-ea"/>
                <a:cs typeface="+mn-cs"/>
              </a:rPr>
            </a:br>
            <a:r>
              <a:rPr kumimoji="0" lang="en-US" sz="1400" b="0" i="0" u="none" strike="noStrike" kern="1200" cap="none" spc="0" normalizeH="0" baseline="0" noProof="0">
                <a:ln>
                  <a:noFill/>
                </a:ln>
                <a:solidFill>
                  <a:srgbClr val="49494C"/>
                </a:solidFill>
                <a:effectLst/>
                <a:uLnTx/>
                <a:uFillTx/>
                <a:latin typeface="Avenir Next LT Pro"/>
                <a:ea typeface="+mn-ea"/>
                <a:cs typeface="+mn-cs"/>
              </a:rPr>
              <a:t>Integrates with PersonaPay for additional </a:t>
            </a:r>
            <a:br>
              <a:rPr kumimoji="0" lang="en-US" sz="1400" b="0" i="0" u="none" strike="noStrike" kern="1200" cap="none" spc="0" normalizeH="0" baseline="0" noProof="0">
                <a:ln>
                  <a:noFill/>
                </a:ln>
                <a:solidFill>
                  <a:srgbClr val="49494C"/>
                </a:solidFill>
                <a:effectLst/>
                <a:uLnTx/>
                <a:uFillTx/>
                <a:latin typeface="Avenir Next LT Pro"/>
                <a:ea typeface="+mn-ea"/>
                <a:cs typeface="+mn-cs"/>
              </a:rPr>
            </a:br>
            <a:r>
              <a:rPr kumimoji="0" lang="en-US" sz="1400" b="0" i="0" u="none" strike="noStrike" kern="1200" cap="none" spc="0" normalizeH="0" baseline="0" noProof="0">
                <a:ln>
                  <a:noFill/>
                </a:ln>
                <a:solidFill>
                  <a:srgbClr val="49494C"/>
                </a:solidFill>
                <a:effectLst/>
                <a:uLnTx/>
                <a:uFillTx/>
                <a:latin typeface="Avenir Next LT Pro"/>
                <a:ea typeface="+mn-ea"/>
                <a:cs typeface="+mn-cs"/>
              </a:rPr>
              <a:t>patient self-service to adjust payment terms within your guidelines</a:t>
            </a:r>
            <a:endParaRPr kumimoji="0" lang="en-US" sz="1400" b="1" i="0" u="none" strike="noStrike" kern="1200" cap="none" spc="0" normalizeH="0" baseline="0" noProof="0">
              <a:ln>
                <a:noFill/>
              </a:ln>
              <a:solidFill>
                <a:srgbClr val="49494C"/>
              </a:solidFill>
              <a:effectLst/>
              <a:uLnTx/>
              <a:uFillTx/>
              <a:latin typeface="Avenir Next LT Pro"/>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24" name="Rounded Rectangle 23">
            <a:extLst>
              <a:ext uri="{FF2B5EF4-FFF2-40B4-BE49-F238E27FC236}">
                <a16:creationId xmlns:a16="http://schemas.microsoft.com/office/drawing/2014/main" id="{0B371788-5312-CA5F-D213-7D59AE4C535A}"/>
              </a:ext>
            </a:extLst>
          </p:cNvPr>
          <p:cNvSpPr/>
          <p:nvPr/>
        </p:nvSpPr>
        <p:spPr>
          <a:xfrm>
            <a:off x="9060520" y="199208"/>
            <a:ext cx="2834640" cy="600892"/>
          </a:xfrm>
          <a:prstGeom prst="roundRect">
            <a:avLst>
              <a:gd name="adj" fmla="val 29711"/>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Payment Plan Optimization</a:t>
            </a:r>
          </a:p>
        </p:txBody>
      </p:sp>
    </p:spTree>
    <p:extLst>
      <p:ext uri="{BB962C8B-B14F-4D97-AF65-F5344CB8AC3E}">
        <p14:creationId xmlns:p14="http://schemas.microsoft.com/office/powerpoint/2010/main" val="478593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B1DA2B-BFEC-D0F4-C984-5303C292CABB}"/>
              </a:ext>
            </a:extLst>
          </p:cNvPr>
          <p:cNvSpPr>
            <a:spLocks noGrp="1"/>
          </p:cNvSpPr>
          <p:nvPr>
            <p:ph type="title"/>
          </p:nvPr>
        </p:nvSpPr>
        <p:spPr>
          <a:xfrm>
            <a:off x="612114" y="419100"/>
            <a:ext cx="3081346" cy="2324100"/>
          </a:xfrm>
        </p:spPr>
        <p:txBody>
          <a:bodyPr/>
          <a:lstStyle/>
          <a:p>
            <a:r>
              <a:rPr lang="en-US" sz="2400">
                <a:ea typeface="Open Sans Extrabold"/>
                <a:cs typeface="Open Sans Extrabold"/>
              </a:rPr>
              <a:t>We monitor your campaign performance and make recommendations for change</a:t>
            </a:r>
            <a:br>
              <a:rPr lang="en-US" sz="2400"/>
            </a:br>
            <a:endParaRPr lang="en-US" sz="2400"/>
          </a:p>
        </p:txBody>
      </p:sp>
      <p:sp>
        <p:nvSpPr>
          <p:cNvPr id="4" name="Slide Number Placeholder 3">
            <a:extLst>
              <a:ext uri="{FF2B5EF4-FFF2-40B4-BE49-F238E27FC236}">
                <a16:creationId xmlns:a16="http://schemas.microsoft.com/office/drawing/2014/main" id="{38E9C84C-DBD4-76BF-3F1F-4F23589F7C67}"/>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5" name="Subtitle 4">
            <a:extLst>
              <a:ext uri="{FF2B5EF4-FFF2-40B4-BE49-F238E27FC236}">
                <a16:creationId xmlns:a16="http://schemas.microsoft.com/office/drawing/2014/main" id="{E3E5822D-AA46-7401-BE2D-5FDE718786DA}"/>
              </a:ext>
            </a:extLst>
          </p:cNvPr>
          <p:cNvSpPr>
            <a:spLocks noGrp="1"/>
          </p:cNvSpPr>
          <p:nvPr>
            <p:ph type="subTitle" idx="13"/>
          </p:nvPr>
        </p:nvSpPr>
        <p:spPr>
          <a:xfrm>
            <a:off x="609600" y="3651613"/>
            <a:ext cx="3101975" cy="2233613"/>
          </a:xfrm>
        </p:spPr>
        <p:txBody>
          <a:bodyPr/>
          <a:lstStyle/>
          <a:p>
            <a:r>
              <a:rPr lang="en-US"/>
              <a:t>Are your patient communications having the desired impact on your cash and KPI’s?</a:t>
            </a:r>
          </a:p>
          <a:p>
            <a:endParaRPr lang="en-US"/>
          </a:p>
        </p:txBody>
      </p:sp>
      <p:grpSp>
        <p:nvGrpSpPr>
          <p:cNvPr id="101" name="Group 100">
            <a:extLst>
              <a:ext uri="{FF2B5EF4-FFF2-40B4-BE49-F238E27FC236}">
                <a16:creationId xmlns:a16="http://schemas.microsoft.com/office/drawing/2014/main" id="{FD9EDCA2-3B0D-9C1E-9B6E-2C2629985D8F}"/>
              </a:ext>
            </a:extLst>
          </p:cNvPr>
          <p:cNvGrpSpPr/>
          <p:nvPr/>
        </p:nvGrpSpPr>
        <p:grpSpPr>
          <a:xfrm>
            <a:off x="4865563" y="915487"/>
            <a:ext cx="7151346" cy="5291277"/>
            <a:chOff x="3950639" y="593949"/>
            <a:chExt cx="7717031" cy="5709827"/>
          </a:xfrm>
        </p:grpSpPr>
        <p:sp>
          <p:nvSpPr>
            <p:cNvPr id="10" name="Rounded Rectangle 9">
              <a:extLst>
                <a:ext uri="{FF2B5EF4-FFF2-40B4-BE49-F238E27FC236}">
                  <a16:creationId xmlns:a16="http://schemas.microsoft.com/office/drawing/2014/main" id="{0D54D317-3F20-4E0D-9200-822F75698E23}"/>
                </a:ext>
              </a:extLst>
            </p:cNvPr>
            <p:cNvSpPr/>
            <p:nvPr/>
          </p:nvSpPr>
          <p:spPr>
            <a:xfrm>
              <a:off x="6974289" y="595692"/>
              <a:ext cx="4530805" cy="5708084"/>
            </a:xfrm>
            <a:prstGeom prst="roundRect">
              <a:avLst>
                <a:gd name="adj" fmla="val 723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11" name="Rectangle 10">
              <a:extLst>
                <a:ext uri="{FF2B5EF4-FFF2-40B4-BE49-F238E27FC236}">
                  <a16:creationId xmlns:a16="http://schemas.microsoft.com/office/drawing/2014/main" id="{80B70010-21B1-780F-1D54-2520FB499C89}"/>
                </a:ext>
              </a:extLst>
            </p:cNvPr>
            <p:cNvSpPr/>
            <p:nvPr/>
          </p:nvSpPr>
          <p:spPr>
            <a:xfrm>
              <a:off x="6974289" y="2900719"/>
              <a:ext cx="4530805" cy="8103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12" name="TextBox 11">
              <a:extLst>
                <a:ext uri="{FF2B5EF4-FFF2-40B4-BE49-F238E27FC236}">
                  <a16:creationId xmlns:a16="http://schemas.microsoft.com/office/drawing/2014/main" id="{E7318BDB-5DF4-A8BC-4861-5EE778E9A2CE}"/>
                </a:ext>
              </a:extLst>
            </p:cNvPr>
            <p:cNvSpPr txBox="1"/>
            <p:nvPr/>
          </p:nvSpPr>
          <p:spPr>
            <a:xfrm>
              <a:off x="7504009" y="2290623"/>
              <a:ext cx="3471365" cy="526298"/>
            </a:xfrm>
            <a:prstGeom prst="rect">
              <a:avLst/>
            </a:prstGeom>
            <a:noFill/>
          </p:spPr>
          <p:txBody>
            <a:bodyPr wrap="square" lIns="0" rIns="0" rtlCol="0">
              <a:spAutoFit/>
            </a:bodyPr>
            <a:lstStyle/>
            <a:p>
              <a:pPr marL="0" marR="0" lvl="0" indent="0" algn="ctr" defTabSz="91433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9494C"/>
                  </a:solidFill>
                  <a:effectLst/>
                  <a:uLnTx/>
                  <a:uFillTx/>
                  <a:latin typeface="Avenir Next LT Pro"/>
                  <a:ea typeface="+mn-ea"/>
                  <a:cs typeface="Verdana" panose="020B0604030504040204" pitchFamily="34" charset="0"/>
                </a:rPr>
                <a:t>Split test workflows to improve performance and test communication elements such as:</a:t>
              </a:r>
            </a:p>
          </p:txBody>
        </p:sp>
        <p:sp>
          <p:nvSpPr>
            <p:cNvPr id="13" name="Rounded Rectangle 12">
              <a:extLst>
                <a:ext uri="{FF2B5EF4-FFF2-40B4-BE49-F238E27FC236}">
                  <a16:creationId xmlns:a16="http://schemas.microsoft.com/office/drawing/2014/main" id="{6E639EE6-87FB-6B8E-570A-881841198C18}"/>
                </a:ext>
              </a:extLst>
            </p:cNvPr>
            <p:cNvSpPr/>
            <p:nvPr/>
          </p:nvSpPr>
          <p:spPr>
            <a:xfrm>
              <a:off x="4163576" y="593949"/>
              <a:ext cx="2582622" cy="2306770"/>
            </a:xfrm>
            <a:prstGeom prst="roundRect">
              <a:avLst>
                <a:gd name="adj" fmla="val 723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nvGrpSpPr>
            <p:cNvPr id="14" name="Group 13">
              <a:extLst>
                <a:ext uri="{FF2B5EF4-FFF2-40B4-BE49-F238E27FC236}">
                  <a16:creationId xmlns:a16="http://schemas.microsoft.com/office/drawing/2014/main" id="{3539A99A-D924-EAA7-118A-14456CFE47B6}"/>
                </a:ext>
              </a:extLst>
            </p:cNvPr>
            <p:cNvGrpSpPr/>
            <p:nvPr/>
          </p:nvGrpSpPr>
          <p:grpSpPr>
            <a:xfrm>
              <a:off x="4613223" y="918305"/>
              <a:ext cx="1683314" cy="1093626"/>
              <a:chOff x="4528480" y="3078020"/>
              <a:chExt cx="1683654" cy="1093846"/>
            </a:xfrm>
          </p:grpSpPr>
          <p:sp>
            <p:nvSpPr>
              <p:cNvPr id="15" name="Shape 2646">
                <a:extLst>
                  <a:ext uri="{FF2B5EF4-FFF2-40B4-BE49-F238E27FC236}">
                    <a16:creationId xmlns:a16="http://schemas.microsoft.com/office/drawing/2014/main" id="{9C55B4EA-B3C2-3ACE-BDC9-49A82B906B0E}"/>
                  </a:ext>
                </a:extLst>
              </p:cNvPr>
              <p:cNvSpPr/>
              <p:nvPr/>
            </p:nvSpPr>
            <p:spPr>
              <a:xfrm>
                <a:off x="5128560" y="3078020"/>
                <a:ext cx="1083574" cy="1083295"/>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tx1">
                  <a:lumMod val="40000"/>
                  <a:lumOff val="60000"/>
                </a:schemeClr>
              </a:solidFill>
              <a:ln w="12700">
                <a:miter lim="400000"/>
              </a:ln>
            </p:spPr>
            <p:txBody>
              <a:bodyPr lIns="14284" tIns="14284" rIns="14284" bIns="14284" anchor="ctr"/>
              <a:lstStyle/>
              <a:p>
                <a:pPr marL="0" marR="0" lvl="0" indent="0" algn="l" defTabSz="171399"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100" b="0" i="0" u="none" strike="noStrike" kern="1200" cap="none" spc="0" normalizeH="0" baseline="0" noProof="0">
                  <a:ln>
                    <a:noFill/>
                  </a:ln>
                  <a:solidFill>
                    <a:srgbClr val="49494C"/>
                  </a:solidFill>
                  <a:effectLst>
                    <a:outerShdw blurRad="38100" dist="12700" dir="5400000" rotWithShape="0">
                      <a:srgbClr val="000000">
                        <a:alpha val="50000"/>
                      </a:srgbClr>
                    </a:outerShdw>
                  </a:effectLst>
                  <a:uLnTx/>
                  <a:uFillTx/>
                  <a:latin typeface="Gill Sans"/>
                  <a:sym typeface="Gill Sans"/>
                </a:endParaRPr>
              </a:p>
            </p:txBody>
          </p:sp>
          <p:grpSp>
            <p:nvGrpSpPr>
              <p:cNvPr id="16" name="Group 15">
                <a:extLst>
                  <a:ext uri="{FF2B5EF4-FFF2-40B4-BE49-F238E27FC236}">
                    <a16:creationId xmlns:a16="http://schemas.microsoft.com/office/drawing/2014/main" id="{0DCD0BFF-9193-8340-37E3-53BA19E3E60F}"/>
                  </a:ext>
                </a:extLst>
              </p:cNvPr>
              <p:cNvGrpSpPr/>
              <p:nvPr/>
            </p:nvGrpSpPr>
            <p:grpSpPr>
              <a:xfrm>
                <a:off x="4528480" y="3435053"/>
                <a:ext cx="794367" cy="736813"/>
                <a:chOff x="6838071" y="3254426"/>
                <a:chExt cx="881623" cy="817748"/>
              </a:xfrm>
            </p:grpSpPr>
            <p:grpSp>
              <p:nvGrpSpPr>
                <p:cNvPr id="25" name="Group 24">
                  <a:extLst>
                    <a:ext uri="{FF2B5EF4-FFF2-40B4-BE49-F238E27FC236}">
                      <a16:creationId xmlns:a16="http://schemas.microsoft.com/office/drawing/2014/main" id="{61C65CD3-9FB3-112D-2C21-5018F0AC8D6B}"/>
                    </a:ext>
                  </a:extLst>
                </p:cNvPr>
                <p:cNvGrpSpPr/>
                <p:nvPr/>
              </p:nvGrpSpPr>
              <p:grpSpPr>
                <a:xfrm>
                  <a:off x="6862856" y="3254426"/>
                  <a:ext cx="856838" cy="817748"/>
                  <a:chOff x="6171051" y="39321"/>
                  <a:chExt cx="1437166" cy="1371600"/>
                </a:xfrm>
              </p:grpSpPr>
              <p:sp>
                <p:nvSpPr>
                  <p:cNvPr id="27" name="Oval 26">
                    <a:extLst>
                      <a:ext uri="{FF2B5EF4-FFF2-40B4-BE49-F238E27FC236}">
                        <a16:creationId xmlns:a16="http://schemas.microsoft.com/office/drawing/2014/main" id="{7FB165EF-3A6A-D404-5E5D-EDCBCD5FB104}"/>
                      </a:ext>
                    </a:extLst>
                  </p:cNvPr>
                  <p:cNvSpPr/>
                  <p:nvPr/>
                </p:nvSpPr>
                <p:spPr>
                  <a:xfrm>
                    <a:off x="6236617" y="39321"/>
                    <a:ext cx="1371600" cy="1371600"/>
                  </a:xfrm>
                  <a:prstGeom prst="ellipse">
                    <a:avLst/>
                  </a:prstGeom>
                  <a:solidFill>
                    <a:schemeClr val="bg1">
                      <a:lumMod val="85000"/>
                    </a:schemeClr>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28" name="Pie 27">
                    <a:extLst>
                      <a:ext uri="{FF2B5EF4-FFF2-40B4-BE49-F238E27FC236}">
                        <a16:creationId xmlns:a16="http://schemas.microsoft.com/office/drawing/2014/main" id="{9E1FC7E4-91EE-6D16-5EA2-506F5AC8E388}"/>
                      </a:ext>
                    </a:extLst>
                  </p:cNvPr>
                  <p:cNvSpPr/>
                  <p:nvPr/>
                </p:nvSpPr>
                <p:spPr>
                  <a:xfrm>
                    <a:off x="6171051" y="39321"/>
                    <a:ext cx="1371600" cy="1371600"/>
                  </a:xfrm>
                  <a:prstGeom prst="pie">
                    <a:avLst>
                      <a:gd name="adj1" fmla="val 9383755"/>
                      <a:gd name="adj2" fmla="val 14263460"/>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sp>
              <p:nvSpPr>
                <p:cNvPr id="26" name="Pie 25">
                  <a:extLst>
                    <a:ext uri="{FF2B5EF4-FFF2-40B4-BE49-F238E27FC236}">
                      <a16:creationId xmlns:a16="http://schemas.microsoft.com/office/drawing/2014/main" id="{0E410451-7197-9FE6-64E5-BC55234BF7A1}"/>
                    </a:ext>
                  </a:extLst>
                </p:cNvPr>
                <p:cNvSpPr/>
                <p:nvPr/>
              </p:nvSpPr>
              <p:spPr>
                <a:xfrm>
                  <a:off x="6838071" y="3254426"/>
                  <a:ext cx="817748" cy="817748"/>
                </a:xfrm>
                <a:prstGeom prst="pie">
                  <a:avLst>
                    <a:gd name="adj1" fmla="val 9383755"/>
                    <a:gd name="adj2" fmla="val 14263460"/>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grpSp>
            <p:nvGrpSpPr>
              <p:cNvPr id="17" name="Group 16">
                <a:extLst>
                  <a:ext uri="{FF2B5EF4-FFF2-40B4-BE49-F238E27FC236}">
                    <a16:creationId xmlns:a16="http://schemas.microsoft.com/office/drawing/2014/main" id="{3D64B9CC-995E-4159-B53E-D523EEAA7853}"/>
                  </a:ext>
                </a:extLst>
              </p:cNvPr>
              <p:cNvGrpSpPr/>
              <p:nvPr/>
            </p:nvGrpSpPr>
            <p:grpSpPr>
              <a:xfrm>
                <a:off x="5274954" y="3316793"/>
                <a:ext cx="790830" cy="362373"/>
                <a:chOff x="8697747" y="2952867"/>
                <a:chExt cx="987647" cy="452559"/>
              </a:xfrm>
              <a:solidFill>
                <a:schemeClr val="accent3"/>
              </a:solidFill>
            </p:grpSpPr>
            <p:sp>
              <p:nvSpPr>
                <p:cNvPr id="18" name="Oval 17">
                  <a:extLst>
                    <a:ext uri="{FF2B5EF4-FFF2-40B4-BE49-F238E27FC236}">
                      <a16:creationId xmlns:a16="http://schemas.microsoft.com/office/drawing/2014/main" id="{9F729F98-46B1-DC5E-6741-7EAC86253F83}"/>
                    </a:ext>
                  </a:extLst>
                </p:cNvPr>
                <p:cNvSpPr/>
                <p:nvPr/>
              </p:nvSpPr>
              <p:spPr>
                <a:xfrm flipH="1">
                  <a:off x="8926748" y="2952867"/>
                  <a:ext cx="174875" cy="174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19" name="Oval 18">
                  <a:extLst>
                    <a:ext uri="{FF2B5EF4-FFF2-40B4-BE49-F238E27FC236}">
                      <a16:creationId xmlns:a16="http://schemas.microsoft.com/office/drawing/2014/main" id="{452D999A-A217-017E-316D-A7FC56749428}"/>
                    </a:ext>
                  </a:extLst>
                </p:cNvPr>
                <p:cNvSpPr/>
                <p:nvPr/>
              </p:nvSpPr>
              <p:spPr>
                <a:xfrm flipH="1">
                  <a:off x="8697747" y="3230551"/>
                  <a:ext cx="174875" cy="174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20" name="Oval 19">
                  <a:extLst>
                    <a:ext uri="{FF2B5EF4-FFF2-40B4-BE49-F238E27FC236}">
                      <a16:creationId xmlns:a16="http://schemas.microsoft.com/office/drawing/2014/main" id="{19C9E2C1-E395-202D-7B4E-308F8E69FF33}"/>
                    </a:ext>
                  </a:extLst>
                </p:cNvPr>
                <p:cNvSpPr/>
                <p:nvPr/>
              </p:nvSpPr>
              <p:spPr>
                <a:xfrm flipH="1">
                  <a:off x="9220200" y="3143114"/>
                  <a:ext cx="174875" cy="174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cxnSp>
              <p:nvCxnSpPr>
                <p:cNvPr id="21" name="Straight Connector 20">
                  <a:extLst>
                    <a:ext uri="{FF2B5EF4-FFF2-40B4-BE49-F238E27FC236}">
                      <a16:creationId xmlns:a16="http://schemas.microsoft.com/office/drawing/2014/main" id="{9FECB9FC-CA90-C42F-4C12-BAB1C21D0A8D}"/>
                    </a:ext>
                  </a:extLst>
                </p:cNvPr>
                <p:cNvCxnSpPr>
                  <a:cxnSpLocks/>
                  <a:stCxn id="19" idx="1"/>
                  <a:endCxn id="18" idx="5"/>
                </p:cNvCxnSpPr>
                <p:nvPr/>
              </p:nvCxnSpPr>
              <p:spPr>
                <a:xfrm flipV="1">
                  <a:off x="8847012" y="3102132"/>
                  <a:ext cx="105346" cy="154029"/>
                </a:xfrm>
                <a:prstGeom prst="line">
                  <a:avLst/>
                </a:prstGeom>
                <a:grpFill/>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0761C23-8E49-5A2A-7CEB-1E3CA102372D}"/>
                    </a:ext>
                  </a:extLst>
                </p:cNvPr>
                <p:cNvCxnSpPr>
                  <a:cxnSpLocks/>
                </p:cNvCxnSpPr>
                <p:nvPr/>
              </p:nvCxnSpPr>
              <p:spPr>
                <a:xfrm flipH="1" flipV="1">
                  <a:off x="9002812" y="3029697"/>
                  <a:ext cx="316650" cy="226464"/>
                </a:xfrm>
                <a:prstGeom prst="line">
                  <a:avLst/>
                </a:prstGeom>
                <a:grpFill/>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51829D8-6BE4-3AAD-E1E6-A633860A4D81}"/>
                    </a:ext>
                  </a:extLst>
                </p:cNvPr>
                <p:cNvCxnSpPr>
                  <a:cxnSpLocks/>
                </p:cNvCxnSpPr>
                <p:nvPr/>
              </p:nvCxnSpPr>
              <p:spPr>
                <a:xfrm flipH="1">
                  <a:off x="9390467" y="3127742"/>
                  <a:ext cx="136485" cy="66592"/>
                </a:xfrm>
                <a:prstGeom prst="line">
                  <a:avLst/>
                </a:prstGeom>
                <a:grpFill/>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4950BA68-C606-6E4D-F75B-E0604F94E4B0}"/>
                    </a:ext>
                  </a:extLst>
                </p:cNvPr>
                <p:cNvSpPr/>
                <p:nvPr/>
              </p:nvSpPr>
              <p:spPr>
                <a:xfrm flipH="1">
                  <a:off x="9510519" y="3004271"/>
                  <a:ext cx="174875" cy="174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grpSp>
        <p:sp>
          <p:nvSpPr>
            <p:cNvPr id="29" name="TextBox 28">
              <a:extLst>
                <a:ext uri="{FF2B5EF4-FFF2-40B4-BE49-F238E27FC236}">
                  <a16:creationId xmlns:a16="http://schemas.microsoft.com/office/drawing/2014/main" id="{15661CB3-62E4-AFCA-17DE-D0D7002650A7}"/>
                </a:ext>
              </a:extLst>
            </p:cNvPr>
            <p:cNvSpPr txBox="1"/>
            <p:nvPr/>
          </p:nvSpPr>
          <p:spPr>
            <a:xfrm>
              <a:off x="4663773" y="2066008"/>
              <a:ext cx="1582228" cy="707886"/>
            </a:xfrm>
            <a:prstGeom prst="rect">
              <a:avLst/>
            </a:prstGeom>
            <a:noFill/>
          </p:spPr>
          <p:txBody>
            <a:bodyPr wrap="none" lIns="0" rIns="0" rtlCol="0">
              <a:sp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2346D"/>
                  </a:solidFill>
                  <a:effectLst/>
                  <a:uLnTx/>
                  <a:uFillTx/>
                  <a:latin typeface="Avenir Next LT Pro"/>
                  <a:ea typeface="Open Sans Extrabold" charset="0"/>
                  <a:cs typeface="Verdana" panose="020B0604030504040204" pitchFamily="34" charset="0"/>
                </a:rPr>
                <a:t>Monitor</a:t>
              </a:r>
              <a:br>
                <a:rPr kumimoji="0" lang="en-US" sz="2000" b="1" i="0" u="none" strike="noStrike" kern="1200" cap="none" spc="0" normalizeH="0" baseline="0" noProof="0">
                  <a:ln>
                    <a:noFill/>
                  </a:ln>
                  <a:solidFill>
                    <a:srgbClr val="02346D"/>
                  </a:solidFill>
                  <a:effectLst/>
                  <a:uLnTx/>
                  <a:uFillTx/>
                  <a:latin typeface="Avenir Next LT Pro"/>
                  <a:ea typeface="Open Sans Extrabold" charset="0"/>
                  <a:cs typeface="Verdana" panose="020B0604030504040204" pitchFamily="34" charset="0"/>
                </a:rPr>
              </a:br>
              <a:r>
                <a:rPr kumimoji="0" lang="en-US" sz="2000" b="1" i="0" u="none" strike="noStrike" kern="1200" cap="none" spc="0" normalizeH="0" baseline="0" noProof="0">
                  <a:ln>
                    <a:noFill/>
                  </a:ln>
                  <a:solidFill>
                    <a:srgbClr val="02346D"/>
                  </a:solidFill>
                  <a:effectLst/>
                  <a:uLnTx/>
                  <a:uFillTx/>
                  <a:latin typeface="Avenir Next LT Pro"/>
                  <a:ea typeface="Open Sans Extrabold" charset="0"/>
                  <a:cs typeface="Verdana" panose="020B0604030504040204" pitchFamily="34" charset="0"/>
                </a:rPr>
                <a:t>Performance</a:t>
              </a:r>
            </a:p>
          </p:txBody>
        </p:sp>
        <p:sp>
          <p:nvSpPr>
            <p:cNvPr id="30" name="TextBox 29">
              <a:extLst>
                <a:ext uri="{FF2B5EF4-FFF2-40B4-BE49-F238E27FC236}">
                  <a16:creationId xmlns:a16="http://schemas.microsoft.com/office/drawing/2014/main" id="{8AF45373-FEF6-D3FA-3938-6382541F9490}"/>
                </a:ext>
              </a:extLst>
            </p:cNvPr>
            <p:cNvSpPr txBox="1"/>
            <p:nvPr/>
          </p:nvSpPr>
          <p:spPr>
            <a:xfrm>
              <a:off x="8791172" y="715601"/>
              <a:ext cx="897040" cy="400110"/>
            </a:xfrm>
            <a:prstGeom prst="rect">
              <a:avLst/>
            </a:prstGeom>
            <a:noFill/>
          </p:spPr>
          <p:txBody>
            <a:bodyPr wrap="none" lIns="0" rIns="0" rtlCol="0">
              <a:sp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2346D"/>
                  </a:solidFill>
                  <a:effectLst/>
                  <a:uLnTx/>
                  <a:uFillTx/>
                  <a:latin typeface="Avenir Next LT Pro"/>
                  <a:ea typeface="Open Sans Extrabold" charset="0"/>
                  <a:cs typeface="Verdana" panose="020B0604030504040204" pitchFamily="34" charset="0"/>
                </a:rPr>
                <a:t>Testing</a:t>
              </a:r>
            </a:p>
          </p:txBody>
        </p:sp>
        <p:grpSp>
          <p:nvGrpSpPr>
            <p:cNvPr id="31" name="Group 30">
              <a:extLst>
                <a:ext uri="{FF2B5EF4-FFF2-40B4-BE49-F238E27FC236}">
                  <a16:creationId xmlns:a16="http://schemas.microsoft.com/office/drawing/2014/main" id="{77F92202-4793-332A-1FFB-361E6F9FAF14}"/>
                </a:ext>
              </a:extLst>
            </p:cNvPr>
            <p:cNvGrpSpPr/>
            <p:nvPr/>
          </p:nvGrpSpPr>
          <p:grpSpPr>
            <a:xfrm>
              <a:off x="7764233" y="4536829"/>
              <a:ext cx="2950916" cy="1537534"/>
              <a:chOff x="7918210" y="4455895"/>
              <a:chExt cx="2950916" cy="1537534"/>
            </a:xfrm>
          </p:grpSpPr>
          <p:grpSp>
            <p:nvGrpSpPr>
              <p:cNvPr id="32" name="Group 31">
                <a:extLst>
                  <a:ext uri="{FF2B5EF4-FFF2-40B4-BE49-F238E27FC236}">
                    <a16:creationId xmlns:a16="http://schemas.microsoft.com/office/drawing/2014/main" id="{C447BC6F-F83E-64E8-0A1E-3F0BC2ED53A9}"/>
                  </a:ext>
                </a:extLst>
              </p:cNvPr>
              <p:cNvGrpSpPr/>
              <p:nvPr/>
            </p:nvGrpSpPr>
            <p:grpSpPr>
              <a:xfrm>
                <a:off x="9743002" y="4455895"/>
                <a:ext cx="1126124" cy="1537534"/>
                <a:chOff x="9743002" y="4455895"/>
                <a:chExt cx="1126124" cy="1537534"/>
              </a:xfrm>
            </p:grpSpPr>
            <p:sp>
              <p:nvSpPr>
                <p:cNvPr id="43" name="Rounded Rectangle 42">
                  <a:extLst>
                    <a:ext uri="{FF2B5EF4-FFF2-40B4-BE49-F238E27FC236}">
                      <a16:creationId xmlns:a16="http://schemas.microsoft.com/office/drawing/2014/main" id="{C0AE09D0-B3F3-EC53-861E-01E922D69F62}"/>
                    </a:ext>
                  </a:extLst>
                </p:cNvPr>
                <p:cNvSpPr/>
                <p:nvPr/>
              </p:nvSpPr>
              <p:spPr>
                <a:xfrm>
                  <a:off x="9743002" y="4455895"/>
                  <a:ext cx="1126124" cy="1537534"/>
                </a:xfrm>
                <a:prstGeom prst="roundRect">
                  <a:avLst>
                    <a:gd name="adj" fmla="val 5980"/>
                  </a:avLst>
                </a:prstGeom>
                <a:solidFill>
                  <a:schemeClr val="bg1"/>
                </a:solidFill>
                <a:ln w="19050">
                  <a:solidFill>
                    <a:schemeClr val="tx1">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4" name="Rectangle 43">
                  <a:extLst>
                    <a:ext uri="{FF2B5EF4-FFF2-40B4-BE49-F238E27FC236}">
                      <a16:creationId xmlns:a16="http://schemas.microsoft.com/office/drawing/2014/main" id="{DF3FEED7-9BD0-43D2-FE44-E9F7D76702A4}"/>
                    </a:ext>
                  </a:extLst>
                </p:cNvPr>
                <p:cNvSpPr/>
                <p:nvPr/>
              </p:nvSpPr>
              <p:spPr>
                <a:xfrm rot="16200000">
                  <a:off x="9750364" y="5483374"/>
                  <a:ext cx="494020" cy="9144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5" name="Rectangle 44">
                  <a:extLst>
                    <a:ext uri="{FF2B5EF4-FFF2-40B4-BE49-F238E27FC236}">
                      <a16:creationId xmlns:a16="http://schemas.microsoft.com/office/drawing/2014/main" id="{C7997C2D-27E3-CD21-329B-4F2CDB549B5A}"/>
                    </a:ext>
                  </a:extLst>
                </p:cNvPr>
                <p:cNvSpPr/>
                <p:nvPr/>
              </p:nvSpPr>
              <p:spPr>
                <a:xfrm rot="16200000">
                  <a:off x="9958562" y="5540921"/>
                  <a:ext cx="378924" cy="9144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6" name="Rectangle 45">
                  <a:extLst>
                    <a:ext uri="{FF2B5EF4-FFF2-40B4-BE49-F238E27FC236}">
                      <a16:creationId xmlns:a16="http://schemas.microsoft.com/office/drawing/2014/main" id="{657E0B23-7730-E011-5917-3C575D5EC6C6}"/>
                    </a:ext>
                  </a:extLst>
                </p:cNvPr>
                <p:cNvSpPr/>
                <p:nvPr/>
              </p:nvSpPr>
              <p:spPr>
                <a:xfrm rot="16200000">
                  <a:off x="10070004" y="5483375"/>
                  <a:ext cx="494022" cy="9144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7" name="Rectangle 46">
                  <a:extLst>
                    <a:ext uri="{FF2B5EF4-FFF2-40B4-BE49-F238E27FC236}">
                      <a16:creationId xmlns:a16="http://schemas.microsoft.com/office/drawing/2014/main" id="{EA43B0A9-B1BA-E40B-0E30-7BF638501DEE}"/>
                    </a:ext>
                  </a:extLst>
                </p:cNvPr>
                <p:cNvSpPr/>
                <p:nvPr/>
              </p:nvSpPr>
              <p:spPr>
                <a:xfrm rot="16200000">
                  <a:off x="10250509" y="5513230"/>
                  <a:ext cx="434310" cy="9144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8" name="Rectangle 47">
                  <a:extLst>
                    <a:ext uri="{FF2B5EF4-FFF2-40B4-BE49-F238E27FC236}">
                      <a16:creationId xmlns:a16="http://schemas.microsoft.com/office/drawing/2014/main" id="{E621DD92-A6F7-2988-6CEF-67D22916C479}"/>
                    </a:ext>
                  </a:extLst>
                </p:cNvPr>
                <p:cNvSpPr/>
                <p:nvPr/>
              </p:nvSpPr>
              <p:spPr>
                <a:xfrm rot="16200000">
                  <a:off x="10419380" y="5535435"/>
                  <a:ext cx="389897" cy="9144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nvGrpSpPr>
                <p:cNvPr id="49" name="Group 48">
                  <a:extLst>
                    <a:ext uri="{FF2B5EF4-FFF2-40B4-BE49-F238E27FC236}">
                      <a16:creationId xmlns:a16="http://schemas.microsoft.com/office/drawing/2014/main" id="{CD99F5FA-3352-76B9-0C0C-48416A66A9FC}"/>
                    </a:ext>
                  </a:extLst>
                </p:cNvPr>
                <p:cNvGrpSpPr/>
                <p:nvPr/>
              </p:nvGrpSpPr>
              <p:grpSpPr>
                <a:xfrm>
                  <a:off x="10042490" y="4637653"/>
                  <a:ext cx="530181" cy="530181"/>
                  <a:chOff x="9467135" y="5099646"/>
                  <a:chExt cx="362045" cy="362046"/>
                </a:xfrm>
              </p:grpSpPr>
              <p:sp>
                <p:nvSpPr>
                  <p:cNvPr id="50" name="Oval 49">
                    <a:extLst>
                      <a:ext uri="{FF2B5EF4-FFF2-40B4-BE49-F238E27FC236}">
                        <a16:creationId xmlns:a16="http://schemas.microsoft.com/office/drawing/2014/main" id="{01EE3AD1-3B1E-7E7F-DB2C-918D2EBD727A}"/>
                      </a:ext>
                    </a:extLst>
                  </p:cNvPr>
                  <p:cNvSpPr/>
                  <p:nvPr/>
                </p:nvSpPr>
                <p:spPr>
                  <a:xfrm>
                    <a:off x="9467135" y="5099646"/>
                    <a:ext cx="362045" cy="362046"/>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1" name="Shape 2539">
                    <a:extLst>
                      <a:ext uri="{FF2B5EF4-FFF2-40B4-BE49-F238E27FC236}">
                        <a16:creationId xmlns:a16="http://schemas.microsoft.com/office/drawing/2014/main" id="{13806D8A-B719-9177-F581-83FC3E2526C0}"/>
                      </a:ext>
                    </a:extLst>
                  </p:cNvPr>
                  <p:cNvSpPr/>
                  <p:nvPr/>
                </p:nvSpPr>
                <p:spPr>
                  <a:xfrm>
                    <a:off x="9556894" y="5218439"/>
                    <a:ext cx="182537" cy="124425"/>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bg1"/>
                  </a:solidFill>
                  <a:ln w="28575">
                    <a:solidFill>
                      <a:schemeClr val="bg1"/>
                    </a:solidFill>
                    <a:miter lim="400000"/>
                  </a:ln>
                </p:spPr>
                <p:txBody>
                  <a:bodyPr lIns="14284" tIns="14284" rIns="14284" bIns="14284" anchor="ctr"/>
                  <a:lstStyle/>
                  <a:p>
                    <a:pPr marL="0" marR="0" lvl="0" indent="0" algn="l" defTabSz="171399"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200" b="0" i="0" u="none" strike="noStrike" kern="1200" cap="none" spc="0" normalizeH="0" baseline="0" noProof="0">
                      <a:ln>
                        <a:noFill/>
                      </a:ln>
                      <a:solidFill>
                        <a:srgbClr val="49494C"/>
                      </a:solidFill>
                      <a:effectLst>
                        <a:outerShdw blurRad="38100" dist="12700" dir="5400000" rotWithShape="0">
                          <a:srgbClr val="000000">
                            <a:alpha val="50000"/>
                          </a:srgbClr>
                        </a:outerShdw>
                      </a:effectLst>
                      <a:uLnTx/>
                      <a:uFillTx/>
                      <a:latin typeface="Gill Sans"/>
                      <a:sym typeface="Gill Sans"/>
                    </a:endParaRPr>
                  </a:p>
                </p:txBody>
              </p:sp>
            </p:grpSp>
          </p:grpSp>
          <p:grpSp>
            <p:nvGrpSpPr>
              <p:cNvPr id="33" name="Group 32">
                <a:extLst>
                  <a:ext uri="{FF2B5EF4-FFF2-40B4-BE49-F238E27FC236}">
                    <a16:creationId xmlns:a16="http://schemas.microsoft.com/office/drawing/2014/main" id="{71FF9BDC-C28C-A24B-CFF4-0FBE947D1B73}"/>
                  </a:ext>
                </a:extLst>
              </p:cNvPr>
              <p:cNvGrpSpPr/>
              <p:nvPr/>
            </p:nvGrpSpPr>
            <p:grpSpPr>
              <a:xfrm>
                <a:off x="7918210" y="4455895"/>
                <a:ext cx="1126124" cy="1537534"/>
                <a:chOff x="7918210" y="4455895"/>
                <a:chExt cx="1126124" cy="1537534"/>
              </a:xfrm>
            </p:grpSpPr>
            <p:sp>
              <p:nvSpPr>
                <p:cNvPr id="34" name="Rounded Rectangle 33">
                  <a:extLst>
                    <a:ext uri="{FF2B5EF4-FFF2-40B4-BE49-F238E27FC236}">
                      <a16:creationId xmlns:a16="http://schemas.microsoft.com/office/drawing/2014/main" id="{41963191-1D30-134B-B010-C200E903BD74}"/>
                    </a:ext>
                  </a:extLst>
                </p:cNvPr>
                <p:cNvSpPr/>
                <p:nvPr/>
              </p:nvSpPr>
              <p:spPr>
                <a:xfrm>
                  <a:off x="7918210" y="4455895"/>
                  <a:ext cx="1126124" cy="1537534"/>
                </a:xfrm>
                <a:prstGeom prst="roundRect">
                  <a:avLst>
                    <a:gd name="adj" fmla="val 5980"/>
                  </a:avLst>
                </a:prstGeom>
                <a:solidFill>
                  <a:schemeClr val="bg1"/>
                </a:solidFill>
                <a:ln w="19050">
                  <a:solidFill>
                    <a:schemeClr val="tx1">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nvGrpSpPr>
                <p:cNvPr id="35" name="Group 34">
                  <a:extLst>
                    <a:ext uri="{FF2B5EF4-FFF2-40B4-BE49-F238E27FC236}">
                      <a16:creationId xmlns:a16="http://schemas.microsoft.com/office/drawing/2014/main" id="{00934EDF-8A27-6A7E-7C72-9D459C14B47F}"/>
                    </a:ext>
                  </a:extLst>
                </p:cNvPr>
                <p:cNvGrpSpPr/>
                <p:nvPr/>
              </p:nvGrpSpPr>
              <p:grpSpPr>
                <a:xfrm>
                  <a:off x="8127909" y="5496732"/>
                  <a:ext cx="708383" cy="279373"/>
                  <a:chOff x="8126865" y="5548296"/>
                  <a:chExt cx="708383" cy="227809"/>
                </a:xfrm>
              </p:grpSpPr>
              <p:sp>
                <p:nvSpPr>
                  <p:cNvPr id="38" name="Rectangle 37">
                    <a:extLst>
                      <a:ext uri="{FF2B5EF4-FFF2-40B4-BE49-F238E27FC236}">
                        <a16:creationId xmlns:a16="http://schemas.microsoft.com/office/drawing/2014/main" id="{EFA05F90-1604-762B-8E83-16F5647E2F67}"/>
                      </a:ext>
                    </a:extLst>
                  </p:cNvPr>
                  <p:cNvSpPr/>
                  <p:nvPr/>
                </p:nvSpPr>
                <p:spPr>
                  <a:xfrm rot="16200000">
                    <a:off x="8058681" y="5616481"/>
                    <a:ext cx="227808" cy="91440"/>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39" name="Rectangle 38">
                    <a:extLst>
                      <a:ext uri="{FF2B5EF4-FFF2-40B4-BE49-F238E27FC236}">
                        <a16:creationId xmlns:a16="http://schemas.microsoft.com/office/drawing/2014/main" id="{77DA6F90-8BA5-7C70-9305-6BADBC73E063}"/>
                      </a:ext>
                    </a:extLst>
                  </p:cNvPr>
                  <p:cNvSpPr/>
                  <p:nvPr/>
                </p:nvSpPr>
                <p:spPr>
                  <a:xfrm rot="16200000">
                    <a:off x="8274298" y="5677861"/>
                    <a:ext cx="105048" cy="91440"/>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0" name="Rectangle 39">
                    <a:extLst>
                      <a:ext uri="{FF2B5EF4-FFF2-40B4-BE49-F238E27FC236}">
                        <a16:creationId xmlns:a16="http://schemas.microsoft.com/office/drawing/2014/main" id="{4C2495EF-7470-7357-4A54-6B62F1968202}"/>
                      </a:ext>
                    </a:extLst>
                  </p:cNvPr>
                  <p:cNvSpPr/>
                  <p:nvPr/>
                </p:nvSpPr>
                <p:spPr>
                  <a:xfrm rot="16200000">
                    <a:off x="8367145" y="5616481"/>
                    <a:ext cx="227809" cy="91440"/>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1" name="Rectangle 40">
                    <a:extLst>
                      <a:ext uri="{FF2B5EF4-FFF2-40B4-BE49-F238E27FC236}">
                        <a16:creationId xmlns:a16="http://schemas.microsoft.com/office/drawing/2014/main" id="{B5018B90-588B-90B7-48AC-E53DE77860FF}"/>
                      </a:ext>
                    </a:extLst>
                  </p:cNvPr>
                  <p:cNvSpPr/>
                  <p:nvPr/>
                </p:nvSpPr>
                <p:spPr>
                  <a:xfrm rot="16200000">
                    <a:off x="8582739" y="5677861"/>
                    <a:ext cx="105049" cy="91440"/>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42" name="Rectangle 41">
                    <a:extLst>
                      <a:ext uri="{FF2B5EF4-FFF2-40B4-BE49-F238E27FC236}">
                        <a16:creationId xmlns:a16="http://schemas.microsoft.com/office/drawing/2014/main" id="{00C83726-77B0-0FC7-F951-B4B6AFCA07FC}"/>
                      </a:ext>
                    </a:extLst>
                  </p:cNvPr>
                  <p:cNvSpPr/>
                  <p:nvPr/>
                </p:nvSpPr>
                <p:spPr>
                  <a:xfrm rot="16200000">
                    <a:off x="8699631" y="5640488"/>
                    <a:ext cx="179794" cy="91440"/>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sp>
              <p:nvSpPr>
                <p:cNvPr id="36" name="Oval 35">
                  <a:extLst>
                    <a:ext uri="{FF2B5EF4-FFF2-40B4-BE49-F238E27FC236}">
                      <a16:creationId xmlns:a16="http://schemas.microsoft.com/office/drawing/2014/main" id="{6358ADD7-E10C-DCE7-792E-B476D3A8867E}"/>
                    </a:ext>
                  </a:extLst>
                </p:cNvPr>
                <p:cNvSpPr/>
                <p:nvPr/>
              </p:nvSpPr>
              <p:spPr>
                <a:xfrm>
                  <a:off x="8217698" y="4637653"/>
                  <a:ext cx="530181" cy="530181"/>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37" name="Shape 2541">
                  <a:extLst>
                    <a:ext uri="{FF2B5EF4-FFF2-40B4-BE49-F238E27FC236}">
                      <a16:creationId xmlns:a16="http://schemas.microsoft.com/office/drawing/2014/main" id="{E002F1C5-D109-D766-3037-9685590A6838}"/>
                    </a:ext>
                  </a:extLst>
                </p:cNvPr>
                <p:cNvSpPr/>
                <p:nvPr/>
              </p:nvSpPr>
              <p:spPr>
                <a:xfrm>
                  <a:off x="8362558" y="4765281"/>
                  <a:ext cx="228600" cy="228541"/>
                </a:xfrm>
                <a:custGeom>
                  <a:avLst/>
                  <a:gdLst/>
                  <a:ahLst/>
                  <a:cxnLst>
                    <a:cxn ang="0">
                      <a:pos x="wd2" y="hd2"/>
                    </a:cxn>
                    <a:cxn ang="5400000">
                      <a:pos x="wd2" y="hd2"/>
                    </a:cxn>
                    <a:cxn ang="10800000">
                      <a:pos x="wd2" y="hd2"/>
                    </a:cxn>
                    <a:cxn ang="16200000">
                      <a:pos x="wd2" y="hd2"/>
                    </a:cxn>
                  </a:cxnLst>
                  <a:rect l="0" t="0" r="r" b="b"/>
                  <a:pathLst>
                    <a:path w="21600" h="21600" extrusionOk="0">
                      <a:moveTo>
                        <a:pt x="11648" y="10800"/>
                      </a:moveTo>
                      <a:lnTo>
                        <a:pt x="21424" y="1024"/>
                      </a:lnTo>
                      <a:cubicBezTo>
                        <a:pt x="21533" y="916"/>
                        <a:pt x="21600" y="766"/>
                        <a:pt x="21600" y="600"/>
                      </a:cubicBezTo>
                      <a:cubicBezTo>
                        <a:pt x="21600" y="269"/>
                        <a:pt x="21332" y="0"/>
                        <a:pt x="21000" y="0"/>
                      </a:cubicBezTo>
                      <a:cubicBezTo>
                        <a:pt x="20835" y="0"/>
                        <a:pt x="20685" y="67"/>
                        <a:pt x="20576" y="176"/>
                      </a:cubicBezTo>
                      <a:lnTo>
                        <a:pt x="10800" y="9952"/>
                      </a:lnTo>
                      <a:lnTo>
                        <a:pt x="1024" y="176"/>
                      </a:lnTo>
                      <a:cubicBezTo>
                        <a:pt x="916" y="67"/>
                        <a:pt x="766" y="0"/>
                        <a:pt x="600" y="0"/>
                      </a:cubicBezTo>
                      <a:cubicBezTo>
                        <a:pt x="268" y="0"/>
                        <a:pt x="0" y="269"/>
                        <a:pt x="0" y="600"/>
                      </a:cubicBezTo>
                      <a:cubicBezTo>
                        <a:pt x="0" y="766"/>
                        <a:pt x="67" y="916"/>
                        <a:pt x="176" y="1025"/>
                      </a:cubicBezTo>
                      <a:lnTo>
                        <a:pt x="9952" y="10800"/>
                      </a:lnTo>
                      <a:lnTo>
                        <a:pt x="176" y="20576"/>
                      </a:lnTo>
                      <a:cubicBezTo>
                        <a:pt x="67" y="20684"/>
                        <a:pt x="0" y="20834"/>
                        <a:pt x="0" y="21000"/>
                      </a:cubicBezTo>
                      <a:cubicBezTo>
                        <a:pt x="0" y="21332"/>
                        <a:pt x="268" y="21600"/>
                        <a:pt x="600" y="21600"/>
                      </a:cubicBezTo>
                      <a:cubicBezTo>
                        <a:pt x="766" y="21600"/>
                        <a:pt x="916" y="21533"/>
                        <a:pt x="1024" y="21424"/>
                      </a:cubicBezTo>
                      <a:lnTo>
                        <a:pt x="10800" y="11648"/>
                      </a:lnTo>
                      <a:lnTo>
                        <a:pt x="20576" y="21424"/>
                      </a:lnTo>
                      <a:cubicBezTo>
                        <a:pt x="20685" y="21533"/>
                        <a:pt x="20835" y="21600"/>
                        <a:pt x="21000" y="21600"/>
                      </a:cubicBezTo>
                      <a:cubicBezTo>
                        <a:pt x="21332" y="21600"/>
                        <a:pt x="21600" y="21332"/>
                        <a:pt x="21600" y="21000"/>
                      </a:cubicBezTo>
                      <a:cubicBezTo>
                        <a:pt x="21600" y="20834"/>
                        <a:pt x="21533" y="20684"/>
                        <a:pt x="21424" y="20576"/>
                      </a:cubicBezTo>
                      <a:cubicBezTo>
                        <a:pt x="21424" y="20576"/>
                        <a:pt x="11648" y="10800"/>
                        <a:pt x="11648" y="10800"/>
                      </a:cubicBezTo>
                      <a:close/>
                    </a:path>
                  </a:pathLst>
                </a:custGeom>
                <a:solidFill>
                  <a:schemeClr val="bg1"/>
                </a:solidFill>
                <a:ln w="12700">
                  <a:solidFill>
                    <a:schemeClr val="bg1"/>
                  </a:solidFill>
                  <a:miter lim="400000"/>
                </a:ln>
              </p:spPr>
              <p:txBody>
                <a:bodyPr lIns="19045" tIns="19045" rIns="19045" bIns="19045" anchor="ctr"/>
                <a:lstStyle/>
                <a:p>
                  <a:pPr marL="0" marR="0" lvl="0" indent="0" algn="l" defTabSz="228526"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7" b="0" i="0" u="none" strike="noStrike" kern="1200" cap="none" spc="0" normalizeH="0" baseline="0" noProof="0">
                    <a:ln>
                      <a:noFill/>
                    </a:ln>
                    <a:solidFill>
                      <a:srgbClr val="49494C"/>
                    </a:solidFill>
                    <a:effectLst>
                      <a:outerShdw blurRad="38100" dist="12700" dir="5400000" rotWithShape="0">
                        <a:srgbClr val="000000">
                          <a:alpha val="50000"/>
                        </a:srgbClr>
                      </a:outerShdw>
                    </a:effectLst>
                    <a:uLnTx/>
                    <a:uFillTx/>
                    <a:latin typeface="Gill Sans"/>
                    <a:sym typeface="Gill Sans"/>
                  </a:endParaRPr>
                </a:p>
              </p:txBody>
            </p:sp>
          </p:grpSp>
        </p:grpSp>
        <p:grpSp>
          <p:nvGrpSpPr>
            <p:cNvPr id="52" name="Group 51">
              <a:extLst>
                <a:ext uri="{FF2B5EF4-FFF2-40B4-BE49-F238E27FC236}">
                  <a16:creationId xmlns:a16="http://schemas.microsoft.com/office/drawing/2014/main" id="{D889F321-E62A-501B-93B2-2175BBF38A40}"/>
                </a:ext>
              </a:extLst>
            </p:cNvPr>
            <p:cNvGrpSpPr/>
            <p:nvPr/>
          </p:nvGrpSpPr>
          <p:grpSpPr>
            <a:xfrm>
              <a:off x="7918692" y="1232181"/>
              <a:ext cx="2642009" cy="932471"/>
              <a:chOff x="8313397" y="1051620"/>
              <a:chExt cx="2642009" cy="932471"/>
            </a:xfrm>
            <a:solidFill>
              <a:schemeClr val="accent1"/>
            </a:solidFill>
          </p:grpSpPr>
          <p:grpSp>
            <p:nvGrpSpPr>
              <p:cNvPr id="53" name="Group 52">
                <a:extLst>
                  <a:ext uri="{FF2B5EF4-FFF2-40B4-BE49-F238E27FC236}">
                    <a16:creationId xmlns:a16="http://schemas.microsoft.com/office/drawing/2014/main" id="{9B7E0D94-CD37-4018-34EA-49792E0DC1D0}"/>
                  </a:ext>
                </a:extLst>
              </p:cNvPr>
              <p:cNvGrpSpPr/>
              <p:nvPr/>
            </p:nvGrpSpPr>
            <p:grpSpPr>
              <a:xfrm>
                <a:off x="8313397" y="1051620"/>
                <a:ext cx="1215731" cy="932471"/>
                <a:chOff x="7706699" y="377374"/>
                <a:chExt cx="1357440" cy="1041162"/>
              </a:xfrm>
              <a:grpFill/>
            </p:grpSpPr>
            <p:sp>
              <p:nvSpPr>
                <p:cNvPr id="67" name="Freeform 66">
                  <a:extLst>
                    <a:ext uri="{FF2B5EF4-FFF2-40B4-BE49-F238E27FC236}">
                      <a16:creationId xmlns:a16="http://schemas.microsoft.com/office/drawing/2014/main" id="{B13C28D7-DEBD-C2DD-133C-055A6872059B}"/>
                    </a:ext>
                  </a:extLst>
                </p:cNvPr>
                <p:cNvSpPr/>
                <p:nvPr/>
              </p:nvSpPr>
              <p:spPr>
                <a:xfrm>
                  <a:off x="7706699" y="637464"/>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8" name="Oval 67">
                  <a:extLst>
                    <a:ext uri="{FF2B5EF4-FFF2-40B4-BE49-F238E27FC236}">
                      <a16:creationId xmlns:a16="http://schemas.microsoft.com/office/drawing/2014/main" id="{F944051D-78EB-2738-79B2-F8538770DCDA}"/>
                    </a:ext>
                  </a:extLst>
                </p:cNvPr>
                <p:cNvSpPr/>
                <p:nvPr/>
              </p:nvSpPr>
              <p:spPr>
                <a:xfrm>
                  <a:off x="7783038" y="377374"/>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9" name="Freeform 68">
                  <a:extLst>
                    <a:ext uri="{FF2B5EF4-FFF2-40B4-BE49-F238E27FC236}">
                      <a16:creationId xmlns:a16="http://schemas.microsoft.com/office/drawing/2014/main" id="{3B02E9C0-66A2-5F0B-CD8B-F80002A920C3}"/>
                    </a:ext>
                  </a:extLst>
                </p:cNvPr>
                <p:cNvSpPr/>
                <p:nvPr/>
              </p:nvSpPr>
              <p:spPr>
                <a:xfrm>
                  <a:off x="7706699" y="1215612"/>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0" name="Oval 69">
                  <a:extLst>
                    <a:ext uri="{FF2B5EF4-FFF2-40B4-BE49-F238E27FC236}">
                      <a16:creationId xmlns:a16="http://schemas.microsoft.com/office/drawing/2014/main" id="{303AFDBC-8492-F8C8-BA47-2629CB66C79C}"/>
                    </a:ext>
                  </a:extLst>
                </p:cNvPr>
                <p:cNvSpPr/>
                <p:nvPr/>
              </p:nvSpPr>
              <p:spPr>
                <a:xfrm>
                  <a:off x="7783038" y="955522"/>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1" name="Freeform 70">
                  <a:extLst>
                    <a:ext uri="{FF2B5EF4-FFF2-40B4-BE49-F238E27FC236}">
                      <a16:creationId xmlns:a16="http://schemas.microsoft.com/office/drawing/2014/main" id="{B165658B-24EC-9041-0101-028A81385F41}"/>
                    </a:ext>
                  </a:extLst>
                </p:cNvPr>
                <p:cNvSpPr/>
                <p:nvPr/>
              </p:nvSpPr>
              <p:spPr>
                <a:xfrm>
                  <a:off x="8169714" y="637464"/>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2" name="Oval 71">
                  <a:extLst>
                    <a:ext uri="{FF2B5EF4-FFF2-40B4-BE49-F238E27FC236}">
                      <a16:creationId xmlns:a16="http://schemas.microsoft.com/office/drawing/2014/main" id="{05E899C1-D4CD-DCC1-DBF4-F5B39E0D42E5}"/>
                    </a:ext>
                  </a:extLst>
                </p:cNvPr>
                <p:cNvSpPr/>
                <p:nvPr/>
              </p:nvSpPr>
              <p:spPr>
                <a:xfrm>
                  <a:off x="8246053" y="377374"/>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3" name="Freeform 72">
                  <a:extLst>
                    <a:ext uri="{FF2B5EF4-FFF2-40B4-BE49-F238E27FC236}">
                      <a16:creationId xmlns:a16="http://schemas.microsoft.com/office/drawing/2014/main" id="{8BF4815B-CB6F-F10B-E2A2-8429880F56F8}"/>
                    </a:ext>
                  </a:extLst>
                </p:cNvPr>
                <p:cNvSpPr/>
                <p:nvPr/>
              </p:nvSpPr>
              <p:spPr>
                <a:xfrm>
                  <a:off x="8169714" y="1215612"/>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4" name="Oval 73">
                  <a:extLst>
                    <a:ext uri="{FF2B5EF4-FFF2-40B4-BE49-F238E27FC236}">
                      <a16:creationId xmlns:a16="http://schemas.microsoft.com/office/drawing/2014/main" id="{4E884C77-DFFF-C09A-7C8F-76D6B55D0D72}"/>
                    </a:ext>
                  </a:extLst>
                </p:cNvPr>
                <p:cNvSpPr/>
                <p:nvPr/>
              </p:nvSpPr>
              <p:spPr>
                <a:xfrm>
                  <a:off x="8246053" y="955522"/>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5" name="Freeform 74">
                  <a:extLst>
                    <a:ext uri="{FF2B5EF4-FFF2-40B4-BE49-F238E27FC236}">
                      <a16:creationId xmlns:a16="http://schemas.microsoft.com/office/drawing/2014/main" id="{82C036B8-6683-FA74-3351-3FCEC46658E2}"/>
                    </a:ext>
                  </a:extLst>
                </p:cNvPr>
                <p:cNvSpPr/>
                <p:nvPr/>
              </p:nvSpPr>
              <p:spPr>
                <a:xfrm>
                  <a:off x="8632728" y="637464"/>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6" name="Oval 75">
                  <a:extLst>
                    <a:ext uri="{FF2B5EF4-FFF2-40B4-BE49-F238E27FC236}">
                      <a16:creationId xmlns:a16="http://schemas.microsoft.com/office/drawing/2014/main" id="{D4A30544-69E1-26EC-5CB8-3C2DC1167CAA}"/>
                    </a:ext>
                  </a:extLst>
                </p:cNvPr>
                <p:cNvSpPr/>
                <p:nvPr/>
              </p:nvSpPr>
              <p:spPr>
                <a:xfrm>
                  <a:off x="8709067" y="377374"/>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7" name="Freeform 76">
                  <a:extLst>
                    <a:ext uri="{FF2B5EF4-FFF2-40B4-BE49-F238E27FC236}">
                      <a16:creationId xmlns:a16="http://schemas.microsoft.com/office/drawing/2014/main" id="{B748DB67-6AEE-96AD-0721-4054027CC7B9}"/>
                    </a:ext>
                  </a:extLst>
                </p:cNvPr>
                <p:cNvSpPr/>
                <p:nvPr/>
              </p:nvSpPr>
              <p:spPr>
                <a:xfrm>
                  <a:off x="8632728" y="1215612"/>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78" name="Oval 77">
                  <a:extLst>
                    <a:ext uri="{FF2B5EF4-FFF2-40B4-BE49-F238E27FC236}">
                      <a16:creationId xmlns:a16="http://schemas.microsoft.com/office/drawing/2014/main" id="{18FF2635-A3F1-B91F-CD26-95B6AC3CBE81}"/>
                    </a:ext>
                  </a:extLst>
                </p:cNvPr>
                <p:cNvSpPr/>
                <p:nvPr/>
              </p:nvSpPr>
              <p:spPr>
                <a:xfrm>
                  <a:off x="8709067" y="955522"/>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grpSp>
          <p:grpSp>
            <p:nvGrpSpPr>
              <p:cNvPr id="54" name="Group 53">
                <a:extLst>
                  <a:ext uri="{FF2B5EF4-FFF2-40B4-BE49-F238E27FC236}">
                    <a16:creationId xmlns:a16="http://schemas.microsoft.com/office/drawing/2014/main" id="{C3A6E33B-BBB9-8AA5-7C61-270E1D0EF38A}"/>
                  </a:ext>
                </a:extLst>
              </p:cNvPr>
              <p:cNvGrpSpPr/>
              <p:nvPr/>
            </p:nvGrpSpPr>
            <p:grpSpPr>
              <a:xfrm>
                <a:off x="9739674" y="1051620"/>
                <a:ext cx="1215732" cy="932471"/>
                <a:chOff x="6780669" y="377374"/>
                <a:chExt cx="1357441" cy="1041162"/>
              </a:xfrm>
              <a:grpFill/>
            </p:grpSpPr>
            <p:sp>
              <p:nvSpPr>
                <p:cNvPr id="55" name="Freeform 54">
                  <a:extLst>
                    <a:ext uri="{FF2B5EF4-FFF2-40B4-BE49-F238E27FC236}">
                      <a16:creationId xmlns:a16="http://schemas.microsoft.com/office/drawing/2014/main" id="{D2CFEB7A-3A4E-1C33-8541-0BD66DB33383}"/>
                    </a:ext>
                  </a:extLst>
                </p:cNvPr>
                <p:cNvSpPr/>
                <p:nvPr/>
              </p:nvSpPr>
              <p:spPr>
                <a:xfrm>
                  <a:off x="6780669" y="637464"/>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6" name="Oval 55">
                  <a:extLst>
                    <a:ext uri="{FF2B5EF4-FFF2-40B4-BE49-F238E27FC236}">
                      <a16:creationId xmlns:a16="http://schemas.microsoft.com/office/drawing/2014/main" id="{6B953B1D-7C27-700A-76C9-77CF09B5A764}"/>
                    </a:ext>
                  </a:extLst>
                </p:cNvPr>
                <p:cNvSpPr/>
                <p:nvPr/>
              </p:nvSpPr>
              <p:spPr>
                <a:xfrm>
                  <a:off x="6857008" y="377374"/>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7" name="Freeform 56">
                  <a:extLst>
                    <a:ext uri="{FF2B5EF4-FFF2-40B4-BE49-F238E27FC236}">
                      <a16:creationId xmlns:a16="http://schemas.microsoft.com/office/drawing/2014/main" id="{2FF9AAED-6946-B759-7E62-2918852352EB}"/>
                    </a:ext>
                  </a:extLst>
                </p:cNvPr>
                <p:cNvSpPr/>
                <p:nvPr/>
              </p:nvSpPr>
              <p:spPr>
                <a:xfrm>
                  <a:off x="6780669" y="1215612"/>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8" name="Oval 57">
                  <a:extLst>
                    <a:ext uri="{FF2B5EF4-FFF2-40B4-BE49-F238E27FC236}">
                      <a16:creationId xmlns:a16="http://schemas.microsoft.com/office/drawing/2014/main" id="{CFA05647-A42B-E2A4-1BB5-D69F186ABC59}"/>
                    </a:ext>
                  </a:extLst>
                </p:cNvPr>
                <p:cNvSpPr/>
                <p:nvPr/>
              </p:nvSpPr>
              <p:spPr>
                <a:xfrm>
                  <a:off x="6857008" y="955522"/>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59" name="Freeform 58">
                  <a:extLst>
                    <a:ext uri="{FF2B5EF4-FFF2-40B4-BE49-F238E27FC236}">
                      <a16:creationId xmlns:a16="http://schemas.microsoft.com/office/drawing/2014/main" id="{B5222765-2E46-90CC-C07C-325636F4A5EB}"/>
                    </a:ext>
                  </a:extLst>
                </p:cNvPr>
                <p:cNvSpPr/>
                <p:nvPr/>
              </p:nvSpPr>
              <p:spPr>
                <a:xfrm>
                  <a:off x="7243684" y="637464"/>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0" name="Oval 59">
                  <a:extLst>
                    <a:ext uri="{FF2B5EF4-FFF2-40B4-BE49-F238E27FC236}">
                      <a16:creationId xmlns:a16="http://schemas.microsoft.com/office/drawing/2014/main" id="{9A725EDE-6C6F-BBB4-E443-070892B58FBF}"/>
                    </a:ext>
                  </a:extLst>
                </p:cNvPr>
                <p:cNvSpPr/>
                <p:nvPr/>
              </p:nvSpPr>
              <p:spPr>
                <a:xfrm>
                  <a:off x="7320023" y="377374"/>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1" name="Freeform 60">
                  <a:extLst>
                    <a:ext uri="{FF2B5EF4-FFF2-40B4-BE49-F238E27FC236}">
                      <a16:creationId xmlns:a16="http://schemas.microsoft.com/office/drawing/2014/main" id="{4A6412C3-4D8C-2CE8-8010-5F53095D113A}"/>
                    </a:ext>
                  </a:extLst>
                </p:cNvPr>
                <p:cNvSpPr/>
                <p:nvPr/>
              </p:nvSpPr>
              <p:spPr>
                <a:xfrm>
                  <a:off x="7243684" y="1215612"/>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2" name="Oval 61">
                  <a:extLst>
                    <a:ext uri="{FF2B5EF4-FFF2-40B4-BE49-F238E27FC236}">
                      <a16:creationId xmlns:a16="http://schemas.microsoft.com/office/drawing/2014/main" id="{3EEF14C0-7A85-5FAC-FD1A-A2F2CA94C4A4}"/>
                    </a:ext>
                  </a:extLst>
                </p:cNvPr>
                <p:cNvSpPr/>
                <p:nvPr/>
              </p:nvSpPr>
              <p:spPr>
                <a:xfrm>
                  <a:off x="7320023" y="955522"/>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3" name="Freeform 62">
                  <a:extLst>
                    <a:ext uri="{FF2B5EF4-FFF2-40B4-BE49-F238E27FC236}">
                      <a16:creationId xmlns:a16="http://schemas.microsoft.com/office/drawing/2014/main" id="{4EDF516F-28EB-4A6B-1469-25E4135E6D48}"/>
                    </a:ext>
                  </a:extLst>
                </p:cNvPr>
                <p:cNvSpPr/>
                <p:nvPr/>
              </p:nvSpPr>
              <p:spPr>
                <a:xfrm>
                  <a:off x="7706699" y="637464"/>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4" name="Oval 63">
                  <a:extLst>
                    <a:ext uri="{FF2B5EF4-FFF2-40B4-BE49-F238E27FC236}">
                      <a16:creationId xmlns:a16="http://schemas.microsoft.com/office/drawing/2014/main" id="{73059093-0F0E-88E8-0D83-1863C0FBFF83}"/>
                    </a:ext>
                  </a:extLst>
                </p:cNvPr>
                <p:cNvSpPr/>
                <p:nvPr/>
              </p:nvSpPr>
              <p:spPr>
                <a:xfrm>
                  <a:off x="7783038" y="377374"/>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5" name="Freeform 64">
                  <a:extLst>
                    <a:ext uri="{FF2B5EF4-FFF2-40B4-BE49-F238E27FC236}">
                      <a16:creationId xmlns:a16="http://schemas.microsoft.com/office/drawing/2014/main" id="{7C346C3D-02DC-09AF-CC57-3D966CED463D}"/>
                    </a:ext>
                  </a:extLst>
                </p:cNvPr>
                <p:cNvSpPr/>
                <p:nvPr/>
              </p:nvSpPr>
              <p:spPr>
                <a:xfrm>
                  <a:off x="7706699" y="1215612"/>
                  <a:ext cx="431411" cy="202924"/>
                </a:xfrm>
                <a:custGeom>
                  <a:avLst/>
                  <a:gdLst>
                    <a:gd name="connsiteX0" fmla="*/ 294841 w 589682"/>
                    <a:gd name="connsiteY0" fmla="*/ 0 h 277369"/>
                    <a:gd name="connsiteX1" fmla="*/ 585611 w 589682"/>
                    <a:gd name="connsiteY1" fmla="*/ 236985 h 277369"/>
                    <a:gd name="connsiteX2" fmla="*/ 589682 w 589682"/>
                    <a:gd name="connsiteY2" fmla="*/ 277369 h 277369"/>
                    <a:gd name="connsiteX3" fmla="*/ 0 w 589682"/>
                    <a:gd name="connsiteY3" fmla="*/ 277369 h 277369"/>
                    <a:gd name="connsiteX4" fmla="*/ 4071 w 589682"/>
                    <a:gd name="connsiteY4" fmla="*/ 236985 h 277369"/>
                    <a:gd name="connsiteX5" fmla="*/ 294841 w 589682"/>
                    <a:gd name="connsiteY5" fmla="*/ 0 h 27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682" h="277369">
                      <a:moveTo>
                        <a:pt x="294841" y="0"/>
                      </a:moveTo>
                      <a:cubicBezTo>
                        <a:pt x="438269" y="0"/>
                        <a:pt x="557936" y="101738"/>
                        <a:pt x="585611" y="236985"/>
                      </a:cubicBezTo>
                      <a:lnTo>
                        <a:pt x="589682" y="277369"/>
                      </a:lnTo>
                      <a:lnTo>
                        <a:pt x="0" y="277369"/>
                      </a:lnTo>
                      <a:lnTo>
                        <a:pt x="4071" y="236985"/>
                      </a:lnTo>
                      <a:cubicBezTo>
                        <a:pt x="31746" y="101738"/>
                        <a:pt x="151413" y="0"/>
                        <a:pt x="294841" y="0"/>
                      </a:cubicBezTo>
                      <a:close/>
                    </a:path>
                  </a:pathLst>
                </a:cu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6" name="Oval 65">
                  <a:extLst>
                    <a:ext uri="{FF2B5EF4-FFF2-40B4-BE49-F238E27FC236}">
                      <a16:creationId xmlns:a16="http://schemas.microsoft.com/office/drawing/2014/main" id="{030892A1-BACC-8E04-C054-372ABFFC2A22}"/>
                    </a:ext>
                  </a:extLst>
                </p:cNvPr>
                <p:cNvSpPr/>
                <p:nvPr/>
              </p:nvSpPr>
              <p:spPr>
                <a:xfrm>
                  <a:off x="7783038" y="955522"/>
                  <a:ext cx="278740" cy="278740"/>
                </a:xfrm>
                <a:prstGeom prst="ellipse">
                  <a:avLst/>
                </a:prstGeom>
                <a:grp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9494C"/>
                    </a:solidFill>
                    <a:effectLst/>
                    <a:uLnTx/>
                    <a:uFillTx/>
                    <a:latin typeface="Avenir Next LT Pro"/>
                    <a:ea typeface="+mn-ea"/>
                    <a:cs typeface="+mn-cs"/>
                  </a:endParaRPr>
                </a:p>
              </p:txBody>
            </p:sp>
          </p:grpSp>
        </p:grpSp>
        <p:cxnSp>
          <p:nvCxnSpPr>
            <p:cNvPr id="79" name="Straight Connector 78">
              <a:extLst>
                <a:ext uri="{FF2B5EF4-FFF2-40B4-BE49-F238E27FC236}">
                  <a16:creationId xmlns:a16="http://schemas.microsoft.com/office/drawing/2014/main" id="{786B55D7-5A26-F138-F815-AFB2FA6359A6}"/>
                </a:ext>
              </a:extLst>
            </p:cNvPr>
            <p:cNvCxnSpPr/>
            <p:nvPr/>
          </p:nvCxnSpPr>
          <p:spPr>
            <a:xfrm>
              <a:off x="9239691" y="1249530"/>
              <a:ext cx="0" cy="897770"/>
            </a:xfrm>
            <a:prstGeom prst="line">
              <a:avLst/>
            </a:prstGeom>
            <a:ln w="28575">
              <a:solidFill>
                <a:schemeClr val="tx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7C6465D-D5F4-DE7E-473B-157D55E0AC9F}"/>
                </a:ext>
              </a:extLst>
            </p:cNvPr>
            <p:cNvCxnSpPr>
              <a:cxnSpLocks/>
            </p:cNvCxnSpPr>
            <p:nvPr/>
          </p:nvCxnSpPr>
          <p:spPr>
            <a:xfrm>
              <a:off x="9239691" y="4337733"/>
              <a:ext cx="0" cy="1736630"/>
            </a:xfrm>
            <a:prstGeom prst="line">
              <a:avLst/>
            </a:prstGeom>
            <a:ln w="28575">
              <a:solidFill>
                <a:schemeClr val="tx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29651296-E795-DCA9-C9F2-408B452F6D71}"/>
                </a:ext>
              </a:extLst>
            </p:cNvPr>
            <p:cNvSpPr txBox="1"/>
            <p:nvPr/>
          </p:nvSpPr>
          <p:spPr>
            <a:xfrm>
              <a:off x="8695312" y="3825274"/>
              <a:ext cx="1088760" cy="400110"/>
            </a:xfrm>
            <a:prstGeom prst="rect">
              <a:avLst/>
            </a:prstGeom>
            <a:solidFill>
              <a:schemeClr val="bg1"/>
            </a:solidFill>
          </p:spPr>
          <p:txBody>
            <a:bodyPr wrap="none" lIns="0" rIns="0" rtlCol="0">
              <a:sp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9494C"/>
                  </a:solidFill>
                  <a:effectLst/>
                  <a:uLnTx/>
                  <a:uFillTx/>
                  <a:latin typeface="Avenir Next LT Pro"/>
                  <a:ea typeface="Open Sans Extrabold" charset="0"/>
                  <a:cs typeface="Verdana" panose="020B0604030504040204" pitchFamily="34" charset="0"/>
                </a:rPr>
                <a:t>Learning</a:t>
              </a:r>
            </a:p>
          </p:txBody>
        </p:sp>
        <p:grpSp>
          <p:nvGrpSpPr>
            <p:cNvPr id="82" name="Group 81">
              <a:extLst>
                <a:ext uri="{FF2B5EF4-FFF2-40B4-BE49-F238E27FC236}">
                  <a16:creationId xmlns:a16="http://schemas.microsoft.com/office/drawing/2014/main" id="{FE7E214B-A147-3623-D0B9-43EAA0A7B853}"/>
                </a:ext>
              </a:extLst>
            </p:cNvPr>
            <p:cNvGrpSpPr/>
            <p:nvPr/>
          </p:nvGrpSpPr>
          <p:grpSpPr>
            <a:xfrm>
              <a:off x="7255572" y="2987465"/>
              <a:ext cx="4412098" cy="565309"/>
              <a:chOff x="7527076" y="2886936"/>
              <a:chExt cx="4412098" cy="565309"/>
            </a:xfrm>
          </p:grpSpPr>
          <p:sp>
            <p:nvSpPr>
              <p:cNvPr id="83" name="Oval 82">
                <a:extLst>
                  <a:ext uri="{FF2B5EF4-FFF2-40B4-BE49-F238E27FC236}">
                    <a16:creationId xmlns:a16="http://schemas.microsoft.com/office/drawing/2014/main" id="{78DF34E9-F5B9-61BF-85E9-F90C42070A9E}"/>
                  </a:ext>
                </a:extLst>
              </p:cNvPr>
              <p:cNvSpPr/>
              <p:nvPr/>
            </p:nvSpPr>
            <p:spPr>
              <a:xfrm>
                <a:off x="7527076" y="2886936"/>
                <a:ext cx="565309" cy="5653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84" name="Shape 2591">
                <a:extLst>
                  <a:ext uri="{FF2B5EF4-FFF2-40B4-BE49-F238E27FC236}">
                    <a16:creationId xmlns:a16="http://schemas.microsoft.com/office/drawing/2014/main" id="{E4F0232B-94E1-2E29-CD26-E765FD0C1EF1}"/>
                  </a:ext>
                </a:extLst>
              </p:cNvPr>
              <p:cNvSpPr/>
              <p:nvPr/>
            </p:nvSpPr>
            <p:spPr>
              <a:xfrm rot="916990">
                <a:off x="7585496" y="2945414"/>
                <a:ext cx="448469" cy="448353"/>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19045" tIns="19045" rIns="19045" bIns="19045" anchor="ctr"/>
              <a:lstStyle/>
              <a:p>
                <a:pPr marL="0" marR="0" lvl="0" indent="0" algn="l" defTabSz="228526"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7" b="0" i="0" u="none" strike="noStrike" kern="1200" cap="none" spc="0" normalizeH="0" baseline="0" noProof="0">
                  <a:ln>
                    <a:noFill/>
                  </a:ln>
                  <a:solidFill>
                    <a:srgbClr val="49494C"/>
                  </a:solidFill>
                  <a:effectLst>
                    <a:outerShdw blurRad="38100" dist="12700" dir="5400000" rotWithShape="0">
                      <a:srgbClr val="000000">
                        <a:alpha val="50000"/>
                      </a:srgbClr>
                    </a:outerShdw>
                  </a:effectLst>
                  <a:uLnTx/>
                  <a:uFillTx/>
                  <a:latin typeface="Gill Sans"/>
                  <a:sym typeface="Gill Sans"/>
                </a:endParaRPr>
              </a:p>
            </p:txBody>
          </p:sp>
          <p:sp>
            <p:nvSpPr>
              <p:cNvPr id="85" name="TextBox 84">
                <a:extLst>
                  <a:ext uri="{FF2B5EF4-FFF2-40B4-BE49-F238E27FC236}">
                    <a16:creationId xmlns:a16="http://schemas.microsoft.com/office/drawing/2014/main" id="{BBD36AE8-F225-01DE-9BD4-87AB3236E70E}"/>
                  </a:ext>
                </a:extLst>
              </p:cNvPr>
              <p:cNvSpPr txBox="1"/>
              <p:nvPr/>
            </p:nvSpPr>
            <p:spPr>
              <a:xfrm>
                <a:off x="7805639" y="2892521"/>
                <a:ext cx="2113480" cy="526298"/>
              </a:xfrm>
              <a:prstGeom prst="rect">
                <a:avLst/>
              </a:prstGeom>
              <a:noFill/>
            </p:spPr>
            <p:txBody>
              <a:bodyPr wrap="square" lIns="0" rIns="0" rtlCol="0">
                <a:spAutoFit/>
              </a:bodyPr>
              <a:lstStyle/>
              <a:p>
                <a:pPr marL="628615" marR="0" lvl="1" indent="-171450" algn="l" defTabSz="914330" rtl="0" eaLnBrk="1" fontAlgn="auto" latinLnBrk="0" hangingPunct="1">
                  <a:lnSpc>
                    <a:spcPct val="120000"/>
                  </a:lnSpc>
                  <a:spcBef>
                    <a:spcPts val="0"/>
                  </a:spcBef>
                  <a:spcAft>
                    <a:spcPts val="0"/>
                  </a:spcAft>
                  <a:buClrTx/>
                  <a:buSzTx/>
                  <a:buFont typeface="Arial"/>
                  <a:buChar char="•"/>
                  <a:tabLst/>
                  <a:defRPr/>
                </a:pPr>
                <a:r>
                  <a:rPr kumimoji="0" lang="en-US" sz="1200" b="0" i="0" u="none" strike="noStrike" kern="1200" cap="none" spc="0" normalizeH="0" baseline="0" noProof="0">
                    <a:ln>
                      <a:noFill/>
                    </a:ln>
                    <a:solidFill>
                      <a:srgbClr val="FFFFFF"/>
                    </a:solidFill>
                    <a:effectLst/>
                    <a:uLnTx/>
                    <a:uFillTx/>
                    <a:latin typeface="Avenir Next LT Pro"/>
                    <a:ea typeface="+mn-ea"/>
                    <a:cs typeface="Verdana" panose="020B0604030504040204" pitchFamily="34" charset="0"/>
                  </a:rPr>
                  <a:t>Design Elements</a:t>
                </a:r>
              </a:p>
              <a:p>
                <a:pPr marL="628615" marR="0" lvl="1" indent="-171450" algn="l" defTabSz="914330" rtl="0" eaLnBrk="1" fontAlgn="auto" latinLnBrk="0" hangingPunct="1">
                  <a:lnSpc>
                    <a:spcPct val="120000"/>
                  </a:lnSpc>
                  <a:spcBef>
                    <a:spcPts val="0"/>
                  </a:spcBef>
                  <a:spcAft>
                    <a:spcPts val="0"/>
                  </a:spcAft>
                  <a:buClrTx/>
                  <a:buSzTx/>
                  <a:buFont typeface="Arial"/>
                  <a:buChar char="•"/>
                  <a:tabLst/>
                  <a:defRPr/>
                </a:pPr>
                <a:r>
                  <a:rPr kumimoji="0" lang="en-US" sz="1200" b="0" i="0" u="none" strike="noStrike" kern="1200" cap="none" spc="0" normalizeH="0" baseline="0" noProof="0">
                    <a:ln>
                      <a:noFill/>
                    </a:ln>
                    <a:solidFill>
                      <a:srgbClr val="FFFFFF"/>
                    </a:solidFill>
                    <a:effectLst/>
                    <a:uLnTx/>
                    <a:uFillTx/>
                    <a:latin typeface="Avenir Next LT Pro"/>
                    <a:ea typeface="+mn-ea"/>
                    <a:cs typeface="Verdana" panose="020B0604030504040204" pitchFamily="34" charset="0"/>
                  </a:rPr>
                  <a:t>Channel</a:t>
                </a:r>
              </a:p>
            </p:txBody>
          </p:sp>
          <p:sp>
            <p:nvSpPr>
              <p:cNvPr id="86" name="TextBox 85">
                <a:extLst>
                  <a:ext uri="{FF2B5EF4-FFF2-40B4-BE49-F238E27FC236}">
                    <a16:creationId xmlns:a16="http://schemas.microsoft.com/office/drawing/2014/main" id="{72886C85-B321-DF23-2295-8E78B95E7D22}"/>
                  </a:ext>
                </a:extLst>
              </p:cNvPr>
              <p:cNvSpPr txBox="1"/>
              <p:nvPr/>
            </p:nvSpPr>
            <p:spPr>
              <a:xfrm>
                <a:off x="9588498" y="2892521"/>
                <a:ext cx="2350676" cy="526298"/>
              </a:xfrm>
              <a:prstGeom prst="rect">
                <a:avLst/>
              </a:prstGeom>
              <a:noFill/>
            </p:spPr>
            <p:txBody>
              <a:bodyPr wrap="square" lIns="0" rIns="0" rtlCol="0">
                <a:spAutoFit/>
              </a:bodyPr>
              <a:lstStyle/>
              <a:p>
                <a:pPr marL="628615" marR="0" lvl="1" indent="-171450" algn="l" defTabSz="914330" rtl="0" eaLnBrk="1" fontAlgn="auto" latinLnBrk="0" hangingPunct="1">
                  <a:lnSpc>
                    <a:spcPct val="120000"/>
                  </a:lnSpc>
                  <a:spcBef>
                    <a:spcPts val="0"/>
                  </a:spcBef>
                  <a:spcAft>
                    <a:spcPts val="0"/>
                  </a:spcAft>
                  <a:buClrTx/>
                  <a:buSzTx/>
                  <a:buFont typeface="Arial"/>
                  <a:buChar char="•"/>
                  <a:tabLst/>
                  <a:defRPr/>
                </a:pPr>
                <a:r>
                  <a:rPr kumimoji="0" lang="en-US" sz="1200" b="0" i="0" u="none" strike="noStrike" kern="1200" cap="none" spc="0" normalizeH="0" baseline="0" noProof="0">
                    <a:ln>
                      <a:noFill/>
                    </a:ln>
                    <a:solidFill>
                      <a:srgbClr val="FFFFFF"/>
                    </a:solidFill>
                    <a:effectLst/>
                    <a:uLnTx/>
                    <a:uFillTx/>
                    <a:latin typeface="Avenir Next LT Pro"/>
                    <a:ea typeface="+mn-ea"/>
                    <a:cs typeface="Verdana" panose="020B0604030504040204" pitchFamily="34" charset="0"/>
                  </a:rPr>
                  <a:t>Timing</a:t>
                </a:r>
              </a:p>
              <a:p>
                <a:pPr marL="628615" marR="0" lvl="1" indent="-171450" algn="l" defTabSz="914330" rtl="0" eaLnBrk="1" fontAlgn="auto" latinLnBrk="0" hangingPunct="1">
                  <a:lnSpc>
                    <a:spcPct val="120000"/>
                  </a:lnSpc>
                  <a:spcBef>
                    <a:spcPts val="0"/>
                  </a:spcBef>
                  <a:spcAft>
                    <a:spcPts val="0"/>
                  </a:spcAft>
                  <a:buClrTx/>
                  <a:buSzTx/>
                  <a:buFont typeface="Arial"/>
                  <a:buChar char="•"/>
                  <a:tabLst/>
                  <a:defRPr/>
                </a:pPr>
                <a:r>
                  <a:rPr kumimoji="0" lang="en-US" sz="1200" b="0" i="0" u="none" strike="noStrike" kern="1200" cap="none" spc="0" normalizeH="0" baseline="0" noProof="0">
                    <a:ln>
                      <a:noFill/>
                    </a:ln>
                    <a:solidFill>
                      <a:srgbClr val="FFFFFF"/>
                    </a:solidFill>
                    <a:effectLst/>
                    <a:uLnTx/>
                    <a:uFillTx/>
                    <a:latin typeface="Avenir Next LT Pro"/>
                    <a:ea typeface="+mn-ea"/>
                    <a:cs typeface="Verdana" panose="020B0604030504040204" pitchFamily="34" charset="0"/>
                  </a:rPr>
                  <a:t>Message Content</a:t>
                </a:r>
              </a:p>
            </p:txBody>
          </p:sp>
        </p:grpSp>
        <p:grpSp>
          <p:nvGrpSpPr>
            <p:cNvPr id="87" name="Group 86">
              <a:extLst>
                <a:ext uri="{FF2B5EF4-FFF2-40B4-BE49-F238E27FC236}">
                  <a16:creationId xmlns:a16="http://schemas.microsoft.com/office/drawing/2014/main" id="{87B71395-DF49-B42D-C476-B5E883ECDAB5}"/>
                </a:ext>
              </a:extLst>
            </p:cNvPr>
            <p:cNvGrpSpPr/>
            <p:nvPr/>
          </p:nvGrpSpPr>
          <p:grpSpPr>
            <a:xfrm>
              <a:off x="8210931" y="3909843"/>
              <a:ext cx="2057520" cy="582833"/>
              <a:chOff x="8603284" y="4041092"/>
              <a:chExt cx="2057520" cy="271023"/>
            </a:xfrm>
            <a:solidFill>
              <a:schemeClr val="accent4"/>
            </a:solidFill>
          </p:grpSpPr>
          <p:sp>
            <p:nvSpPr>
              <p:cNvPr id="88" name="Down Arrow 87">
                <a:extLst>
                  <a:ext uri="{FF2B5EF4-FFF2-40B4-BE49-F238E27FC236}">
                    <a16:creationId xmlns:a16="http://schemas.microsoft.com/office/drawing/2014/main" id="{4313C765-BDDF-F17E-25BB-85C0C55A3A06}"/>
                  </a:ext>
                </a:extLst>
              </p:cNvPr>
              <p:cNvSpPr/>
              <p:nvPr/>
            </p:nvSpPr>
            <p:spPr>
              <a:xfrm>
                <a:off x="8603284" y="4041092"/>
                <a:ext cx="228029" cy="271023"/>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89" name="Down Arrow 88">
                <a:extLst>
                  <a:ext uri="{FF2B5EF4-FFF2-40B4-BE49-F238E27FC236}">
                    <a16:creationId xmlns:a16="http://schemas.microsoft.com/office/drawing/2014/main" id="{9278A4E9-1318-A1AB-09D3-87798A574697}"/>
                  </a:ext>
                </a:extLst>
              </p:cNvPr>
              <p:cNvSpPr/>
              <p:nvPr/>
            </p:nvSpPr>
            <p:spPr>
              <a:xfrm>
                <a:off x="10432775" y="4041092"/>
                <a:ext cx="228029" cy="271023"/>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sp>
          <p:nvSpPr>
            <p:cNvPr id="90" name="TextBox 89">
              <a:extLst>
                <a:ext uri="{FF2B5EF4-FFF2-40B4-BE49-F238E27FC236}">
                  <a16:creationId xmlns:a16="http://schemas.microsoft.com/office/drawing/2014/main" id="{CDB5F53C-521E-9667-F890-B8314D0047C4}"/>
                </a:ext>
              </a:extLst>
            </p:cNvPr>
            <p:cNvSpPr txBox="1"/>
            <p:nvPr/>
          </p:nvSpPr>
          <p:spPr>
            <a:xfrm>
              <a:off x="4978362" y="4886969"/>
              <a:ext cx="1713886" cy="1364733"/>
            </a:xfrm>
            <a:prstGeom prst="rect">
              <a:avLst/>
            </a:prstGeom>
            <a:noFill/>
          </p:spPr>
          <p:txBody>
            <a:bodyPr wrap="square" lIns="0" rIns="0" rtlCol="0">
              <a:spAutoFit/>
            </a:bodyPr>
            <a:lstStyle/>
            <a:p>
              <a:pPr marL="0" marR="0" lvl="0" indent="0" algn="l" defTabSz="91433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Verdana" panose="020B0604030504040204" pitchFamily="34" charset="0"/>
                </a:rPr>
                <a:t>Adjust workflows based on performance measurement &amp; testing.</a:t>
              </a:r>
            </a:p>
          </p:txBody>
        </p:sp>
        <p:sp>
          <p:nvSpPr>
            <p:cNvPr id="91" name="TextBox 90">
              <a:extLst>
                <a:ext uri="{FF2B5EF4-FFF2-40B4-BE49-F238E27FC236}">
                  <a16:creationId xmlns:a16="http://schemas.microsoft.com/office/drawing/2014/main" id="{5F219F1A-74E7-A5B2-0E54-3CDA849384E4}"/>
                </a:ext>
              </a:extLst>
            </p:cNvPr>
            <p:cNvSpPr txBox="1"/>
            <p:nvPr/>
          </p:nvSpPr>
          <p:spPr>
            <a:xfrm>
              <a:off x="4973871" y="3488526"/>
              <a:ext cx="1718378" cy="1106200"/>
            </a:xfrm>
            <a:prstGeom prst="rect">
              <a:avLst/>
            </a:prstGeom>
            <a:noFill/>
          </p:spPr>
          <p:txBody>
            <a:bodyPr wrap="square" lIns="0" rIns="0" rtlCol="0">
              <a:spAutoFit/>
            </a:bodyPr>
            <a:lstStyle/>
            <a:p>
              <a:pPr marL="0" marR="0" lvl="0" indent="0" algn="l" defTabSz="91433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Verdana" panose="020B0604030504040204" pitchFamily="34" charset="0"/>
                </a:rPr>
                <a:t>Continue to refine patient segments and engagement strategy.</a:t>
              </a:r>
            </a:p>
          </p:txBody>
        </p:sp>
        <p:grpSp>
          <p:nvGrpSpPr>
            <p:cNvPr id="92" name="Group 91">
              <a:extLst>
                <a:ext uri="{FF2B5EF4-FFF2-40B4-BE49-F238E27FC236}">
                  <a16:creationId xmlns:a16="http://schemas.microsoft.com/office/drawing/2014/main" id="{CE4AD0CD-E2CE-0008-79DB-3B273BF98093}"/>
                </a:ext>
              </a:extLst>
            </p:cNvPr>
            <p:cNvGrpSpPr/>
            <p:nvPr/>
          </p:nvGrpSpPr>
          <p:grpSpPr>
            <a:xfrm>
              <a:off x="3950639" y="4895702"/>
              <a:ext cx="831741" cy="831741"/>
              <a:chOff x="3658187" y="5394028"/>
              <a:chExt cx="831741" cy="831741"/>
            </a:xfrm>
          </p:grpSpPr>
          <p:sp>
            <p:nvSpPr>
              <p:cNvPr id="93" name="Oval 92">
                <a:extLst>
                  <a:ext uri="{FF2B5EF4-FFF2-40B4-BE49-F238E27FC236}">
                    <a16:creationId xmlns:a16="http://schemas.microsoft.com/office/drawing/2014/main" id="{CB816653-82B8-DB41-D87C-DC6AD4B22F3C}"/>
                  </a:ext>
                </a:extLst>
              </p:cNvPr>
              <p:cNvSpPr/>
              <p:nvPr/>
            </p:nvSpPr>
            <p:spPr>
              <a:xfrm>
                <a:off x="3658187" y="5394028"/>
                <a:ext cx="831741" cy="831741"/>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94" name="Shape 2618">
                <a:extLst>
                  <a:ext uri="{FF2B5EF4-FFF2-40B4-BE49-F238E27FC236}">
                    <a16:creationId xmlns:a16="http://schemas.microsoft.com/office/drawing/2014/main" id="{00B09895-3246-9374-F1A3-2F4D0F657065}"/>
                  </a:ext>
                </a:extLst>
              </p:cNvPr>
              <p:cNvSpPr/>
              <p:nvPr/>
            </p:nvSpPr>
            <p:spPr>
              <a:xfrm>
                <a:off x="3819129" y="5555000"/>
                <a:ext cx="509856" cy="509796"/>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chemeClr val="bg1"/>
              </a:solidFill>
              <a:ln w="12700">
                <a:noFill/>
                <a:miter lim="400000"/>
              </a:ln>
            </p:spPr>
            <p:txBody>
              <a:bodyPr lIns="19045" tIns="19045" rIns="19045" bIns="19045" anchor="ctr"/>
              <a:lstStyle/>
              <a:p>
                <a:pPr marL="0" marR="0" lvl="0" indent="0" algn="l" defTabSz="228526"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7" b="0" i="0" u="none" strike="noStrike" kern="1200" cap="none" spc="0" normalizeH="0" baseline="0" noProof="0">
                  <a:ln>
                    <a:noFill/>
                  </a:ln>
                  <a:solidFill>
                    <a:srgbClr val="49494C"/>
                  </a:solidFill>
                  <a:effectLst>
                    <a:outerShdw blurRad="38100" dist="12700" dir="5400000" rotWithShape="0">
                      <a:srgbClr val="000000">
                        <a:alpha val="50000"/>
                      </a:srgbClr>
                    </a:outerShdw>
                  </a:effectLst>
                  <a:uLnTx/>
                  <a:uFillTx/>
                  <a:latin typeface="Gill Sans"/>
                  <a:sym typeface="Gill Sans"/>
                </a:endParaRPr>
              </a:p>
            </p:txBody>
          </p:sp>
        </p:grpSp>
        <p:sp>
          <p:nvSpPr>
            <p:cNvPr id="95" name="Oval 94">
              <a:extLst>
                <a:ext uri="{FF2B5EF4-FFF2-40B4-BE49-F238E27FC236}">
                  <a16:creationId xmlns:a16="http://schemas.microsoft.com/office/drawing/2014/main" id="{E52F69EE-76F4-D71C-54A6-A72317E730BB}"/>
                </a:ext>
              </a:extLst>
            </p:cNvPr>
            <p:cNvSpPr/>
            <p:nvPr/>
          </p:nvSpPr>
          <p:spPr>
            <a:xfrm>
              <a:off x="3950639" y="3497259"/>
              <a:ext cx="831741" cy="8317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96" name="Shape 2572">
              <a:extLst>
                <a:ext uri="{FF2B5EF4-FFF2-40B4-BE49-F238E27FC236}">
                  <a16:creationId xmlns:a16="http://schemas.microsoft.com/office/drawing/2014/main" id="{F26188AE-2A8B-956E-1151-03B2FA8A26A6}"/>
                </a:ext>
              </a:extLst>
            </p:cNvPr>
            <p:cNvSpPr/>
            <p:nvPr/>
          </p:nvSpPr>
          <p:spPr>
            <a:xfrm>
              <a:off x="4106348" y="3653035"/>
              <a:ext cx="520322" cy="520188"/>
            </a:xfrm>
            <a:custGeom>
              <a:avLst/>
              <a:gdLst/>
              <a:ahLst/>
              <a:cxnLst>
                <a:cxn ang="0">
                  <a:pos x="wd2" y="hd2"/>
                </a:cxn>
                <a:cxn ang="5400000">
                  <a:pos x="wd2" y="hd2"/>
                </a:cxn>
                <a:cxn ang="10800000">
                  <a:pos x="wd2" y="hd2"/>
                </a:cxn>
                <a:cxn ang="16200000">
                  <a:pos x="wd2" y="hd2"/>
                </a:cxn>
              </a:cxnLst>
              <a:rect l="0" t="0" r="r" b="b"/>
              <a:pathLst>
                <a:path w="21600" h="21600" extrusionOk="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moveTo>
                    <a:pt x="13745" y="8836"/>
                  </a:moveTo>
                  <a:lnTo>
                    <a:pt x="9818" y="8836"/>
                  </a:lnTo>
                  <a:lnTo>
                    <a:pt x="9818" y="4909"/>
                  </a:lnTo>
                  <a:cubicBezTo>
                    <a:pt x="9818" y="4638"/>
                    <a:pt x="9599" y="4418"/>
                    <a:pt x="9327" y="4418"/>
                  </a:cubicBezTo>
                  <a:cubicBezTo>
                    <a:pt x="9056" y="4418"/>
                    <a:pt x="8836" y="4638"/>
                    <a:pt x="8836" y="4909"/>
                  </a:cubicBezTo>
                  <a:lnTo>
                    <a:pt x="8836" y="8836"/>
                  </a:lnTo>
                  <a:lnTo>
                    <a:pt x="4909" y="8836"/>
                  </a:lnTo>
                  <a:cubicBezTo>
                    <a:pt x="4638" y="8836"/>
                    <a:pt x="4418" y="9056"/>
                    <a:pt x="4418" y="9327"/>
                  </a:cubicBezTo>
                  <a:cubicBezTo>
                    <a:pt x="4418" y="9599"/>
                    <a:pt x="4638" y="9818"/>
                    <a:pt x="4909" y="9818"/>
                  </a:cubicBezTo>
                  <a:lnTo>
                    <a:pt x="8836" y="9818"/>
                  </a:lnTo>
                  <a:lnTo>
                    <a:pt x="8836" y="13745"/>
                  </a:lnTo>
                  <a:cubicBezTo>
                    <a:pt x="8836" y="14017"/>
                    <a:pt x="9056" y="14236"/>
                    <a:pt x="9327" y="14236"/>
                  </a:cubicBezTo>
                  <a:cubicBezTo>
                    <a:pt x="9599" y="14236"/>
                    <a:pt x="9818" y="14017"/>
                    <a:pt x="9818" y="13745"/>
                  </a:cubicBezTo>
                  <a:lnTo>
                    <a:pt x="9818" y="9818"/>
                  </a:lnTo>
                  <a:lnTo>
                    <a:pt x="13745" y="9818"/>
                  </a:lnTo>
                  <a:cubicBezTo>
                    <a:pt x="14017" y="9818"/>
                    <a:pt x="14236" y="9599"/>
                    <a:pt x="14236" y="9327"/>
                  </a:cubicBezTo>
                  <a:cubicBezTo>
                    <a:pt x="14236" y="9056"/>
                    <a:pt x="14017" y="8836"/>
                    <a:pt x="13745" y="8836"/>
                  </a:cubicBezTo>
                </a:path>
              </a:pathLst>
            </a:custGeom>
            <a:solidFill>
              <a:schemeClr val="bg1"/>
            </a:solidFill>
            <a:ln w="12700">
              <a:miter lim="400000"/>
            </a:ln>
          </p:spPr>
          <p:txBody>
            <a:bodyPr lIns="19045" tIns="19045" rIns="19045" bIns="19045" anchor="ctr"/>
            <a:lstStyle/>
            <a:p>
              <a:pPr marL="0" marR="0" lvl="0" indent="0" algn="l" defTabSz="228526"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467" b="0" i="0" u="none" strike="noStrike" kern="1200" cap="none" spc="0" normalizeH="0" baseline="0" noProof="0">
                <a:ln>
                  <a:noFill/>
                </a:ln>
                <a:solidFill>
                  <a:srgbClr val="49494C"/>
                </a:solidFill>
                <a:effectLst>
                  <a:outerShdw blurRad="38100" dist="12700" dir="5400000" rotWithShape="0">
                    <a:srgbClr val="000000">
                      <a:alpha val="50000"/>
                    </a:srgbClr>
                  </a:outerShdw>
                </a:effectLst>
                <a:uLnTx/>
                <a:uFillTx/>
                <a:latin typeface="Gill Sans"/>
                <a:sym typeface="Gill Sans"/>
              </a:endParaRPr>
            </a:p>
          </p:txBody>
        </p:sp>
        <p:cxnSp>
          <p:nvCxnSpPr>
            <p:cNvPr id="97" name="Straight Arrow Connector 96">
              <a:extLst>
                <a:ext uri="{FF2B5EF4-FFF2-40B4-BE49-F238E27FC236}">
                  <a16:creationId xmlns:a16="http://schemas.microsoft.com/office/drawing/2014/main" id="{5A39214D-703D-D7FB-78BB-62B8069F5AB7}"/>
                </a:ext>
              </a:extLst>
            </p:cNvPr>
            <p:cNvCxnSpPr>
              <a:cxnSpLocks/>
              <a:stCxn id="13" idx="3"/>
            </p:cNvCxnSpPr>
            <p:nvPr/>
          </p:nvCxnSpPr>
          <p:spPr>
            <a:xfrm>
              <a:off x="6746198" y="1747334"/>
              <a:ext cx="755168" cy="2638"/>
            </a:xfrm>
            <a:prstGeom prst="straightConnector1">
              <a:avLst/>
            </a:prstGeom>
            <a:ln w="34925">
              <a:solidFill>
                <a:schemeClr val="tx1">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72BD8B2E-2117-6E2E-84B7-719C1763C01C}"/>
                </a:ext>
              </a:extLst>
            </p:cNvPr>
            <p:cNvCxnSpPr>
              <a:cxnSpLocks/>
            </p:cNvCxnSpPr>
            <p:nvPr/>
          </p:nvCxnSpPr>
          <p:spPr>
            <a:xfrm flipV="1">
              <a:off x="4366509" y="4435873"/>
              <a:ext cx="0" cy="382341"/>
            </a:xfrm>
            <a:prstGeom prst="straightConnector1">
              <a:avLst/>
            </a:prstGeom>
            <a:ln w="34925">
              <a:solidFill>
                <a:schemeClr val="tx1">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4846AF8E-EB95-87CE-8C6D-2FA2BD45FDCA}"/>
                </a:ext>
              </a:extLst>
            </p:cNvPr>
            <p:cNvCxnSpPr>
              <a:cxnSpLocks/>
            </p:cNvCxnSpPr>
            <p:nvPr/>
          </p:nvCxnSpPr>
          <p:spPr>
            <a:xfrm flipV="1">
              <a:off x="4366509" y="2669188"/>
              <a:ext cx="0" cy="766155"/>
            </a:xfrm>
            <a:prstGeom prst="straightConnector1">
              <a:avLst/>
            </a:prstGeom>
            <a:ln w="34925">
              <a:solidFill>
                <a:schemeClr val="tx1">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3303E1DF-4FB3-D7A0-673B-B2FE08CDC83A}"/>
                </a:ext>
              </a:extLst>
            </p:cNvPr>
            <p:cNvCxnSpPr>
              <a:cxnSpLocks/>
            </p:cNvCxnSpPr>
            <p:nvPr/>
          </p:nvCxnSpPr>
          <p:spPr>
            <a:xfrm flipH="1">
              <a:off x="6594660" y="5311572"/>
              <a:ext cx="906706" cy="0"/>
            </a:xfrm>
            <a:prstGeom prst="straightConnector1">
              <a:avLst/>
            </a:prstGeom>
            <a:ln w="34925">
              <a:solidFill>
                <a:schemeClr val="tx1">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sp>
        <p:nvSpPr>
          <p:cNvPr id="102" name="Rounded Rectangle 101">
            <a:extLst>
              <a:ext uri="{FF2B5EF4-FFF2-40B4-BE49-F238E27FC236}">
                <a16:creationId xmlns:a16="http://schemas.microsoft.com/office/drawing/2014/main" id="{DA913FF2-52C0-9251-3866-79660AE89286}"/>
              </a:ext>
            </a:extLst>
          </p:cNvPr>
          <p:cNvSpPr/>
          <p:nvPr/>
        </p:nvSpPr>
        <p:spPr>
          <a:xfrm>
            <a:off x="9060520" y="199208"/>
            <a:ext cx="2834640" cy="600892"/>
          </a:xfrm>
          <a:prstGeom prst="roundRect">
            <a:avLst>
              <a:gd name="adj" fmla="val 29711"/>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Insights</a:t>
            </a:r>
          </a:p>
        </p:txBody>
      </p:sp>
    </p:spTree>
    <p:extLst>
      <p:ext uri="{BB962C8B-B14F-4D97-AF65-F5344CB8AC3E}">
        <p14:creationId xmlns:p14="http://schemas.microsoft.com/office/powerpoint/2010/main" val="2411127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FBEFA-BD49-B63D-B334-8E0B0D3602B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4C9D39-A73E-2CB2-4195-C04069A42073}"/>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C55DDA06-07AD-6CDE-124E-0900EC37AE5C}"/>
              </a:ext>
            </a:extLst>
          </p:cNvPr>
          <p:cNvSpPr>
            <a:spLocks noGrp="1"/>
          </p:cNvSpPr>
          <p:nvPr>
            <p:ph type="title"/>
          </p:nvPr>
        </p:nvSpPr>
        <p:spPr>
          <a:xfrm>
            <a:off x="4368247" y="1967948"/>
            <a:ext cx="6452153" cy="4239660"/>
          </a:xfrm>
        </p:spPr>
        <p:txBody>
          <a:bodyPr/>
          <a:lstStyle/>
          <a:p>
            <a:r>
              <a:rPr lang="en-US"/>
              <a:t>Redefining Print </a:t>
            </a:r>
            <a:br>
              <a:rPr lang="en-US"/>
            </a:br>
            <a:r>
              <a:rPr lang="en-US"/>
              <a:t>in a Digital Healthcare World</a:t>
            </a:r>
            <a:br>
              <a:rPr lang="en-US"/>
            </a:br>
            <a:r>
              <a:rPr lang="en-US" sz="2400" b="0"/>
              <a:t>Print Reinvented: Secure. </a:t>
            </a:r>
            <a:br>
              <a:rPr lang="en-US" sz="2400" b="0"/>
            </a:br>
            <a:r>
              <a:rPr lang="en-US" sz="2400" b="0"/>
              <a:t>Intelligent. Impactful.</a:t>
            </a:r>
            <a:br>
              <a:rPr lang="en-US" sz="2400" b="0"/>
            </a:br>
            <a:endParaRPr lang="en-US" sz="2400" b="0"/>
          </a:p>
        </p:txBody>
      </p:sp>
    </p:spTree>
    <p:extLst>
      <p:ext uri="{BB962C8B-B14F-4D97-AF65-F5344CB8AC3E}">
        <p14:creationId xmlns:p14="http://schemas.microsoft.com/office/powerpoint/2010/main" val="3011891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1E8D37C-B6B1-10C9-5B29-892D0F1E1B41}"/>
              </a:ext>
            </a:extLst>
          </p:cNvPr>
          <p:cNvGrpSpPr/>
          <p:nvPr/>
        </p:nvGrpSpPr>
        <p:grpSpPr>
          <a:xfrm>
            <a:off x="3006725" y="1552457"/>
            <a:ext cx="7568119" cy="4709160"/>
            <a:chOff x="3006725" y="1552457"/>
            <a:chExt cx="7568119" cy="4350323"/>
          </a:xfrm>
        </p:grpSpPr>
        <p:sp>
          <p:nvSpPr>
            <p:cNvPr id="13" name="Rounded Rectangle 12">
              <a:extLst>
                <a:ext uri="{FF2B5EF4-FFF2-40B4-BE49-F238E27FC236}">
                  <a16:creationId xmlns:a16="http://schemas.microsoft.com/office/drawing/2014/main" id="{8C3B9A28-13BA-92E4-F011-393634EC2B73}"/>
                </a:ext>
              </a:extLst>
            </p:cNvPr>
            <p:cNvSpPr/>
            <p:nvPr/>
          </p:nvSpPr>
          <p:spPr>
            <a:xfrm>
              <a:off x="3006725" y="1552457"/>
              <a:ext cx="7568119" cy="809456"/>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4" name="Rounded Rectangle 13">
              <a:extLst>
                <a:ext uri="{FF2B5EF4-FFF2-40B4-BE49-F238E27FC236}">
                  <a16:creationId xmlns:a16="http://schemas.microsoft.com/office/drawing/2014/main" id="{8575A473-6E30-2F74-AD02-0F9ED0931B49}"/>
                </a:ext>
              </a:extLst>
            </p:cNvPr>
            <p:cNvSpPr/>
            <p:nvPr/>
          </p:nvSpPr>
          <p:spPr>
            <a:xfrm>
              <a:off x="3006725" y="2437674"/>
              <a:ext cx="7568119" cy="809456"/>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5" name="Rounded Rectangle 14">
              <a:extLst>
                <a:ext uri="{FF2B5EF4-FFF2-40B4-BE49-F238E27FC236}">
                  <a16:creationId xmlns:a16="http://schemas.microsoft.com/office/drawing/2014/main" id="{94CDE2E5-AA2F-712A-0751-8266DA080E28}"/>
                </a:ext>
              </a:extLst>
            </p:cNvPr>
            <p:cNvSpPr/>
            <p:nvPr/>
          </p:nvSpPr>
          <p:spPr>
            <a:xfrm>
              <a:off x="3006725" y="3322891"/>
              <a:ext cx="7568119" cy="809456"/>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6" name="Rounded Rectangle 15">
              <a:extLst>
                <a:ext uri="{FF2B5EF4-FFF2-40B4-BE49-F238E27FC236}">
                  <a16:creationId xmlns:a16="http://schemas.microsoft.com/office/drawing/2014/main" id="{C1734ACB-89E1-7D65-97CC-AD4E255B5407}"/>
                </a:ext>
              </a:extLst>
            </p:cNvPr>
            <p:cNvSpPr/>
            <p:nvPr/>
          </p:nvSpPr>
          <p:spPr>
            <a:xfrm>
              <a:off x="3006725" y="4208108"/>
              <a:ext cx="7568119" cy="809456"/>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7" name="Rounded Rectangle 16">
              <a:extLst>
                <a:ext uri="{FF2B5EF4-FFF2-40B4-BE49-F238E27FC236}">
                  <a16:creationId xmlns:a16="http://schemas.microsoft.com/office/drawing/2014/main" id="{804BA0DD-B312-50BE-23AC-F90E39C5E8E3}"/>
                </a:ext>
              </a:extLst>
            </p:cNvPr>
            <p:cNvSpPr/>
            <p:nvPr/>
          </p:nvSpPr>
          <p:spPr>
            <a:xfrm>
              <a:off x="3006725" y="5093324"/>
              <a:ext cx="7568119" cy="809456"/>
            </a:xfrm>
            <a:prstGeom prst="round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grpSp>
      <p:sp>
        <p:nvSpPr>
          <p:cNvPr id="8" name="Content Placeholder 7">
            <a:extLst>
              <a:ext uri="{FF2B5EF4-FFF2-40B4-BE49-F238E27FC236}">
                <a16:creationId xmlns:a16="http://schemas.microsoft.com/office/drawing/2014/main" id="{DAF0CB79-5016-1005-1D7B-CBFA15B8242B}"/>
              </a:ext>
            </a:extLst>
          </p:cNvPr>
          <p:cNvSpPr>
            <a:spLocks noGrp="1"/>
          </p:cNvSpPr>
          <p:nvPr>
            <p:ph idx="16"/>
          </p:nvPr>
        </p:nvSpPr>
        <p:spPr>
          <a:xfrm>
            <a:off x="3464803" y="1686415"/>
            <a:ext cx="7110041" cy="4513262"/>
          </a:xfrm>
        </p:spPr>
        <p:txBody>
          <a:bodyPr/>
          <a:lstStyle/>
          <a:p>
            <a:pPr marL="0" indent="0">
              <a:spcBef>
                <a:spcPts val="2800"/>
              </a:spcBef>
              <a:buNone/>
            </a:pPr>
            <a:r>
              <a:rPr lang="en-US" b="1">
                <a:solidFill>
                  <a:schemeClr val="accent1"/>
                </a:solidFill>
              </a:rPr>
              <a:t>Reliability &amp; resilience </a:t>
            </a:r>
            <a:r>
              <a:rPr lang="en-US"/>
              <a:t>– Multi-site production with disaster recovery and clear recovery objectives.</a:t>
            </a:r>
          </a:p>
          <a:p>
            <a:pPr marL="0" indent="0">
              <a:spcBef>
                <a:spcPts val="2800"/>
              </a:spcBef>
              <a:buNone/>
            </a:pPr>
            <a:r>
              <a:rPr lang="en-US" b="1">
                <a:solidFill>
                  <a:schemeClr val="accent1"/>
                </a:solidFill>
              </a:rPr>
              <a:t>Address intelligence </a:t>
            </a:r>
            <a:r>
              <a:rPr lang="en-US"/>
              <a:t>– Continuous cleansing, NCOA, suppression, and return-mail automation.</a:t>
            </a:r>
          </a:p>
          <a:p>
            <a:pPr marL="0" indent="0">
              <a:spcBef>
                <a:spcPts val="2800"/>
              </a:spcBef>
              <a:buNone/>
            </a:pPr>
            <a:r>
              <a:rPr lang="en-US" b="1">
                <a:solidFill>
                  <a:schemeClr val="accent1"/>
                </a:solidFill>
              </a:rPr>
              <a:t>Self-service control </a:t>
            </a:r>
            <a:r>
              <a:rPr lang="en-US"/>
              <a:t>– Ability to update templates and messaging without tickets and long timelines.</a:t>
            </a:r>
          </a:p>
          <a:p>
            <a:pPr marL="0" indent="0">
              <a:spcBef>
                <a:spcPts val="2800"/>
              </a:spcBef>
              <a:buNone/>
            </a:pPr>
            <a:r>
              <a:rPr lang="en-US" b="1">
                <a:solidFill>
                  <a:schemeClr val="accent1"/>
                </a:solidFill>
              </a:rPr>
              <a:t>End-to-end visibility </a:t>
            </a:r>
            <a:r>
              <a:rPr lang="en-US"/>
              <a:t>– Real-time tracking from file receipt through print, mail, and delivery status.</a:t>
            </a:r>
          </a:p>
          <a:p>
            <a:pPr marL="0" indent="0">
              <a:spcBef>
                <a:spcPts val="2800"/>
              </a:spcBef>
              <a:buNone/>
            </a:pPr>
            <a:r>
              <a:rPr lang="en-US" b="1">
                <a:solidFill>
                  <a:schemeClr val="accent1"/>
                </a:solidFill>
              </a:rPr>
              <a:t>Integration with payments &amp; digital </a:t>
            </a:r>
            <a:r>
              <a:rPr lang="en-US"/>
              <a:t>– Print that drives patients effortlessly into portals, call centers, and payment options.</a:t>
            </a:r>
          </a:p>
          <a:p>
            <a:pPr marL="0" indent="0">
              <a:spcBef>
                <a:spcPts val="2800"/>
              </a:spcBef>
              <a:buNone/>
            </a:pPr>
            <a:endParaRPr lang="en-US"/>
          </a:p>
        </p:txBody>
      </p:sp>
      <p:sp>
        <p:nvSpPr>
          <p:cNvPr id="6" name="Title 5">
            <a:extLst>
              <a:ext uri="{FF2B5EF4-FFF2-40B4-BE49-F238E27FC236}">
                <a16:creationId xmlns:a16="http://schemas.microsoft.com/office/drawing/2014/main" id="{1908C3D7-1503-DED9-AD8C-91C4783C67AA}"/>
              </a:ext>
            </a:extLst>
          </p:cNvPr>
          <p:cNvSpPr>
            <a:spLocks noGrp="1"/>
          </p:cNvSpPr>
          <p:nvPr>
            <p:ph type="title"/>
          </p:nvPr>
        </p:nvSpPr>
        <p:spPr>
          <a:xfrm>
            <a:off x="3007360" y="419100"/>
            <a:ext cx="8569289" cy="1124756"/>
          </a:xfrm>
        </p:spPr>
        <p:txBody>
          <a:bodyPr/>
          <a:lstStyle/>
          <a:p>
            <a:r>
              <a:rPr lang="en-US">
                <a:ea typeface="Open Sans ExtraBold"/>
                <a:cs typeface="Open Sans ExtraBold"/>
              </a:rPr>
              <a:t>The evolution</a:t>
            </a:r>
            <a:endParaRPr lang="en-US"/>
          </a:p>
        </p:txBody>
      </p:sp>
      <p:sp>
        <p:nvSpPr>
          <p:cNvPr id="5" name="Slide Number Placeholder 4">
            <a:extLst>
              <a:ext uri="{FF2B5EF4-FFF2-40B4-BE49-F238E27FC236}">
                <a16:creationId xmlns:a16="http://schemas.microsoft.com/office/drawing/2014/main" id="{72F41A00-0F18-F740-8AD5-A52557C2FE5C}"/>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7" name="Subtitle 6">
            <a:extLst>
              <a:ext uri="{FF2B5EF4-FFF2-40B4-BE49-F238E27FC236}">
                <a16:creationId xmlns:a16="http://schemas.microsoft.com/office/drawing/2014/main" id="{636A7100-40BC-A7BE-928D-4030C2154CB1}"/>
              </a:ext>
            </a:extLst>
          </p:cNvPr>
          <p:cNvSpPr>
            <a:spLocks noGrp="1"/>
          </p:cNvSpPr>
          <p:nvPr>
            <p:ph type="subTitle" idx="13"/>
          </p:nvPr>
        </p:nvSpPr>
        <p:spPr>
          <a:xfrm>
            <a:off x="3007295" y="908688"/>
            <a:ext cx="8569289" cy="635168"/>
          </a:xfrm>
        </p:spPr>
        <p:txBody>
          <a:bodyPr vert="horz" lIns="0" tIns="0" rIns="0" bIns="0" rtlCol="0" anchor="t">
            <a:noAutofit/>
          </a:bodyPr>
          <a:lstStyle/>
          <a:p>
            <a:r>
              <a:rPr lang="en-US">
                <a:ea typeface="Open Sans ExtraBold"/>
                <a:cs typeface="Open Sans ExtraBold"/>
              </a:rPr>
              <a:t>What you can expect from RevSpring:</a:t>
            </a:r>
            <a:endParaRPr lang="en-US"/>
          </a:p>
          <a:p>
            <a:endParaRPr lang="en-US"/>
          </a:p>
        </p:txBody>
      </p:sp>
      <p:grpSp>
        <p:nvGrpSpPr>
          <p:cNvPr id="20" name="Graphic 22">
            <a:extLst>
              <a:ext uri="{FF2B5EF4-FFF2-40B4-BE49-F238E27FC236}">
                <a16:creationId xmlns:a16="http://schemas.microsoft.com/office/drawing/2014/main" id="{51E8BD99-C3CB-7F01-61FF-4F3FE9A91BF6}"/>
              </a:ext>
            </a:extLst>
          </p:cNvPr>
          <p:cNvGrpSpPr/>
          <p:nvPr/>
        </p:nvGrpSpPr>
        <p:grpSpPr>
          <a:xfrm rot="16200000">
            <a:off x="10722333" y="-595773"/>
            <a:ext cx="2109199" cy="2404178"/>
            <a:chOff x="4379856" y="2349622"/>
            <a:chExt cx="1800628" cy="2052453"/>
          </a:xfrm>
          <a:noFill/>
        </p:grpSpPr>
        <p:sp>
          <p:nvSpPr>
            <p:cNvPr id="21" name="Freeform 20">
              <a:extLst>
                <a:ext uri="{FF2B5EF4-FFF2-40B4-BE49-F238E27FC236}">
                  <a16:creationId xmlns:a16="http://schemas.microsoft.com/office/drawing/2014/main" id="{6F86527C-06BA-57D2-C7BE-75D761080312}"/>
                </a:ext>
              </a:extLst>
            </p:cNvPr>
            <p:cNvSpPr/>
            <p:nvPr/>
          </p:nvSpPr>
          <p:spPr>
            <a:xfrm>
              <a:off x="4622374" y="2349622"/>
              <a:ext cx="1558110" cy="1843068"/>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 name="csX0" fmla="*/ 1522807 w 1522807"/>
                <a:gd name="csY0" fmla="*/ 0 h 1656398"/>
                <a:gd name="csX1" fmla="*/ 256615 w 1522807"/>
                <a:gd name="csY1" fmla="*/ 0 h 1656398"/>
                <a:gd name="csX2" fmla="*/ 0 w 1522807"/>
                <a:gd name="csY2" fmla="*/ 257175 h 1656398"/>
                <a:gd name="csX3" fmla="*/ 0 w 1522807"/>
                <a:gd name="csY3" fmla="*/ 1656398 h 1656398"/>
                <a:gd name="csX0" fmla="*/ 1522807 w 1522807"/>
                <a:gd name="csY0" fmla="*/ 0 h 1843070"/>
                <a:gd name="csX1" fmla="*/ 256615 w 1522807"/>
                <a:gd name="csY1" fmla="*/ 0 h 1843070"/>
                <a:gd name="csX2" fmla="*/ 0 w 1522807"/>
                <a:gd name="csY2" fmla="*/ 257175 h 1843070"/>
                <a:gd name="csX3" fmla="*/ 0 w 1522807"/>
                <a:gd name="csY3" fmla="*/ 1843070 h 1843070"/>
              </a:gdLst>
              <a:ahLst/>
              <a:cxnLst>
                <a:cxn ang="0">
                  <a:pos x="csX0" y="csY0"/>
                </a:cxn>
                <a:cxn ang="0">
                  <a:pos x="csX1" y="csY1"/>
                </a:cxn>
                <a:cxn ang="0">
                  <a:pos x="csX2" y="csY2"/>
                </a:cxn>
                <a:cxn ang="0">
                  <a:pos x="csX3" y="csY3"/>
                </a:cxn>
              </a:cxnLst>
              <a:rect l="l" t="t" r="r" b="b"/>
              <a:pathLst>
                <a:path w="1522807" h="1843070">
                  <a:moveTo>
                    <a:pt x="1522807" y="0"/>
                  </a:moveTo>
                  <a:lnTo>
                    <a:pt x="256615" y="0"/>
                  </a:lnTo>
                  <a:cubicBezTo>
                    <a:pt x="114906" y="0"/>
                    <a:pt x="0" y="115157"/>
                    <a:pt x="0" y="257175"/>
                  </a:cubicBezTo>
                  <a:lnTo>
                    <a:pt x="0" y="1843070"/>
                  </a:lnTo>
                </a:path>
              </a:pathLst>
            </a:custGeom>
            <a:noFill/>
            <a:ln w="76200" cap="flat">
              <a:solidFill>
                <a:schemeClr val="accent5"/>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
          <p:nvSpPr>
            <p:cNvPr id="22" name="Freeform 21">
              <a:extLst>
                <a:ext uri="{FF2B5EF4-FFF2-40B4-BE49-F238E27FC236}">
                  <a16:creationId xmlns:a16="http://schemas.microsoft.com/office/drawing/2014/main" id="{13D96421-6A01-D089-3947-D6289846475B}"/>
                </a:ext>
              </a:extLst>
            </p:cNvPr>
            <p:cNvSpPr/>
            <p:nvPr/>
          </p:nvSpPr>
          <p:spPr>
            <a:xfrm>
              <a:off x="4379856" y="2625661"/>
              <a:ext cx="1732747"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 name="csX0" fmla="*/ 1754334 w 1754334"/>
                <a:gd name="csY0" fmla="*/ 16970 h 1776413"/>
                <a:gd name="csX1" fmla="*/ 256615 w 1754334"/>
                <a:gd name="csY1" fmla="*/ 0 h 1776413"/>
                <a:gd name="csX2" fmla="*/ 0 w 1754334"/>
                <a:gd name="csY2" fmla="*/ 257175 h 1776413"/>
                <a:gd name="csX3" fmla="*/ 0 w 1754334"/>
                <a:gd name="csY3" fmla="*/ 1776413 h 1776413"/>
              </a:gdLst>
              <a:ahLst/>
              <a:cxnLst>
                <a:cxn ang="0">
                  <a:pos x="csX0" y="csY0"/>
                </a:cxn>
                <a:cxn ang="0">
                  <a:pos x="csX1" y="csY1"/>
                </a:cxn>
                <a:cxn ang="0">
                  <a:pos x="csX2" y="csY2"/>
                </a:cxn>
                <a:cxn ang="0">
                  <a:pos x="csX3" y="csY3"/>
                </a:cxn>
              </a:cxnLst>
              <a:rect l="l" t="t" r="r" b="b"/>
              <a:pathLst>
                <a:path w="1754334" h="1776413">
                  <a:moveTo>
                    <a:pt x="1754334" y="16970"/>
                  </a:moveTo>
                  <a:cubicBezTo>
                    <a:pt x="1381092" y="16970"/>
                    <a:pt x="629857" y="0"/>
                    <a:pt x="256615" y="0"/>
                  </a:cubicBezTo>
                  <a:cubicBezTo>
                    <a:pt x="114906" y="0"/>
                    <a:pt x="0" y="115157"/>
                    <a:pt x="0" y="257175"/>
                  </a:cubicBezTo>
                  <a:lnTo>
                    <a:pt x="0" y="1776413"/>
                  </a:lnTo>
                </a:path>
              </a:pathLst>
            </a:custGeom>
            <a:noFill/>
            <a:ln w="76200" cap="flat">
              <a:solidFill>
                <a:schemeClr val="accent6"/>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grpSp>
    </p:spTree>
    <p:extLst>
      <p:ext uri="{BB962C8B-B14F-4D97-AF65-F5344CB8AC3E}">
        <p14:creationId xmlns:p14="http://schemas.microsoft.com/office/powerpoint/2010/main" val="952840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FEC1-F673-AA6F-1399-0413E54C08C9}"/>
              </a:ext>
            </a:extLst>
          </p:cNvPr>
          <p:cNvSpPr>
            <a:spLocks noGrp="1"/>
          </p:cNvSpPr>
          <p:nvPr>
            <p:ph type="title"/>
          </p:nvPr>
        </p:nvSpPr>
        <p:spPr>
          <a:xfrm>
            <a:off x="612775" y="1048040"/>
            <a:ext cx="3217863" cy="2305050"/>
          </a:xfrm>
        </p:spPr>
        <p:txBody>
          <a:bodyPr/>
          <a:lstStyle/>
          <a:p>
            <a:r>
              <a:rPr lang="en-US">
                <a:ea typeface="Open Sans ExtraBold"/>
                <a:cs typeface="Open Sans ExtraBold"/>
              </a:rPr>
              <a:t>Fast and easy tech integration</a:t>
            </a:r>
            <a:endParaRPr lang="en-US"/>
          </a:p>
        </p:txBody>
      </p:sp>
      <p:sp>
        <p:nvSpPr>
          <p:cNvPr id="13" name="Subtitle 12">
            <a:extLst>
              <a:ext uri="{FF2B5EF4-FFF2-40B4-BE49-F238E27FC236}">
                <a16:creationId xmlns:a16="http://schemas.microsoft.com/office/drawing/2014/main" id="{3806AF23-584F-4F04-7361-43D7389F6B80}"/>
              </a:ext>
            </a:extLst>
          </p:cNvPr>
          <p:cNvSpPr>
            <a:spLocks noGrp="1"/>
          </p:cNvSpPr>
          <p:nvPr>
            <p:ph type="subTitle" idx="13"/>
          </p:nvPr>
        </p:nvSpPr>
        <p:spPr>
          <a:xfrm>
            <a:off x="609600" y="3635971"/>
            <a:ext cx="3218015" cy="2233306"/>
          </a:xfrm>
        </p:spPr>
        <p:txBody>
          <a:bodyPr/>
          <a:lstStyle/>
          <a:p>
            <a:r>
              <a:rPr lang="en-US"/>
              <a:t>Our secure, scalable platforms ensure reliable performance across all integration points with</a:t>
            </a:r>
          </a:p>
          <a:p>
            <a:endParaRPr lang="en-US"/>
          </a:p>
        </p:txBody>
      </p:sp>
      <p:sp>
        <p:nvSpPr>
          <p:cNvPr id="4" name="Content Placeholder 3">
            <a:extLst>
              <a:ext uri="{FF2B5EF4-FFF2-40B4-BE49-F238E27FC236}">
                <a16:creationId xmlns:a16="http://schemas.microsoft.com/office/drawing/2014/main" id="{4BC8C98C-5804-BE16-90EA-94C31BABED45}"/>
              </a:ext>
            </a:extLst>
          </p:cNvPr>
          <p:cNvSpPr>
            <a:spLocks noGrp="1"/>
          </p:cNvSpPr>
          <p:nvPr>
            <p:ph idx="16"/>
          </p:nvPr>
        </p:nvSpPr>
        <p:spPr>
          <a:xfrm>
            <a:off x="5081652" y="980177"/>
            <a:ext cx="5977412" cy="4744348"/>
          </a:xfrm>
        </p:spPr>
        <p:txBody>
          <a:bodyPr/>
          <a:lstStyle/>
          <a:p>
            <a:pPr marL="19050" lvl="1" indent="0">
              <a:buNone/>
            </a:pPr>
            <a:r>
              <a:rPr lang="en-US" sz="2200" b="1">
                <a:solidFill>
                  <a:schemeClr val="accent1"/>
                </a:solidFill>
              </a:rPr>
              <a:t>We support diverse technology environments. From legacy to cutting edge platforms with any PM, EMR, EHR:</a:t>
            </a:r>
          </a:p>
          <a:p>
            <a:pPr marL="19050" lvl="1" indent="0">
              <a:buNone/>
            </a:pPr>
            <a:endParaRPr lang="en-US" sz="2200" b="1">
              <a:solidFill>
                <a:schemeClr val="accent1"/>
              </a:solidFill>
            </a:endParaRPr>
          </a:p>
          <a:p>
            <a:pPr marL="285750" lvl="1" indent="-266700"/>
            <a:r>
              <a:rPr lang="en-US"/>
              <a:t>We support batch (SFTP) and real-time API integrations</a:t>
            </a:r>
          </a:p>
          <a:p>
            <a:pPr marL="285750" lvl="1" indent="-266700"/>
            <a:r>
              <a:rPr lang="en-US"/>
              <a:t>Accept raw data to fully composed (ready to print) documents</a:t>
            </a:r>
          </a:p>
          <a:p>
            <a:pPr marL="285750" lvl="1" indent="-266700"/>
            <a:r>
              <a:rPr lang="en-US"/>
              <a:t>Flexible archive and delivery</a:t>
            </a:r>
          </a:p>
          <a:p>
            <a:pPr marL="285750" lvl="1" indent="-266700"/>
            <a:r>
              <a:rPr lang="en-US"/>
              <a:t>Customized reporting</a:t>
            </a:r>
          </a:p>
          <a:p>
            <a:pPr lvl="1"/>
            <a:endParaRPr lang="en-US"/>
          </a:p>
          <a:p>
            <a:pPr marL="457200" indent="0">
              <a:buNone/>
            </a:pPr>
            <a:r>
              <a:rPr lang="en-US" sz="2000" b="1">
                <a:solidFill>
                  <a:schemeClr val="accent3"/>
                </a:solidFill>
              </a:rPr>
              <a:t>Typical implementations take </a:t>
            </a:r>
            <a:br>
              <a:rPr lang="en-US" sz="2000" b="1">
                <a:solidFill>
                  <a:schemeClr val="accent3"/>
                </a:solidFill>
              </a:rPr>
            </a:br>
            <a:r>
              <a:rPr lang="en-US" sz="2000" b="1">
                <a:solidFill>
                  <a:schemeClr val="accent3"/>
                </a:solidFill>
              </a:rPr>
              <a:t>only three weeks!</a:t>
            </a:r>
          </a:p>
          <a:p>
            <a:endParaRPr lang="en-US"/>
          </a:p>
        </p:txBody>
      </p:sp>
      <p:sp>
        <p:nvSpPr>
          <p:cNvPr id="5" name="Slide Number Placeholder 4">
            <a:extLst>
              <a:ext uri="{FF2B5EF4-FFF2-40B4-BE49-F238E27FC236}">
                <a16:creationId xmlns:a16="http://schemas.microsoft.com/office/drawing/2014/main" id="{2486396F-93F1-BFBC-7268-F00E41B868D3}"/>
              </a:ext>
            </a:extLst>
          </p:cNvPr>
          <p:cNvSpPr>
            <a:spLocks noGrp="1"/>
          </p:cNvSpPr>
          <p:nvPr>
            <p:ph type="sldNum" sz="quarter" idx="17"/>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14" name="Graphic 31">
            <a:extLst>
              <a:ext uri="{FF2B5EF4-FFF2-40B4-BE49-F238E27FC236}">
                <a16:creationId xmlns:a16="http://schemas.microsoft.com/office/drawing/2014/main" id="{7ED20219-0CF3-08FA-F0CE-70AF4B4FF379}"/>
              </a:ext>
            </a:extLst>
          </p:cNvPr>
          <p:cNvSpPr/>
          <p:nvPr/>
        </p:nvSpPr>
        <p:spPr>
          <a:xfrm>
            <a:off x="5078565" y="5183658"/>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3"/>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grpSp>
        <p:nvGrpSpPr>
          <p:cNvPr id="15" name="Graphic 22">
            <a:extLst>
              <a:ext uri="{FF2B5EF4-FFF2-40B4-BE49-F238E27FC236}">
                <a16:creationId xmlns:a16="http://schemas.microsoft.com/office/drawing/2014/main" id="{9814E0DD-30DB-BAC2-1153-0B31FBD567BC}"/>
              </a:ext>
            </a:extLst>
          </p:cNvPr>
          <p:cNvGrpSpPr/>
          <p:nvPr/>
        </p:nvGrpSpPr>
        <p:grpSpPr>
          <a:xfrm rot="10800000">
            <a:off x="-277399" y="-298801"/>
            <a:ext cx="2109199" cy="2404178"/>
            <a:chOff x="4379856" y="2349622"/>
            <a:chExt cx="1800628" cy="2052453"/>
          </a:xfrm>
          <a:noFill/>
        </p:grpSpPr>
        <p:sp>
          <p:nvSpPr>
            <p:cNvPr id="16" name="Freeform 15">
              <a:extLst>
                <a:ext uri="{FF2B5EF4-FFF2-40B4-BE49-F238E27FC236}">
                  <a16:creationId xmlns:a16="http://schemas.microsoft.com/office/drawing/2014/main" id="{8FCA8125-823B-5013-21B4-5E17CE7F1D03}"/>
                </a:ext>
              </a:extLst>
            </p:cNvPr>
            <p:cNvSpPr/>
            <p:nvPr/>
          </p:nvSpPr>
          <p:spPr>
            <a:xfrm>
              <a:off x="4622374" y="2349622"/>
              <a:ext cx="1558110" cy="1843068"/>
            </a:xfrm>
            <a:custGeom>
              <a:avLst/>
              <a:gdLst>
                <a:gd name="csX0" fmla="*/ 2713463 w 2713462"/>
                <a:gd name="csY0" fmla="*/ 0 h 1656397"/>
                <a:gd name="csX1" fmla="*/ 256615 w 2713462"/>
                <a:gd name="csY1" fmla="*/ 0 h 1656397"/>
                <a:gd name="csX2" fmla="*/ 0 w 2713462"/>
                <a:gd name="csY2" fmla="*/ 257175 h 1656397"/>
                <a:gd name="csX3" fmla="*/ 0 w 2713462"/>
                <a:gd name="csY3" fmla="*/ 1656398 h 1656397"/>
                <a:gd name="csX0" fmla="*/ 1091581 w 1091581"/>
                <a:gd name="csY0" fmla="*/ 0 h 1656398"/>
                <a:gd name="csX1" fmla="*/ 256615 w 1091581"/>
                <a:gd name="csY1" fmla="*/ 0 h 1656398"/>
                <a:gd name="csX2" fmla="*/ 0 w 1091581"/>
                <a:gd name="csY2" fmla="*/ 257175 h 1656398"/>
                <a:gd name="csX3" fmla="*/ 0 w 1091581"/>
                <a:gd name="csY3" fmla="*/ 1656398 h 1656398"/>
                <a:gd name="csX0" fmla="*/ 1522807 w 1522807"/>
                <a:gd name="csY0" fmla="*/ 0 h 1656398"/>
                <a:gd name="csX1" fmla="*/ 256615 w 1522807"/>
                <a:gd name="csY1" fmla="*/ 0 h 1656398"/>
                <a:gd name="csX2" fmla="*/ 0 w 1522807"/>
                <a:gd name="csY2" fmla="*/ 257175 h 1656398"/>
                <a:gd name="csX3" fmla="*/ 0 w 1522807"/>
                <a:gd name="csY3" fmla="*/ 1656398 h 1656398"/>
                <a:gd name="csX0" fmla="*/ 1522807 w 1522807"/>
                <a:gd name="csY0" fmla="*/ 0 h 1843070"/>
                <a:gd name="csX1" fmla="*/ 256615 w 1522807"/>
                <a:gd name="csY1" fmla="*/ 0 h 1843070"/>
                <a:gd name="csX2" fmla="*/ 0 w 1522807"/>
                <a:gd name="csY2" fmla="*/ 257175 h 1843070"/>
                <a:gd name="csX3" fmla="*/ 0 w 1522807"/>
                <a:gd name="csY3" fmla="*/ 1843070 h 1843070"/>
              </a:gdLst>
              <a:ahLst/>
              <a:cxnLst>
                <a:cxn ang="0">
                  <a:pos x="csX0" y="csY0"/>
                </a:cxn>
                <a:cxn ang="0">
                  <a:pos x="csX1" y="csY1"/>
                </a:cxn>
                <a:cxn ang="0">
                  <a:pos x="csX2" y="csY2"/>
                </a:cxn>
                <a:cxn ang="0">
                  <a:pos x="csX3" y="csY3"/>
                </a:cxn>
              </a:cxnLst>
              <a:rect l="l" t="t" r="r" b="b"/>
              <a:pathLst>
                <a:path w="1522807" h="1843070">
                  <a:moveTo>
                    <a:pt x="1522807" y="0"/>
                  </a:moveTo>
                  <a:lnTo>
                    <a:pt x="256615" y="0"/>
                  </a:lnTo>
                  <a:cubicBezTo>
                    <a:pt x="114906" y="0"/>
                    <a:pt x="0" y="115157"/>
                    <a:pt x="0" y="257175"/>
                  </a:cubicBezTo>
                  <a:lnTo>
                    <a:pt x="0" y="1843070"/>
                  </a:lnTo>
                </a:path>
              </a:pathLst>
            </a:custGeom>
            <a:noFill/>
            <a:ln w="76200" cap="flat">
              <a:solidFill>
                <a:schemeClr val="accent3"/>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sp>
          <p:nvSpPr>
            <p:cNvPr id="17" name="Freeform 16">
              <a:extLst>
                <a:ext uri="{FF2B5EF4-FFF2-40B4-BE49-F238E27FC236}">
                  <a16:creationId xmlns:a16="http://schemas.microsoft.com/office/drawing/2014/main" id="{6C14B589-104A-ADE8-C675-553948C5500D}"/>
                </a:ext>
              </a:extLst>
            </p:cNvPr>
            <p:cNvSpPr/>
            <p:nvPr/>
          </p:nvSpPr>
          <p:spPr>
            <a:xfrm>
              <a:off x="4379856" y="2625661"/>
              <a:ext cx="1732747" cy="1776414"/>
            </a:xfrm>
            <a:custGeom>
              <a:avLst/>
              <a:gdLst>
                <a:gd name="csX0" fmla="*/ 2884540 w 2884539"/>
                <a:gd name="csY0" fmla="*/ 0 h 1776412"/>
                <a:gd name="csX1" fmla="*/ 256615 w 2884539"/>
                <a:gd name="csY1" fmla="*/ 0 h 1776412"/>
                <a:gd name="csX2" fmla="*/ 0 w 2884539"/>
                <a:gd name="csY2" fmla="*/ 257175 h 1776412"/>
                <a:gd name="csX3" fmla="*/ 0 w 2884539"/>
                <a:gd name="csY3" fmla="*/ 1776413 h 1776412"/>
                <a:gd name="csX0" fmla="*/ 1376341 w 1376341"/>
                <a:gd name="csY0" fmla="*/ 0 h 1776413"/>
                <a:gd name="csX1" fmla="*/ 256615 w 1376341"/>
                <a:gd name="csY1" fmla="*/ 0 h 1776413"/>
                <a:gd name="csX2" fmla="*/ 0 w 1376341"/>
                <a:gd name="csY2" fmla="*/ 257175 h 1776413"/>
                <a:gd name="csX3" fmla="*/ 0 w 1376341"/>
                <a:gd name="csY3" fmla="*/ 1776413 h 1776413"/>
                <a:gd name="csX0" fmla="*/ 1754334 w 1754334"/>
                <a:gd name="csY0" fmla="*/ 16970 h 1776413"/>
                <a:gd name="csX1" fmla="*/ 256615 w 1754334"/>
                <a:gd name="csY1" fmla="*/ 0 h 1776413"/>
                <a:gd name="csX2" fmla="*/ 0 w 1754334"/>
                <a:gd name="csY2" fmla="*/ 257175 h 1776413"/>
                <a:gd name="csX3" fmla="*/ 0 w 1754334"/>
                <a:gd name="csY3" fmla="*/ 1776413 h 1776413"/>
              </a:gdLst>
              <a:ahLst/>
              <a:cxnLst>
                <a:cxn ang="0">
                  <a:pos x="csX0" y="csY0"/>
                </a:cxn>
                <a:cxn ang="0">
                  <a:pos x="csX1" y="csY1"/>
                </a:cxn>
                <a:cxn ang="0">
                  <a:pos x="csX2" y="csY2"/>
                </a:cxn>
                <a:cxn ang="0">
                  <a:pos x="csX3" y="csY3"/>
                </a:cxn>
              </a:cxnLst>
              <a:rect l="l" t="t" r="r" b="b"/>
              <a:pathLst>
                <a:path w="1754334" h="1776413">
                  <a:moveTo>
                    <a:pt x="1754334" y="16970"/>
                  </a:moveTo>
                  <a:cubicBezTo>
                    <a:pt x="1381092" y="16970"/>
                    <a:pt x="629857" y="0"/>
                    <a:pt x="256615" y="0"/>
                  </a:cubicBezTo>
                  <a:cubicBezTo>
                    <a:pt x="114906" y="0"/>
                    <a:pt x="0" y="115157"/>
                    <a:pt x="0" y="257175"/>
                  </a:cubicBezTo>
                  <a:lnTo>
                    <a:pt x="0" y="1776413"/>
                  </a:lnTo>
                </a:path>
              </a:pathLst>
            </a:custGeom>
            <a:noFill/>
            <a:ln w="76200" cap="flat">
              <a:solidFill>
                <a:schemeClr val="bg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panose="020B0503020202020204" pitchFamily="34" charset="0"/>
                <a:ea typeface="+mn-ea"/>
                <a:cs typeface="+mn-cs"/>
              </a:endParaRPr>
            </a:p>
          </p:txBody>
        </p:sp>
      </p:grpSp>
    </p:spTree>
    <p:extLst>
      <p:ext uri="{BB962C8B-B14F-4D97-AF65-F5344CB8AC3E}">
        <p14:creationId xmlns:p14="http://schemas.microsoft.com/office/powerpoint/2010/main" val="167837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572C7-1CA8-E241-DA8F-C1A59DEC055C}"/>
              </a:ext>
            </a:extLst>
          </p:cNvPr>
          <p:cNvSpPr>
            <a:spLocks noGrp="1"/>
          </p:cNvSpPr>
          <p:nvPr>
            <p:ph type="title"/>
          </p:nvPr>
        </p:nvSpPr>
        <p:spPr>
          <a:xfrm>
            <a:off x="612775" y="624734"/>
            <a:ext cx="3217863" cy="2305050"/>
          </a:xfrm>
        </p:spPr>
        <p:txBody>
          <a:bodyPr/>
          <a:lstStyle/>
          <a:p>
            <a:r>
              <a:rPr lang="en-US"/>
              <a:t>Return Mail Management </a:t>
            </a:r>
          </a:p>
        </p:txBody>
      </p:sp>
      <p:sp>
        <p:nvSpPr>
          <p:cNvPr id="3" name="Subtitle 2">
            <a:extLst>
              <a:ext uri="{FF2B5EF4-FFF2-40B4-BE49-F238E27FC236}">
                <a16:creationId xmlns:a16="http://schemas.microsoft.com/office/drawing/2014/main" id="{D771058B-BD18-7D1C-EF00-6BA57031D483}"/>
              </a:ext>
            </a:extLst>
          </p:cNvPr>
          <p:cNvSpPr>
            <a:spLocks noGrp="1"/>
          </p:cNvSpPr>
          <p:nvPr>
            <p:ph type="subTitle" idx="13"/>
          </p:nvPr>
        </p:nvSpPr>
        <p:spPr>
          <a:xfrm>
            <a:off x="609600" y="2811410"/>
            <a:ext cx="3217863" cy="2233613"/>
          </a:xfrm>
        </p:spPr>
        <p:txBody>
          <a:bodyPr/>
          <a:lstStyle/>
          <a:p>
            <a:r>
              <a:rPr lang="en-US"/>
              <a:t>U.S.P.S Reports </a:t>
            </a:r>
          </a:p>
          <a:p>
            <a:r>
              <a:rPr lang="en-US" sz="4400" b="1"/>
              <a:t>3 to 4%</a:t>
            </a:r>
            <a:br>
              <a:rPr lang="en-US"/>
            </a:br>
            <a:r>
              <a:rPr lang="en-US"/>
              <a:t>Returned Rate for </a:t>
            </a:r>
            <a:br>
              <a:rPr lang="en-US"/>
            </a:br>
            <a:r>
              <a:rPr lang="en-US"/>
              <a:t>First Class Mail</a:t>
            </a:r>
          </a:p>
          <a:p>
            <a:endParaRPr lang="en-US"/>
          </a:p>
        </p:txBody>
      </p:sp>
      <p:sp>
        <p:nvSpPr>
          <p:cNvPr id="5" name="Slide Number Placeholder 4">
            <a:extLst>
              <a:ext uri="{FF2B5EF4-FFF2-40B4-BE49-F238E27FC236}">
                <a16:creationId xmlns:a16="http://schemas.microsoft.com/office/drawing/2014/main" id="{C0698B60-5273-120B-8F0F-7FDE1734B6E0}"/>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grpSp>
        <p:nvGrpSpPr>
          <p:cNvPr id="6" name="Group 5">
            <a:extLst>
              <a:ext uri="{FF2B5EF4-FFF2-40B4-BE49-F238E27FC236}">
                <a16:creationId xmlns:a16="http://schemas.microsoft.com/office/drawing/2014/main" id="{505C9A28-786C-523D-1917-5BA8C4099503}"/>
              </a:ext>
            </a:extLst>
          </p:cNvPr>
          <p:cNvGrpSpPr/>
          <p:nvPr/>
        </p:nvGrpSpPr>
        <p:grpSpPr>
          <a:xfrm>
            <a:off x="4685373" y="624734"/>
            <a:ext cx="6894513" cy="5168585"/>
            <a:chOff x="4856164" y="1302745"/>
            <a:chExt cx="6894513" cy="4756533"/>
          </a:xfrm>
        </p:grpSpPr>
        <p:sp>
          <p:nvSpPr>
            <p:cNvPr id="7" name="Text Placeholder 1">
              <a:extLst>
                <a:ext uri="{FF2B5EF4-FFF2-40B4-BE49-F238E27FC236}">
                  <a16:creationId xmlns:a16="http://schemas.microsoft.com/office/drawing/2014/main" id="{95A3301B-F21F-BA5F-08B4-44530252D045}"/>
                </a:ext>
              </a:extLst>
            </p:cNvPr>
            <p:cNvSpPr txBox="1">
              <a:spLocks/>
            </p:cNvSpPr>
            <p:nvPr/>
          </p:nvSpPr>
          <p:spPr>
            <a:xfrm>
              <a:off x="4856164" y="1302745"/>
              <a:ext cx="3292475" cy="2299771"/>
            </a:xfrm>
            <a:prstGeom prst="roundRect">
              <a:avLst>
                <a:gd name="adj" fmla="val 7674"/>
              </a:avLst>
            </a:prstGeom>
            <a:solidFill>
              <a:srgbClr val="F3F4F4"/>
            </a:solidFill>
          </p:spPr>
          <p:txBody>
            <a:bodyPr lIns="91440" tIns="182880" rIns="18288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158" marR="0" lvl="0" indent="0" algn="l" defTabSz="914318"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Customize business rules </a:t>
              </a: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to address specific undeliverable codes (IMB/STID)</a:t>
              </a:r>
              <a:endPar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8" name="Text Placeholder 2">
              <a:extLst>
                <a:ext uri="{FF2B5EF4-FFF2-40B4-BE49-F238E27FC236}">
                  <a16:creationId xmlns:a16="http://schemas.microsoft.com/office/drawing/2014/main" id="{DF4EA398-FD0F-8255-A919-766378E7ED13}"/>
                </a:ext>
              </a:extLst>
            </p:cNvPr>
            <p:cNvSpPr txBox="1">
              <a:spLocks/>
            </p:cNvSpPr>
            <p:nvPr/>
          </p:nvSpPr>
          <p:spPr>
            <a:xfrm>
              <a:off x="8458202" y="1302745"/>
              <a:ext cx="3292475" cy="2299771"/>
            </a:xfrm>
            <a:prstGeom prst="roundRect">
              <a:avLst>
                <a:gd name="adj" fmla="val 8147"/>
              </a:avLst>
            </a:prstGeom>
            <a:solidFill>
              <a:srgbClr val="F3F4F4"/>
            </a:solidFill>
          </p:spPr>
          <p:txBody>
            <a:bodyPr lIns="91440" tIns="182880" rIns="18288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158" marR="0" lvl="0" indent="0" algn="r" defTabSz="914318"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Securely destroy undelivered documents</a:t>
              </a:r>
              <a:b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so </a:t>
              </a: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Employees focus</a:t>
              </a:r>
              <a:b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on service, not piles of returned mail.</a:t>
              </a:r>
            </a:p>
          </p:txBody>
        </p:sp>
        <p:sp>
          <p:nvSpPr>
            <p:cNvPr id="9" name="Text Placeholder 1">
              <a:extLst>
                <a:ext uri="{FF2B5EF4-FFF2-40B4-BE49-F238E27FC236}">
                  <a16:creationId xmlns:a16="http://schemas.microsoft.com/office/drawing/2014/main" id="{0545A557-DE6F-45A6-4B43-844285CCFF70}"/>
                </a:ext>
              </a:extLst>
            </p:cNvPr>
            <p:cNvSpPr txBox="1">
              <a:spLocks/>
            </p:cNvSpPr>
            <p:nvPr/>
          </p:nvSpPr>
          <p:spPr>
            <a:xfrm>
              <a:off x="4856164" y="3759507"/>
              <a:ext cx="3292475" cy="2299771"/>
            </a:xfrm>
            <a:prstGeom prst="roundRect">
              <a:avLst>
                <a:gd name="adj" fmla="val 8620"/>
              </a:avLst>
            </a:prstGeom>
            <a:solidFill>
              <a:srgbClr val="F3F4F4"/>
            </a:solidFill>
          </p:spPr>
          <p:txBody>
            <a:bodyPr vert="horz" lIns="91440" tIns="18288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158" marR="0" lvl="0" indent="0" algn="l" defTabSz="914318"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After initial delivery attempt, </a:t>
              </a: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test NCOA </a:t>
              </a:r>
              <a:b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b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and capture reason-code for non-delivery</a:t>
              </a:r>
            </a:p>
          </p:txBody>
        </p:sp>
        <p:sp>
          <p:nvSpPr>
            <p:cNvPr id="10" name="Text Placeholder 2">
              <a:extLst>
                <a:ext uri="{FF2B5EF4-FFF2-40B4-BE49-F238E27FC236}">
                  <a16:creationId xmlns:a16="http://schemas.microsoft.com/office/drawing/2014/main" id="{A869318C-D400-E8FF-4C2A-2ACACDEC5101}"/>
                </a:ext>
              </a:extLst>
            </p:cNvPr>
            <p:cNvSpPr txBox="1">
              <a:spLocks/>
            </p:cNvSpPr>
            <p:nvPr/>
          </p:nvSpPr>
          <p:spPr>
            <a:xfrm>
              <a:off x="8458202" y="3759507"/>
              <a:ext cx="3292475" cy="2299771"/>
            </a:xfrm>
            <a:prstGeom prst="roundRect">
              <a:avLst>
                <a:gd name="adj" fmla="val 8147"/>
              </a:avLst>
            </a:prstGeom>
            <a:solidFill>
              <a:srgbClr val="F3F4F4"/>
            </a:solidFill>
          </p:spPr>
          <p:txBody>
            <a:bodyPr vert="horz" lIns="91440" tIns="182880" rIns="18288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158" marR="0" lvl="0" indent="0" algn="r" defTabSz="914318"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Update contact</a:t>
              </a:r>
              <a:b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 database, </a:t>
              </a: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ACS</a:t>
              </a:r>
              <a:b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br>
              <a:r>
                <a:rPr kumimoji="0" lang="en-US" sz="18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 digitizes and delivers returned mail updates</a:t>
              </a:r>
            </a:p>
          </p:txBody>
        </p:sp>
      </p:grpSp>
      <p:sp>
        <p:nvSpPr>
          <p:cNvPr id="16" name="Oval 15">
            <a:extLst>
              <a:ext uri="{FF2B5EF4-FFF2-40B4-BE49-F238E27FC236}">
                <a16:creationId xmlns:a16="http://schemas.microsoft.com/office/drawing/2014/main" id="{0ECE66A3-CA78-F53F-312C-EC6F4786CF37}"/>
              </a:ext>
            </a:extLst>
          </p:cNvPr>
          <p:cNvSpPr/>
          <p:nvPr/>
        </p:nvSpPr>
        <p:spPr>
          <a:xfrm>
            <a:off x="7517166" y="2520516"/>
            <a:ext cx="1315417" cy="131541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venir Next" panose="020B0503020202020204" pitchFamily="34" charset="0"/>
              <a:ea typeface="Open Sans Light" panose="020B0606030504020204" pitchFamily="34" charset="0"/>
              <a:cs typeface="Open Sans Light" panose="020B0606030504020204" pitchFamily="34" charset="0"/>
            </a:endParaRPr>
          </a:p>
        </p:txBody>
      </p:sp>
      <p:pic>
        <p:nvPicPr>
          <p:cNvPr id="4" name="Graphic 3">
            <a:extLst>
              <a:ext uri="{FF2B5EF4-FFF2-40B4-BE49-F238E27FC236}">
                <a16:creationId xmlns:a16="http://schemas.microsoft.com/office/drawing/2014/main" id="{54DD3C67-F79A-F1B8-CDC6-AD3FE2E8DA5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845613" y="2798288"/>
            <a:ext cx="666630" cy="666630"/>
          </a:xfrm>
          <a:prstGeom prst="rect">
            <a:avLst/>
          </a:prstGeom>
        </p:spPr>
      </p:pic>
    </p:spTree>
    <p:extLst>
      <p:ext uri="{BB962C8B-B14F-4D97-AF65-F5344CB8AC3E}">
        <p14:creationId xmlns:p14="http://schemas.microsoft.com/office/powerpoint/2010/main" val="23285120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5370C8-7853-8978-CF6C-B94A051D0806}"/>
              </a:ext>
            </a:extLst>
          </p:cNvPr>
          <p:cNvSpPr>
            <a:spLocks noGrp="1"/>
          </p:cNvSpPr>
          <p:nvPr>
            <p:ph type="body" sz="quarter" idx="23"/>
          </p:nvPr>
        </p:nvSpPr>
        <p:spPr>
          <a:xfrm>
            <a:off x="842963" y="1600200"/>
            <a:ext cx="5120640" cy="2103120"/>
          </a:xfrm>
        </p:spPr>
        <p:txBody>
          <a:bodyPr tIns="1005840"/>
          <a:lstStyle/>
          <a:p>
            <a:pPr marL="0" indent="0">
              <a:buNone/>
            </a:pPr>
            <a:r>
              <a:rPr lang="en-US" b="1">
                <a:solidFill>
                  <a:schemeClr val="accent1"/>
                </a:solidFill>
              </a:rPr>
              <a:t>Quick visibility to an exact document </a:t>
            </a:r>
            <a:r>
              <a:rPr lang="en-US"/>
              <a:t>when on a call with a patient</a:t>
            </a:r>
          </a:p>
          <a:p>
            <a:pPr marL="0" indent="0">
              <a:buNone/>
            </a:pPr>
            <a:endParaRPr lang="en-US"/>
          </a:p>
        </p:txBody>
      </p:sp>
      <p:sp>
        <p:nvSpPr>
          <p:cNvPr id="3" name="Text Placeholder 2">
            <a:extLst>
              <a:ext uri="{FF2B5EF4-FFF2-40B4-BE49-F238E27FC236}">
                <a16:creationId xmlns:a16="http://schemas.microsoft.com/office/drawing/2014/main" id="{FDEE84CE-F7C5-2514-15D9-FF84C25FAA86}"/>
              </a:ext>
            </a:extLst>
          </p:cNvPr>
          <p:cNvSpPr>
            <a:spLocks noGrp="1"/>
          </p:cNvSpPr>
          <p:nvPr>
            <p:ph type="body" sz="quarter" idx="24"/>
          </p:nvPr>
        </p:nvSpPr>
        <p:spPr>
          <a:xfrm>
            <a:off x="6228396" y="1600200"/>
            <a:ext cx="5120640" cy="2103120"/>
          </a:xfrm>
        </p:spPr>
        <p:txBody>
          <a:bodyPr tIns="1005840"/>
          <a:lstStyle/>
          <a:p>
            <a:pPr marL="0" indent="0">
              <a:buNone/>
            </a:pPr>
            <a:r>
              <a:rPr lang="en-US" b="1">
                <a:solidFill>
                  <a:schemeClr val="accent1"/>
                </a:solidFill>
              </a:rPr>
              <a:t>Extended-period </a:t>
            </a:r>
            <a:r>
              <a:rPr lang="en-US"/>
              <a:t>storage </a:t>
            </a:r>
            <a:br>
              <a:rPr lang="en-US"/>
            </a:br>
            <a:r>
              <a:rPr lang="en-US"/>
              <a:t>and </a:t>
            </a:r>
            <a:r>
              <a:rPr lang="en-US" b="1">
                <a:solidFill>
                  <a:schemeClr val="accent1"/>
                </a:solidFill>
              </a:rPr>
              <a:t>customizable</a:t>
            </a:r>
            <a:r>
              <a:rPr lang="en-US"/>
              <a:t> retention</a:t>
            </a:r>
          </a:p>
          <a:p>
            <a:pPr marL="0" indent="0">
              <a:buNone/>
            </a:pPr>
            <a:endParaRPr lang="en-US"/>
          </a:p>
        </p:txBody>
      </p:sp>
      <p:sp>
        <p:nvSpPr>
          <p:cNvPr id="4" name="Text Placeholder 3">
            <a:extLst>
              <a:ext uri="{FF2B5EF4-FFF2-40B4-BE49-F238E27FC236}">
                <a16:creationId xmlns:a16="http://schemas.microsoft.com/office/drawing/2014/main" id="{9180F825-1184-50B0-E593-D81747933FBA}"/>
              </a:ext>
            </a:extLst>
          </p:cNvPr>
          <p:cNvSpPr>
            <a:spLocks noGrp="1"/>
          </p:cNvSpPr>
          <p:nvPr>
            <p:ph type="body" sz="quarter" idx="25"/>
          </p:nvPr>
        </p:nvSpPr>
        <p:spPr>
          <a:xfrm>
            <a:off x="842964" y="3954780"/>
            <a:ext cx="5120640" cy="2103120"/>
          </a:xfrm>
        </p:spPr>
        <p:txBody>
          <a:bodyPr tIns="1005840"/>
          <a:lstStyle/>
          <a:p>
            <a:pPr marL="0" indent="0">
              <a:buNone/>
            </a:pPr>
            <a:r>
              <a:rPr lang="en-US" b="1">
                <a:solidFill>
                  <a:schemeClr val="accent1"/>
                </a:solidFill>
              </a:rPr>
              <a:t>Exact replica </a:t>
            </a:r>
            <a:r>
              <a:rPr lang="en-US"/>
              <a:t>of all communications including </a:t>
            </a:r>
            <a:r>
              <a:rPr lang="en-US" b="1">
                <a:solidFill>
                  <a:schemeClr val="accent1"/>
                </a:solidFill>
              </a:rPr>
              <a:t>email and SMS</a:t>
            </a:r>
          </a:p>
          <a:p>
            <a:pPr marL="0" indent="0">
              <a:buNone/>
            </a:pPr>
            <a:endParaRPr lang="en-US"/>
          </a:p>
        </p:txBody>
      </p:sp>
      <p:sp>
        <p:nvSpPr>
          <p:cNvPr id="5" name="Text Placeholder 4">
            <a:extLst>
              <a:ext uri="{FF2B5EF4-FFF2-40B4-BE49-F238E27FC236}">
                <a16:creationId xmlns:a16="http://schemas.microsoft.com/office/drawing/2014/main" id="{73BB36EC-5219-D611-573B-D5FAA8BDF7AA}"/>
              </a:ext>
            </a:extLst>
          </p:cNvPr>
          <p:cNvSpPr>
            <a:spLocks noGrp="1"/>
          </p:cNvSpPr>
          <p:nvPr>
            <p:ph type="body" sz="quarter" idx="26"/>
          </p:nvPr>
        </p:nvSpPr>
        <p:spPr>
          <a:xfrm>
            <a:off x="6228396" y="3948287"/>
            <a:ext cx="5120640" cy="2103120"/>
          </a:xfrm>
        </p:spPr>
        <p:txBody>
          <a:bodyPr tIns="1005840"/>
          <a:lstStyle/>
          <a:p>
            <a:pPr marL="0" indent="0">
              <a:buNone/>
            </a:pPr>
            <a:r>
              <a:rPr lang="en-US" b="1">
                <a:solidFill>
                  <a:schemeClr val="accent1"/>
                </a:solidFill>
              </a:rPr>
              <a:t>Custom search and view </a:t>
            </a:r>
            <a:br>
              <a:rPr lang="en-US" b="1">
                <a:solidFill>
                  <a:schemeClr val="accent1"/>
                </a:solidFill>
              </a:rPr>
            </a:br>
            <a:r>
              <a:rPr lang="en-US"/>
              <a:t>options</a:t>
            </a:r>
          </a:p>
          <a:p>
            <a:pPr marL="0" indent="0">
              <a:buNone/>
            </a:pPr>
            <a:endParaRPr lang="en-US"/>
          </a:p>
        </p:txBody>
      </p:sp>
      <p:sp>
        <p:nvSpPr>
          <p:cNvPr id="6" name="Slide Number Placeholder 5">
            <a:extLst>
              <a:ext uri="{FF2B5EF4-FFF2-40B4-BE49-F238E27FC236}">
                <a16:creationId xmlns:a16="http://schemas.microsoft.com/office/drawing/2014/main" id="{02E15AA8-2D13-E90E-2B62-5811691A4798}"/>
              </a:ext>
            </a:extLst>
          </p:cNvPr>
          <p:cNvSpPr>
            <a:spLocks noGrp="1"/>
          </p:cNvSpPr>
          <p:nvPr>
            <p:ph type="sldNum" sz="quarter" idx="27"/>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7" name="Title 6">
            <a:extLst>
              <a:ext uri="{FF2B5EF4-FFF2-40B4-BE49-F238E27FC236}">
                <a16:creationId xmlns:a16="http://schemas.microsoft.com/office/drawing/2014/main" id="{D7F7CFE7-0AE4-37C8-3F3A-79D38D87BB2B}"/>
              </a:ext>
            </a:extLst>
          </p:cNvPr>
          <p:cNvSpPr>
            <a:spLocks noGrp="1"/>
          </p:cNvSpPr>
          <p:nvPr>
            <p:ph type="title"/>
          </p:nvPr>
        </p:nvSpPr>
        <p:spPr>
          <a:xfrm>
            <a:off x="612113" y="419100"/>
            <a:ext cx="10970287" cy="1097280"/>
          </a:xfrm>
        </p:spPr>
        <p:txBody>
          <a:bodyPr/>
          <a:lstStyle/>
          <a:p>
            <a:r>
              <a:rPr lang="en-US" err="1"/>
              <a:t>RevSpring</a:t>
            </a:r>
            <a:r>
              <a:rPr lang="en-US"/>
              <a:t> Retrieve</a:t>
            </a:r>
          </a:p>
        </p:txBody>
      </p:sp>
      <p:sp>
        <p:nvSpPr>
          <p:cNvPr id="8" name="Subtitle 7">
            <a:extLst>
              <a:ext uri="{FF2B5EF4-FFF2-40B4-BE49-F238E27FC236}">
                <a16:creationId xmlns:a16="http://schemas.microsoft.com/office/drawing/2014/main" id="{082A941E-0B15-3972-D0BA-A84F656C83AE}"/>
              </a:ext>
            </a:extLst>
          </p:cNvPr>
          <p:cNvSpPr>
            <a:spLocks noGrp="1"/>
          </p:cNvSpPr>
          <p:nvPr>
            <p:ph type="subTitle" idx="13"/>
          </p:nvPr>
        </p:nvSpPr>
        <p:spPr>
          <a:xfrm>
            <a:off x="609600" y="908688"/>
            <a:ext cx="10970287" cy="635168"/>
          </a:xfrm>
        </p:spPr>
        <p:txBody>
          <a:bodyPr/>
          <a:lstStyle/>
          <a:p>
            <a:r>
              <a:rPr lang="en-US"/>
              <a:t>Long-Term Retention and Access for Consumer Communications</a:t>
            </a:r>
          </a:p>
          <a:p>
            <a:endParaRPr lang="en-US"/>
          </a:p>
        </p:txBody>
      </p:sp>
      <p:sp>
        <p:nvSpPr>
          <p:cNvPr id="16" name="Rounded Rectangle 15">
            <a:extLst>
              <a:ext uri="{FF2B5EF4-FFF2-40B4-BE49-F238E27FC236}">
                <a16:creationId xmlns:a16="http://schemas.microsoft.com/office/drawing/2014/main" id="{806FE66F-AB0B-F7B2-F23F-D11C5236ED9B}"/>
              </a:ext>
            </a:extLst>
          </p:cNvPr>
          <p:cNvSpPr/>
          <p:nvPr/>
        </p:nvSpPr>
        <p:spPr>
          <a:xfrm>
            <a:off x="8747760" y="199208"/>
            <a:ext cx="2834640" cy="600892"/>
          </a:xfrm>
          <a:prstGeom prst="roundRect">
            <a:avLst>
              <a:gd name="adj" fmla="val 29711"/>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Document</a:t>
            </a:r>
            <a:b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b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Management Service</a:t>
            </a:r>
          </a:p>
        </p:txBody>
      </p:sp>
      <p:sp>
        <p:nvSpPr>
          <p:cNvPr id="17" name="Freeform 16">
            <a:extLst>
              <a:ext uri="{FF2B5EF4-FFF2-40B4-BE49-F238E27FC236}">
                <a16:creationId xmlns:a16="http://schemas.microsoft.com/office/drawing/2014/main" id="{E9F27A40-A0DE-62C9-2B0A-C5C2D4D9EEC5}"/>
              </a:ext>
            </a:extLst>
          </p:cNvPr>
          <p:cNvSpPr>
            <a:spLocks noChangeAspect="1"/>
          </p:cNvSpPr>
          <p:nvPr/>
        </p:nvSpPr>
        <p:spPr>
          <a:xfrm>
            <a:off x="1057444" y="4091361"/>
            <a:ext cx="801780" cy="801780"/>
          </a:xfrm>
          <a:custGeom>
            <a:avLst/>
            <a:gdLst>
              <a:gd name="connsiteX0" fmla="*/ 0 w 1461877"/>
              <a:gd name="connsiteY0" fmla="*/ 730939 h 1461877"/>
              <a:gd name="connsiteX1" fmla="*/ 730939 w 1461877"/>
              <a:gd name="connsiteY1" fmla="*/ 0 h 1461877"/>
              <a:gd name="connsiteX2" fmla="*/ 1461878 w 1461877"/>
              <a:gd name="connsiteY2" fmla="*/ 730939 h 1461877"/>
              <a:gd name="connsiteX3" fmla="*/ 730939 w 1461877"/>
              <a:gd name="connsiteY3" fmla="*/ 1461878 h 1461877"/>
              <a:gd name="connsiteX4" fmla="*/ 0 w 1461877"/>
              <a:gd name="connsiteY4" fmla="*/ 730939 h 146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877" h="1461877">
                <a:moveTo>
                  <a:pt x="0" y="730939"/>
                </a:moveTo>
                <a:cubicBezTo>
                  <a:pt x="0" y="327253"/>
                  <a:pt x="327253" y="0"/>
                  <a:pt x="730939" y="0"/>
                </a:cubicBezTo>
                <a:cubicBezTo>
                  <a:pt x="1134625" y="0"/>
                  <a:pt x="1461878" y="327253"/>
                  <a:pt x="1461878" y="730939"/>
                </a:cubicBezTo>
                <a:cubicBezTo>
                  <a:pt x="1461878" y="1134625"/>
                  <a:pt x="1134625" y="1461878"/>
                  <a:pt x="730939" y="1461878"/>
                </a:cubicBezTo>
                <a:cubicBezTo>
                  <a:pt x="327253" y="1461878"/>
                  <a:pt x="0" y="1134625"/>
                  <a:pt x="0" y="73093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327" tIns="229327" rIns="229327" bIns="229327"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sp>
        <p:nvSpPr>
          <p:cNvPr id="18" name="Freeform 17">
            <a:extLst>
              <a:ext uri="{FF2B5EF4-FFF2-40B4-BE49-F238E27FC236}">
                <a16:creationId xmlns:a16="http://schemas.microsoft.com/office/drawing/2014/main" id="{996383AD-5AA0-D7C1-44DE-EAA963EC322D}"/>
              </a:ext>
            </a:extLst>
          </p:cNvPr>
          <p:cNvSpPr>
            <a:spLocks noChangeAspect="1"/>
          </p:cNvSpPr>
          <p:nvPr/>
        </p:nvSpPr>
        <p:spPr>
          <a:xfrm>
            <a:off x="1057444" y="1761347"/>
            <a:ext cx="801780" cy="801780"/>
          </a:xfrm>
          <a:custGeom>
            <a:avLst/>
            <a:gdLst>
              <a:gd name="connsiteX0" fmla="*/ 0 w 1461877"/>
              <a:gd name="connsiteY0" fmla="*/ 730939 h 1461877"/>
              <a:gd name="connsiteX1" fmla="*/ 730939 w 1461877"/>
              <a:gd name="connsiteY1" fmla="*/ 0 h 1461877"/>
              <a:gd name="connsiteX2" fmla="*/ 1461878 w 1461877"/>
              <a:gd name="connsiteY2" fmla="*/ 730939 h 1461877"/>
              <a:gd name="connsiteX3" fmla="*/ 730939 w 1461877"/>
              <a:gd name="connsiteY3" fmla="*/ 1461878 h 1461877"/>
              <a:gd name="connsiteX4" fmla="*/ 0 w 1461877"/>
              <a:gd name="connsiteY4" fmla="*/ 730939 h 146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877" h="1461877">
                <a:moveTo>
                  <a:pt x="0" y="730939"/>
                </a:moveTo>
                <a:cubicBezTo>
                  <a:pt x="0" y="327253"/>
                  <a:pt x="327253" y="0"/>
                  <a:pt x="730939" y="0"/>
                </a:cubicBezTo>
                <a:cubicBezTo>
                  <a:pt x="1134625" y="0"/>
                  <a:pt x="1461878" y="327253"/>
                  <a:pt x="1461878" y="730939"/>
                </a:cubicBezTo>
                <a:cubicBezTo>
                  <a:pt x="1461878" y="1134625"/>
                  <a:pt x="1134625" y="1461878"/>
                  <a:pt x="730939" y="1461878"/>
                </a:cubicBezTo>
                <a:cubicBezTo>
                  <a:pt x="327253" y="1461878"/>
                  <a:pt x="0" y="1134625"/>
                  <a:pt x="0" y="73093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327" tIns="229327" rIns="229327" bIns="229327"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sp>
        <p:nvSpPr>
          <p:cNvPr id="19" name="Freeform 18">
            <a:extLst>
              <a:ext uri="{FF2B5EF4-FFF2-40B4-BE49-F238E27FC236}">
                <a16:creationId xmlns:a16="http://schemas.microsoft.com/office/drawing/2014/main" id="{41136130-77FD-2057-51FB-7509DBD93576}"/>
              </a:ext>
            </a:extLst>
          </p:cNvPr>
          <p:cNvSpPr>
            <a:spLocks noChangeAspect="1"/>
          </p:cNvSpPr>
          <p:nvPr/>
        </p:nvSpPr>
        <p:spPr>
          <a:xfrm>
            <a:off x="6468893" y="4091361"/>
            <a:ext cx="801780" cy="801780"/>
          </a:xfrm>
          <a:custGeom>
            <a:avLst/>
            <a:gdLst>
              <a:gd name="connsiteX0" fmla="*/ 0 w 1461877"/>
              <a:gd name="connsiteY0" fmla="*/ 730939 h 1461877"/>
              <a:gd name="connsiteX1" fmla="*/ 730939 w 1461877"/>
              <a:gd name="connsiteY1" fmla="*/ 0 h 1461877"/>
              <a:gd name="connsiteX2" fmla="*/ 1461878 w 1461877"/>
              <a:gd name="connsiteY2" fmla="*/ 730939 h 1461877"/>
              <a:gd name="connsiteX3" fmla="*/ 730939 w 1461877"/>
              <a:gd name="connsiteY3" fmla="*/ 1461878 h 1461877"/>
              <a:gd name="connsiteX4" fmla="*/ 0 w 1461877"/>
              <a:gd name="connsiteY4" fmla="*/ 730939 h 146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877" h="1461877">
                <a:moveTo>
                  <a:pt x="0" y="730939"/>
                </a:moveTo>
                <a:cubicBezTo>
                  <a:pt x="0" y="327253"/>
                  <a:pt x="327253" y="0"/>
                  <a:pt x="730939" y="0"/>
                </a:cubicBezTo>
                <a:cubicBezTo>
                  <a:pt x="1134625" y="0"/>
                  <a:pt x="1461878" y="327253"/>
                  <a:pt x="1461878" y="730939"/>
                </a:cubicBezTo>
                <a:cubicBezTo>
                  <a:pt x="1461878" y="1134625"/>
                  <a:pt x="1134625" y="1461878"/>
                  <a:pt x="730939" y="1461878"/>
                </a:cubicBezTo>
                <a:cubicBezTo>
                  <a:pt x="327253" y="1461878"/>
                  <a:pt x="0" y="1134625"/>
                  <a:pt x="0" y="73093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327" tIns="229327" rIns="229327" bIns="229327"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sp>
        <p:nvSpPr>
          <p:cNvPr id="20" name="Freeform 19">
            <a:extLst>
              <a:ext uri="{FF2B5EF4-FFF2-40B4-BE49-F238E27FC236}">
                <a16:creationId xmlns:a16="http://schemas.microsoft.com/office/drawing/2014/main" id="{043E4C1A-1341-5811-D0B9-87D9A6756A31}"/>
              </a:ext>
            </a:extLst>
          </p:cNvPr>
          <p:cNvSpPr>
            <a:spLocks noChangeAspect="1"/>
          </p:cNvSpPr>
          <p:nvPr/>
        </p:nvSpPr>
        <p:spPr>
          <a:xfrm>
            <a:off x="6468893" y="1761347"/>
            <a:ext cx="801780" cy="801780"/>
          </a:xfrm>
          <a:custGeom>
            <a:avLst/>
            <a:gdLst>
              <a:gd name="connsiteX0" fmla="*/ 0 w 1461877"/>
              <a:gd name="connsiteY0" fmla="*/ 730939 h 1461877"/>
              <a:gd name="connsiteX1" fmla="*/ 730939 w 1461877"/>
              <a:gd name="connsiteY1" fmla="*/ 0 h 1461877"/>
              <a:gd name="connsiteX2" fmla="*/ 1461878 w 1461877"/>
              <a:gd name="connsiteY2" fmla="*/ 730939 h 1461877"/>
              <a:gd name="connsiteX3" fmla="*/ 730939 w 1461877"/>
              <a:gd name="connsiteY3" fmla="*/ 1461878 h 1461877"/>
              <a:gd name="connsiteX4" fmla="*/ 0 w 1461877"/>
              <a:gd name="connsiteY4" fmla="*/ 730939 h 1461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877" h="1461877">
                <a:moveTo>
                  <a:pt x="0" y="730939"/>
                </a:moveTo>
                <a:cubicBezTo>
                  <a:pt x="0" y="327253"/>
                  <a:pt x="327253" y="0"/>
                  <a:pt x="730939" y="0"/>
                </a:cubicBezTo>
                <a:cubicBezTo>
                  <a:pt x="1134625" y="0"/>
                  <a:pt x="1461878" y="327253"/>
                  <a:pt x="1461878" y="730939"/>
                </a:cubicBezTo>
                <a:cubicBezTo>
                  <a:pt x="1461878" y="1134625"/>
                  <a:pt x="1134625" y="1461878"/>
                  <a:pt x="730939" y="1461878"/>
                </a:cubicBezTo>
                <a:cubicBezTo>
                  <a:pt x="327253" y="1461878"/>
                  <a:pt x="0" y="1134625"/>
                  <a:pt x="0" y="73093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327" tIns="229327" rIns="229327" bIns="229327"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FFFFFF"/>
              </a:solidFill>
              <a:effectLst/>
              <a:uLnTx/>
              <a:uFillTx/>
              <a:latin typeface="AvenirNext LT Pro Bold" panose="020B0504020202020204" pitchFamily="34" charset="0"/>
              <a:ea typeface="+mn-ea"/>
              <a:cs typeface="+mn-cs"/>
            </a:endParaRPr>
          </a:p>
        </p:txBody>
      </p:sp>
      <p:pic>
        <p:nvPicPr>
          <p:cNvPr id="9" name="Graphic 8">
            <a:extLst>
              <a:ext uri="{FF2B5EF4-FFF2-40B4-BE49-F238E27FC236}">
                <a16:creationId xmlns:a16="http://schemas.microsoft.com/office/drawing/2014/main" id="{B18D7F14-CE80-A549-177B-62D6AC7A0B3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20744" y="1908644"/>
            <a:ext cx="513918" cy="520142"/>
          </a:xfrm>
          <a:prstGeom prst="rect">
            <a:avLst/>
          </a:prstGeom>
        </p:spPr>
      </p:pic>
      <p:pic>
        <p:nvPicPr>
          <p:cNvPr id="10" name="Graphic 9">
            <a:extLst>
              <a:ext uri="{FF2B5EF4-FFF2-40B4-BE49-F238E27FC236}">
                <a16:creationId xmlns:a16="http://schemas.microsoft.com/office/drawing/2014/main" id="{ED71716F-4315-C2FC-1004-AF0EE12FF2A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641183" y="4256265"/>
            <a:ext cx="457200" cy="457200"/>
          </a:xfrm>
          <a:prstGeom prst="rect">
            <a:avLst/>
          </a:prstGeom>
        </p:spPr>
      </p:pic>
      <p:pic>
        <p:nvPicPr>
          <p:cNvPr id="11" name="Graphic 10">
            <a:extLst>
              <a:ext uri="{FF2B5EF4-FFF2-40B4-BE49-F238E27FC236}">
                <a16:creationId xmlns:a16="http://schemas.microsoft.com/office/drawing/2014/main" id="{E6D34B93-4AC3-B70E-24FE-AD0514320E9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606458" y="1856101"/>
            <a:ext cx="579816" cy="579816"/>
          </a:xfrm>
          <a:prstGeom prst="rect">
            <a:avLst/>
          </a:prstGeom>
        </p:spPr>
      </p:pic>
      <p:pic>
        <p:nvPicPr>
          <p:cNvPr id="12" name="Graphic 11">
            <a:extLst>
              <a:ext uri="{FF2B5EF4-FFF2-40B4-BE49-F238E27FC236}">
                <a16:creationId xmlns:a16="http://schemas.microsoft.com/office/drawing/2014/main" id="{769D72B9-AAF2-54DB-15B5-0C351D26360D}"/>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220744" y="4256265"/>
            <a:ext cx="457200" cy="457200"/>
          </a:xfrm>
          <a:prstGeom prst="rect">
            <a:avLst/>
          </a:prstGeom>
        </p:spPr>
      </p:pic>
    </p:spTree>
    <p:extLst>
      <p:ext uri="{BB962C8B-B14F-4D97-AF65-F5344CB8AC3E}">
        <p14:creationId xmlns:p14="http://schemas.microsoft.com/office/powerpoint/2010/main" val="2095905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D46D3E-9CA2-677E-A906-046C541FE98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4" name="Title 3">
            <a:extLst>
              <a:ext uri="{FF2B5EF4-FFF2-40B4-BE49-F238E27FC236}">
                <a16:creationId xmlns:a16="http://schemas.microsoft.com/office/drawing/2014/main" id="{C922429B-66A9-A193-EE84-D469F040CF2E}"/>
              </a:ext>
            </a:extLst>
          </p:cNvPr>
          <p:cNvSpPr>
            <a:spLocks noGrp="1"/>
          </p:cNvSpPr>
          <p:nvPr>
            <p:ph type="title"/>
          </p:nvPr>
        </p:nvSpPr>
        <p:spPr/>
        <p:txBody>
          <a:bodyPr/>
          <a:lstStyle/>
          <a:p>
            <a:r>
              <a:rPr lang="en-US">
                <a:ea typeface="Open Sans ExtraBold"/>
                <a:cs typeface="Open Sans ExtraBold"/>
              </a:rPr>
              <a:t>End-to-end benefits</a:t>
            </a:r>
            <a:endParaRPr lang="en-US"/>
          </a:p>
        </p:txBody>
      </p:sp>
      <p:sp>
        <p:nvSpPr>
          <p:cNvPr id="6" name="Rounded Rectangle 5">
            <a:extLst>
              <a:ext uri="{FF2B5EF4-FFF2-40B4-BE49-F238E27FC236}">
                <a16:creationId xmlns:a16="http://schemas.microsoft.com/office/drawing/2014/main" id="{91CD8732-5D33-386C-8D74-07788EE33065}"/>
              </a:ext>
            </a:extLst>
          </p:cNvPr>
          <p:cNvSpPr/>
          <p:nvPr/>
        </p:nvSpPr>
        <p:spPr>
          <a:xfrm>
            <a:off x="8747760" y="199208"/>
            <a:ext cx="2834640" cy="600892"/>
          </a:xfrm>
          <a:prstGeom prst="roundRect">
            <a:avLst>
              <a:gd name="adj" fmla="val 29711"/>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Document</a:t>
            </a:r>
            <a:b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br>
            <a:r>
              <a:rPr kumimoji="0" lang="en-US" sz="1600" b="0" i="0" u="none" strike="noStrike" kern="1200" cap="none" spc="0" normalizeH="0" baseline="0" noProof="0">
                <a:ln>
                  <a:noFill/>
                </a:ln>
                <a:solidFill>
                  <a:srgbClr val="FFFFFF"/>
                </a:solidFill>
                <a:effectLst/>
                <a:uLnTx/>
                <a:uFillTx/>
                <a:latin typeface="Avenir Next LT Pro"/>
                <a:ea typeface="Open Sans Light" panose="020B0606030504020204" pitchFamily="34" charset="0"/>
                <a:cs typeface="Open Sans Light" panose="020B0606030504020204" pitchFamily="34" charset="0"/>
              </a:rPr>
              <a:t>Management Service</a:t>
            </a:r>
          </a:p>
        </p:txBody>
      </p:sp>
      <p:sp>
        <p:nvSpPr>
          <p:cNvPr id="7" name="Rounded Rectangle 6">
            <a:extLst>
              <a:ext uri="{FF2B5EF4-FFF2-40B4-BE49-F238E27FC236}">
                <a16:creationId xmlns:a16="http://schemas.microsoft.com/office/drawing/2014/main" id="{A5B85F1C-BA74-E173-1A7C-CD2453A7047E}"/>
              </a:ext>
            </a:extLst>
          </p:cNvPr>
          <p:cNvSpPr/>
          <p:nvPr/>
        </p:nvSpPr>
        <p:spPr>
          <a:xfrm>
            <a:off x="612113" y="3147935"/>
            <a:ext cx="2651680" cy="2748760"/>
          </a:xfrm>
          <a:prstGeom prst="roundRect">
            <a:avLst>
              <a:gd name="adj" fmla="val 7640"/>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914400" rtlCol="0" anchor="t" anchorCtr="0">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mn-ea"/>
                <a:cs typeface="+mn-cs"/>
              </a:rPr>
              <a:t>Insight and control into every aspect of the digital and print communication process</a:t>
            </a:r>
            <a:endParaRPr kumimoji="0" lang="en-US" sz="16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Times New Roman" panose="02020603050405020304" pitchFamily="18" charset="0"/>
            </a:endParaRPr>
          </a:p>
        </p:txBody>
      </p:sp>
      <p:sp>
        <p:nvSpPr>
          <p:cNvPr id="8" name="Rounded Rectangle 7">
            <a:extLst>
              <a:ext uri="{FF2B5EF4-FFF2-40B4-BE49-F238E27FC236}">
                <a16:creationId xmlns:a16="http://schemas.microsoft.com/office/drawing/2014/main" id="{8026B366-5F11-5172-5F29-A3E6335CCC27}"/>
              </a:ext>
            </a:extLst>
          </p:cNvPr>
          <p:cNvSpPr/>
          <p:nvPr/>
        </p:nvSpPr>
        <p:spPr>
          <a:xfrm>
            <a:off x="3383494" y="3147935"/>
            <a:ext cx="2651680" cy="2748760"/>
          </a:xfrm>
          <a:prstGeom prst="roundRect">
            <a:avLst>
              <a:gd name="adj" fmla="val 7640"/>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914400" rtlCol="0" anchor="t" anchorCtr="0">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mn-ea"/>
                <a:cs typeface="+mn-cs"/>
              </a:rPr>
              <a:t>Immediate access to all communication information via portal or integration</a:t>
            </a:r>
            <a:endParaRPr kumimoji="0" lang="en-US" sz="16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Times New Roman" panose="02020603050405020304" pitchFamily="18" charset="0"/>
            </a:endParaRPr>
          </a:p>
        </p:txBody>
      </p:sp>
      <p:sp>
        <p:nvSpPr>
          <p:cNvPr id="9" name="Rounded Rectangle 8">
            <a:extLst>
              <a:ext uri="{FF2B5EF4-FFF2-40B4-BE49-F238E27FC236}">
                <a16:creationId xmlns:a16="http://schemas.microsoft.com/office/drawing/2014/main" id="{5E22229B-B697-BAFB-3904-52F8D5967282}"/>
              </a:ext>
            </a:extLst>
          </p:cNvPr>
          <p:cNvSpPr/>
          <p:nvPr/>
        </p:nvSpPr>
        <p:spPr>
          <a:xfrm>
            <a:off x="6154875" y="3147935"/>
            <a:ext cx="2651680" cy="2748760"/>
          </a:xfrm>
          <a:prstGeom prst="roundRect">
            <a:avLst>
              <a:gd name="adj" fmla="val 7640"/>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914400" rtlCol="0" anchor="t" anchorCtr="0">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mn-ea"/>
                <a:cs typeface="+mn-cs"/>
              </a:rPr>
              <a:t>Easy to track, review, store, and report all communications in one platform</a:t>
            </a:r>
            <a:endParaRPr kumimoji="0" lang="en-US" sz="16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Times New Roman" panose="02020603050405020304" pitchFamily="18" charset="0"/>
            </a:endParaRPr>
          </a:p>
        </p:txBody>
      </p:sp>
      <p:sp>
        <p:nvSpPr>
          <p:cNvPr id="10" name="Rounded Rectangle 9">
            <a:extLst>
              <a:ext uri="{FF2B5EF4-FFF2-40B4-BE49-F238E27FC236}">
                <a16:creationId xmlns:a16="http://schemas.microsoft.com/office/drawing/2014/main" id="{0F417AAE-6A2E-30F8-32B3-559B1F566EA9}"/>
              </a:ext>
            </a:extLst>
          </p:cNvPr>
          <p:cNvSpPr/>
          <p:nvPr/>
        </p:nvSpPr>
        <p:spPr>
          <a:xfrm>
            <a:off x="8926255" y="3147935"/>
            <a:ext cx="2651680" cy="2748760"/>
          </a:xfrm>
          <a:prstGeom prst="roundRect">
            <a:avLst>
              <a:gd name="adj" fmla="val 7640"/>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914400" rtlCol="0" anchor="t" anchorCtr="0">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1600" b="0" i="0" u="none" strike="noStrike" kern="1200" cap="none" spc="0" normalizeH="0" baseline="0" noProof="0">
                <a:ln>
                  <a:noFill/>
                </a:ln>
                <a:solidFill>
                  <a:srgbClr val="49494C"/>
                </a:solidFill>
                <a:effectLst/>
                <a:uLnTx/>
                <a:uFillTx/>
                <a:latin typeface="Avenir Next LT Pro"/>
                <a:ea typeface="+mn-ea"/>
                <a:cs typeface="+mn-cs"/>
              </a:rPr>
              <a:t>Support patients &amp; empower staff by having exact communication replicas at your staff’s fingertips</a:t>
            </a:r>
            <a:endParaRPr kumimoji="0" lang="en-US" sz="16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Times New Roman" panose="02020603050405020304" pitchFamily="18" charset="0"/>
            </a:endParaRPr>
          </a:p>
        </p:txBody>
      </p:sp>
      <p:sp>
        <p:nvSpPr>
          <p:cNvPr id="11" name="Round Same Side Corner Rectangle 10">
            <a:extLst>
              <a:ext uri="{FF2B5EF4-FFF2-40B4-BE49-F238E27FC236}">
                <a16:creationId xmlns:a16="http://schemas.microsoft.com/office/drawing/2014/main" id="{289DB780-44DA-EA8E-019E-2B571A835DB9}"/>
              </a:ext>
            </a:extLst>
          </p:cNvPr>
          <p:cNvSpPr/>
          <p:nvPr/>
        </p:nvSpPr>
        <p:spPr>
          <a:xfrm>
            <a:off x="612113" y="2190933"/>
            <a:ext cx="2651680" cy="1238067"/>
          </a:xfrm>
          <a:prstGeom prst="round2SameRect">
            <a:avLst>
              <a:gd name="adj1" fmla="val 19089"/>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tlCol="0" anchor="ctr">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Peace of </a:t>
            </a:r>
            <a:b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br>
            <a: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Mind</a:t>
            </a:r>
          </a:p>
        </p:txBody>
      </p:sp>
      <p:sp>
        <p:nvSpPr>
          <p:cNvPr id="12" name="Round Same Side Corner Rectangle 11">
            <a:extLst>
              <a:ext uri="{FF2B5EF4-FFF2-40B4-BE49-F238E27FC236}">
                <a16:creationId xmlns:a16="http://schemas.microsoft.com/office/drawing/2014/main" id="{65B521F4-E665-CC42-1D19-F8DF8F19AC25}"/>
              </a:ext>
            </a:extLst>
          </p:cNvPr>
          <p:cNvSpPr/>
          <p:nvPr/>
        </p:nvSpPr>
        <p:spPr>
          <a:xfrm>
            <a:off x="3385294" y="2190933"/>
            <a:ext cx="2651680" cy="1238067"/>
          </a:xfrm>
          <a:prstGeom prst="round2SameRect">
            <a:avLst>
              <a:gd name="adj1" fmla="val 19089"/>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tlCol="0" anchor="ctr">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Instant </a:t>
            </a:r>
            <a:b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br>
            <a: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Knowledge</a:t>
            </a:r>
          </a:p>
        </p:txBody>
      </p:sp>
      <p:sp>
        <p:nvSpPr>
          <p:cNvPr id="13" name="Round Same Side Corner Rectangle 12">
            <a:extLst>
              <a:ext uri="{FF2B5EF4-FFF2-40B4-BE49-F238E27FC236}">
                <a16:creationId xmlns:a16="http://schemas.microsoft.com/office/drawing/2014/main" id="{69B9D879-40B0-A0D0-1EAC-4071AA9DFA51}"/>
              </a:ext>
            </a:extLst>
          </p:cNvPr>
          <p:cNvSpPr/>
          <p:nvPr/>
        </p:nvSpPr>
        <p:spPr>
          <a:xfrm>
            <a:off x="6159671" y="2190933"/>
            <a:ext cx="2651680" cy="1238067"/>
          </a:xfrm>
          <a:prstGeom prst="round2SameRect">
            <a:avLst>
              <a:gd name="adj1" fmla="val 19089"/>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tlCol="0" anchor="ctr">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Efficiency &amp; Convenience</a:t>
            </a:r>
          </a:p>
        </p:txBody>
      </p:sp>
      <p:sp>
        <p:nvSpPr>
          <p:cNvPr id="14" name="Round Same Side Corner Rectangle 13">
            <a:extLst>
              <a:ext uri="{FF2B5EF4-FFF2-40B4-BE49-F238E27FC236}">
                <a16:creationId xmlns:a16="http://schemas.microsoft.com/office/drawing/2014/main" id="{E5382D04-9CBF-AE8B-EF70-3BA6E8649818}"/>
              </a:ext>
            </a:extLst>
          </p:cNvPr>
          <p:cNvSpPr/>
          <p:nvPr/>
        </p:nvSpPr>
        <p:spPr>
          <a:xfrm>
            <a:off x="8916664" y="2190933"/>
            <a:ext cx="2651680" cy="1238067"/>
          </a:xfrm>
          <a:prstGeom prst="round2SameRect">
            <a:avLst>
              <a:gd name="adj1" fmla="val 19089"/>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tlCol="0" anchor="ctr">
            <a:noAutofit/>
          </a:bodyPr>
          <a:lstStyle/>
          <a:p>
            <a:pPr marL="0" marR="0" lvl="0" indent="0" algn="l" defTabSz="914330" rtl="0" eaLnBrk="1" fontAlgn="auto" latinLnBrk="0" hangingPunct="1">
              <a:lnSpc>
                <a:spcPct val="107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Customer </a:t>
            </a:r>
            <a:b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br>
            <a:r>
              <a:rPr kumimoji="0" lang="en-US" sz="20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Service</a:t>
            </a:r>
          </a:p>
        </p:txBody>
      </p:sp>
      <p:sp>
        <p:nvSpPr>
          <p:cNvPr id="15" name="Oval 14">
            <a:extLst>
              <a:ext uri="{FF2B5EF4-FFF2-40B4-BE49-F238E27FC236}">
                <a16:creationId xmlns:a16="http://schemas.microsoft.com/office/drawing/2014/main" id="{EAAB1C10-9E48-C65B-0937-F20C04C53E02}"/>
              </a:ext>
            </a:extLst>
          </p:cNvPr>
          <p:cNvSpPr/>
          <p:nvPr/>
        </p:nvSpPr>
        <p:spPr>
          <a:xfrm>
            <a:off x="2264913" y="3069236"/>
            <a:ext cx="719528" cy="7195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6" name="Oval 15">
            <a:extLst>
              <a:ext uri="{FF2B5EF4-FFF2-40B4-BE49-F238E27FC236}">
                <a16:creationId xmlns:a16="http://schemas.microsoft.com/office/drawing/2014/main" id="{E86B6ECE-D370-B298-871E-1DA212711152}"/>
              </a:ext>
            </a:extLst>
          </p:cNvPr>
          <p:cNvSpPr/>
          <p:nvPr/>
        </p:nvSpPr>
        <p:spPr>
          <a:xfrm>
            <a:off x="5063513" y="3069236"/>
            <a:ext cx="719528" cy="7195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7" name="Oval 16">
            <a:extLst>
              <a:ext uri="{FF2B5EF4-FFF2-40B4-BE49-F238E27FC236}">
                <a16:creationId xmlns:a16="http://schemas.microsoft.com/office/drawing/2014/main" id="{B63CF4F3-27AC-7A99-FC76-0F1397FF49D7}"/>
              </a:ext>
            </a:extLst>
          </p:cNvPr>
          <p:cNvSpPr/>
          <p:nvPr/>
        </p:nvSpPr>
        <p:spPr>
          <a:xfrm>
            <a:off x="7911644" y="3069236"/>
            <a:ext cx="719528" cy="7195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sp>
        <p:nvSpPr>
          <p:cNvPr id="18" name="Oval 17">
            <a:extLst>
              <a:ext uri="{FF2B5EF4-FFF2-40B4-BE49-F238E27FC236}">
                <a16:creationId xmlns:a16="http://schemas.microsoft.com/office/drawing/2014/main" id="{59AA8DB8-AA58-42CE-E12D-8957C73E6FAE}"/>
              </a:ext>
            </a:extLst>
          </p:cNvPr>
          <p:cNvSpPr/>
          <p:nvPr/>
        </p:nvSpPr>
        <p:spPr>
          <a:xfrm>
            <a:off x="10594883" y="3069236"/>
            <a:ext cx="719528" cy="7195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venir Next LT Pro"/>
              <a:ea typeface="Open Sans Light" panose="020B0606030504020204" pitchFamily="34" charset="0"/>
              <a:cs typeface="Open Sans Light" panose="020B0606030504020204" pitchFamily="34" charset="0"/>
            </a:endParaRPr>
          </a:p>
        </p:txBody>
      </p:sp>
      <p:pic>
        <p:nvPicPr>
          <p:cNvPr id="19" name="Graphic 18">
            <a:extLst>
              <a:ext uri="{FF2B5EF4-FFF2-40B4-BE49-F238E27FC236}">
                <a16:creationId xmlns:a16="http://schemas.microsoft.com/office/drawing/2014/main" id="{FAD5835A-5845-7FB1-70BF-21D5B21862D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93329" y="3219601"/>
            <a:ext cx="418797" cy="418797"/>
          </a:xfrm>
          <a:prstGeom prst="rect">
            <a:avLst/>
          </a:prstGeom>
        </p:spPr>
      </p:pic>
      <p:pic>
        <p:nvPicPr>
          <p:cNvPr id="20" name="Graphic 19">
            <a:extLst>
              <a:ext uri="{FF2B5EF4-FFF2-40B4-BE49-F238E27FC236}">
                <a16:creationId xmlns:a16="http://schemas.microsoft.com/office/drawing/2014/main" id="{850C2DD9-F3CD-FDC5-8E45-2019CE4A14A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01874" y="3219601"/>
            <a:ext cx="418797" cy="418797"/>
          </a:xfrm>
          <a:prstGeom prst="rect">
            <a:avLst/>
          </a:prstGeom>
        </p:spPr>
      </p:pic>
      <p:pic>
        <p:nvPicPr>
          <p:cNvPr id="21" name="Graphic 20">
            <a:extLst>
              <a:ext uri="{FF2B5EF4-FFF2-40B4-BE49-F238E27FC236}">
                <a16:creationId xmlns:a16="http://schemas.microsoft.com/office/drawing/2014/main" id="{F5542A06-791A-D0DA-0966-9529B3DAE34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055633" y="3219601"/>
            <a:ext cx="418797" cy="418797"/>
          </a:xfrm>
          <a:prstGeom prst="rect">
            <a:avLst/>
          </a:prstGeom>
        </p:spPr>
      </p:pic>
      <p:pic>
        <p:nvPicPr>
          <p:cNvPr id="22" name="Graphic 21">
            <a:extLst>
              <a:ext uri="{FF2B5EF4-FFF2-40B4-BE49-F238E27FC236}">
                <a16:creationId xmlns:a16="http://schemas.microsoft.com/office/drawing/2014/main" id="{D1C7C89C-C0BD-EBF3-927F-A4C30594D84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2595" y="3219601"/>
            <a:ext cx="418797" cy="418797"/>
          </a:xfrm>
          <a:prstGeom prst="rect">
            <a:avLst/>
          </a:prstGeom>
        </p:spPr>
      </p:pic>
    </p:spTree>
    <p:extLst>
      <p:ext uri="{BB962C8B-B14F-4D97-AF65-F5344CB8AC3E}">
        <p14:creationId xmlns:p14="http://schemas.microsoft.com/office/powerpoint/2010/main" val="955936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74DE08-1168-E19E-930D-C7E15592A836}"/>
              </a:ext>
            </a:extLst>
          </p:cNvPr>
          <p:cNvSpPr>
            <a:spLocks noGrp="1"/>
          </p:cNvSpPr>
          <p:nvPr>
            <p:ph idx="17"/>
          </p:nvPr>
        </p:nvSpPr>
        <p:spPr>
          <a:xfrm>
            <a:off x="615950" y="1492250"/>
            <a:ext cx="7562850" cy="4457700"/>
          </a:xfrm>
        </p:spPr>
        <p:txBody>
          <a:bodyPr/>
          <a:lstStyle/>
          <a:p>
            <a:pPr marL="0" indent="0">
              <a:buNone/>
            </a:pPr>
            <a:r>
              <a:rPr lang="en-US" sz="2000" b="1">
                <a:solidFill>
                  <a:schemeClr val="accent3"/>
                </a:solidFill>
              </a:rPr>
              <a:t>How it Works</a:t>
            </a:r>
          </a:p>
          <a:p>
            <a:pPr marL="342900" indent="-342900">
              <a:buFont typeface="+mj-lt"/>
              <a:buAutoNum type="arabicPeriod"/>
            </a:pPr>
            <a:r>
              <a:rPr lang="en-US" sz="1600" b="1">
                <a:solidFill>
                  <a:schemeClr val="accent1"/>
                </a:solidFill>
              </a:rPr>
              <a:t>Select your template in the platform</a:t>
            </a:r>
          </a:p>
          <a:p>
            <a:pPr marL="342900" lvl="0" indent="-342900">
              <a:buFont typeface="+mj-lt"/>
              <a:buAutoNum type="arabicPeriod"/>
            </a:pPr>
            <a:r>
              <a:rPr lang="en-US" sz="1600" b="1">
                <a:solidFill>
                  <a:schemeClr val="accent1"/>
                </a:solidFill>
              </a:rPr>
              <a:t>View all document elements:</a:t>
            </a:r>
          </a:p>
          <a:p>
            <a:pPr marL="574675" lvl="1" indent="-169863"/>
            <a:r>
              <a:rPr lang="en-US" sz="1600"/>
              <a:t>For locked elements: </a:t>
            </a:r>
            <a:br>
              <a:rPr lang="en-US" sz="1600"/>
            </a:br>
            <a:r>
              <a:rPr lang="en-US" sz="1600"/>
              <a:t>You can view what will appear in that section</a:t>
            </a:r>
          </a:p>
          <a:p>
            <a:pPr marL="574675" lvl="1" indent="-169863"/>
            <a:r>
              <a:rPr lang="en-US" sz="1600"/>
              <a:t>For unlocked elements: </a:t>
            </a:r>
            <a:br>
              <a:rPr lang="en-US" sz="1600"/>
            </a:br>
            <a:r>
              <a:rPr lang="en-US" sz="1600"/>
              <a:t>You can adjust either the text or </a:t>
            </a:r>
            <a:br>
              <a:rPr lang="en-US" sz="1600"/>
            </a:br>
            <a:r>
              <a:rPr lang="en-US" sz="1600"/>
              <a:t>image within that section</a:t>
            </a:r>
          </a:p>
          <a:p>
            <a:pPr marL="342900" lvl="0" indent="-342900">
              <a:buFont typeface="+mj-lt"/>
              <a:buAutoNum type="arabicPeriod"/>
            </a:pPr>
            <a:r>
              <a:rPr lang="en-US" sz="1600" b="1">
                <a:solidFill>
                  <a:schemeClr val="accent1"/>
                </a:solidFill>
              </a:rPr>
              <a:t>What can be changed:</a:t>
            </a:r>
          </a:p>
          <a:p>
            <a:pPr marL="574675" lvl="1" indent="-169863"/>
            <a:r>
              <a:rPr lang="en-US" sz="1600"/>
              <a:t>Logos</a:t>
            </a:r>
          </a:p>
          <a:p>
            <a:pPr marL="574675" lvl="1" indent="-169863"/>
            <a:r>
              <a:rPr lang="en-US" sz="1600"/>
              <a:t>Static text</a:t>
            </a:r>
          </a:p>
          <a:p>
            <a:pPr marL="574675" lvl="1" indent="-169863"/>
            <a:r>
              <a:rPr lang="en-US" sz="1600"/>
              <a:t>Dynamic text fields</a:t>
            </a:r>
          </a:p>
          <a:p>
            <a:pPr marL="574675" lvl="1" indent="-169863"/>
            <a:r>
              <a:rPr lang="en-US" sz="1600"/>
              <a:t>Layout and content locations</a:t>
            </a:r>
          </a:p>
          <a:p>
            <a:endParaRPr lang="en-US"/>
          </a:p>
        </p:txBody>
      </p:sp>
      <p:sp>
        <p:nvSpPr>
          <p:cNvPr id="3" name="Title 2">
            <a:extLst>
              <a:ext uri="{FF2B5EF4-FFF2-40B4-BE49-F238E27FC236}">
                <a16:creationId xmlns:a16="http://schemas.microsoft.com/office/drawing/2014/main" id="{FFADB7F2-1D61-7BEF-BC71-530A802DFF53}"/>
              </a:ext>
            </a:extLst>
          </p:cNvPr>
          <p:cNvSpPr>
            <a:spLocks noGrp="1"/>
          </p:cNvSpPr>
          <p:nvPr>
            <p:ph type="title"/>
          </p:nvPr>
        </p:nvSpPr>
        <p:spPr>
          <a:xfrm>
            <a:off x="612113" y="419100"/>
            <a:ext cx="7567365" cy="1097280"/>
          </a:xfrm>
        </p:spPr>
        <p:txBody>
          <a:bodyPr/>
          <a:lstStyle/>
          <a:p>
            <a:r>
              <a:rPr lang="en-US">
                <a:ea typeface="Open Sans ExtraBold"/>
                <a:cs typeface="Open Sans ExtraBold"/>
              </a:rPr>
              <a:t>Self-serve with  </a:t>
            </a:r>
            <a:r>
              <a:rPr lang="en-US" err="1">
                <a:ea typeface="Open Sans ExtraBold"/>
                <a:cs typeface="Open Sans ExtraBold"/>
              </a:rPr>
              <a:t>RevSpring</a:t>
            </a:r>
            <a:r>
              <a:rPr lang="en-US">
                <a:ea typeface="Open Sans ExtraBold"/>
                <a:cs typeface="Open Sans ExtraBold"/>
              </a:rPr>
              <a:t> Composer</a:t>
            </a:r>
            <a:endParaRPr lang="en-US"/>
          </a:p>
        </p:txBody>
      </p:sp>
      <p:sp>
        <p:nvSpPr>
          <p:cNvPr id="4" name="Subtitle 3">
            <a:extLst>
              <a:ext uri="{FF2B5EF4-FFF2-40B4-BE49-F238E27FC236}">
                <a16:creationId xmlns:a16="http://schemas.microsoft.com/office/drawing/2014/main" id="{4101132F-2F1E-A38D-D0BC-A4042166A5B6}"/>
              </a:ext>
            </a:extLst>
          </p:cNvPr>
          <p:cNvSpPr>
            <a:spLocks noGrp="1"/>
          </p:cNvSpPr>
          <p:nvPr>
            <p:ph type="subTitle" idx="13"/>
          </p:nvPr>
        </p:nvSpPr>
        <p:spPr>
          <a:xfrm>
            <a:off x="609600" y="908688"/>
            <a:ext cx="7569877" cy="635168"/>
          </a:xfrm>
        </p:spPr>
        <p:txBody>
          <a:bodyPr/>
          <a:lstStyle/>
          <a:p>
            <a:r>
              <a:rPr lang="en-US"/>
              <a:t>Document Template Changes At Your Fingertips</a:t>
            </a:r>
          </a:p>
        </p:txBody>
      </p:sp>
      <p:sp>
        <p:nvSpPr>
          <p:cNvPr id="5" name="Slide Number Placeholder 4">
            <a:extLst>
              <a:ext uri="{FF2B5EF4-FFF2-40B4-BE49-F238E27FC236}">
                <a16:creationId xmlns:a16="http://schemas.microsoft.com/office/drawing/2014/main" id="{CEFFB3B8-29A4-F3E9-3732-5C3E241F5C3C}"/>
              </a:ext>
            </a:extLst>
          </p:cNvPr>
          <p:cNvSpPr>
            <a:spLocks noGrp="1"/>
          </p:cNvSpPr>
          <p:nvPr>
            <p:ph type="sldNum" sz="quarter" idx="18"/>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grpSp>
        <p:nvGrpSpPr>
          <p:cNvPr id="12" name="Group 11">
            <a:extLst>
              <a:ext uri="{FF2B5EF4-FFF2-40B4-BE49-F238E27FC236}">
                <a16:creationId xmlns:a16="http://schemas.microsoft.com/office/drawing/2014/main" id="{D024DF9B-2837-1B39-B8B7-F48819C6664B}"/>
              </a:ext>
            </a:extLst>
          </p:cNvPr>
          <p:cNvGrpSpPr/>
          <p:nvPr/>
        </p:nvGrpSpPr>
        <p:grpSpPr>
          <a:xfrm>
            <a:off x="5819174" y="1001575"/>
            <a:ext cx="8751984" cy="5247026"/>
            <a:chOff x="4923575" y="356459"/>
            <a:chExt cx="10058400" cy="6030254"/>
          </a:xfrm>
        </p:grpSpPr>
        <p:pic>
          <p:nvPicPr>
            <p:cNvPr id="10" name="Picture 9">
              <a:extLst>
                <a:ext uri="{FF2B5EF4-FFF2-40B4-BE49-F238E27FC236}">
                  <a16:creationId xmlns:a16="http://schemas.microsoft.com/office/drawing/2014/main" id="{91607A7B-A600-9392-9067-184CF94DC76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23575" y="356459"/>
              <a:ext cx="10058400" cy="6030254"/>
            </a:xfrm>
            <a:prstGeom prst="rect">
              <a:avLst/>
            </a:prstGeom>
            <a:effectLst/>
          </p:spPr>
        </p:pic>
        <p:pic>
          <p:nvPicPr>
            <p:cNvPr id="11" name="Picture Placeholder 36" descr="A screenshot of a computer&#10;&#10;Description automatically generated">
              <a:extLst>
                <a:ext uri="{FF2B5EF4-FFF2-40B4-BE49-F238E27FC236}">
                  <a16:creationId xmlns:a16="http://schemas.microsoft.com/office/drawing/2014/main" id="{9E1A722E-6AFE-05B8-E207-329B8B082CDE}"/>
                </a:ext>
              </a:extLst>
            </p:cNvPr>
            <p:cNvPicPr>
              <a:picLocks noChangeAspect="1"/>
            </p:cNvPicPr>
            <p:nvPr/>
          </p:nvPicPr>
          <p:blipFill>
            <a:blip r:embed="rId4">
              <a:extLst>
                <a:ext uri="{28A0092B-C50C-407E-A947-70E740481C1C}">
                  <a14:useLocalDpi xmlns:a14="http://schemas.microsoft.com/office/drawing/2010/main" val="0"/>
                </a:ext>
              </a:extLst>
            </a:blip>
            <a:srcRect t="25" b="25"/>
            <a:stretch>
              <a:fillRect/>
            </a:stretch>
          </p:blipFill>
          <p:spPr>
            <a:xfrm>
              <a:off x="6110473" y="810689"/>
              <a:ext cx="7696062" cy="4820566"/>
            </a:xfrm>
            <a:prstGeom prst="rect">
              <a:avLst/>
            </a:prstGeom>
          </p:spPr>
        </p:pic>
      </p:grpSp>
    </p:spTree>
    <p:extLst>
      <p:ext uri="{BB962C8B-B14F-4D97-AF65-F5344CB8AC3E}">
        <p14:creationId xmlns:p14="http://schemas.microsoft.com/office/powerpoint/2010/main" val="303094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33">
            <a:extLst>
              <a:ext uri="{FF2B5EF4-FFF2-40B4-BE49-F238E27FC236}">
                <a16:creationId xmlns:a16="http://schemas.microsoft.com/office/drawing/2014/main" id="{E39703EB-9684-4E96-6A0B-8C72504DF70C}"/>
              </a:ext>
            </a:extLst>
          </p:cNvPr>
          <p:cNvSpPr>
            <a:spLocks/>
          </p:cNvSpPr>
          <p:nvPr/>
        </p:nvSpPr>
        <p:spPr bwMode="auto">
          <a:xfrm>
            <a:off x="6664603" y="3191285"/>
            <a:ext cx="850697" cy="1333504"/>
          </a:xfrm>
          <a:custGeom>
            <a:avLst/>
            <a:gdLst>
              <a:gd name="T0" fmla="*/ 111 w 731"/>
              <a:gd name="T1" fmla="*/ 870 h 1146"/>
              <a:gd name="T2" fmla="*/ 507 w 731"/>
              <a:gd name="T3" fmla="*/ 1086 h 1146"/>
              <a:gd name="T4" fmla="*/ 649 w 731"/>
              <a:gd name="T5" fmla="*/ 917 h 1146"/>
              <a:gd name="T6" fmla="*/ 617 w 731"/>
              <a:gd name="T7" fmla="*/ 140 h 1146"/>
              <a:gd name="T8" fmla="*/ 484 w 731"/>
              <a:gd name="T9" fmla="*/ 52 h 1146"/>
              <a:gd name="T10" fmla="*/ 75 w 731"/>
              <a:gd name="T11" fmla="*/ 302 h 1146"/>
              <a:gd name="T12" fmla="*/ 23 w 731"/>
              <a:gd name="T13" fmla="*/ 401 h 1146"/>
              <a:gd name="T14" fmla="*/ 41 w 731"/>
              <a:gd name="T15" fmla="*/ 692 h 1146"/>
              <a:gd name="T16" fmla="*/ 111 w 731"/>
              <a:gd name="T17" fmla="*/ 87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111" y="870"/>
                </a:moveTo>
                <a:cubicBezTo>
                  <a:pt x="176" y="904"/>
                  <a:pt x="507" y="1086"/>
                  <a:pt x="507" y="1086"/>
                </a:cubicBezTo>
                <a:cubicBezTo>
                  <a:pt x="507" y="1086"/>
                  <a:pt x="584" y="1146"/>
                  <a:pt x="649" y="917"/>
                </a:cubicBezTo>
                <a:cubicBezTo>
                  <a:pt x="714" y="689"/>
                  <a:pt x="731" y="416"/>
                  <a:pt x="617" y="140"/>
                </a:cubicBezTo>
                <a:cubicBezTo>
                  <a:pt x="602" y="104"/>
                  <a:pt x="565" y="0"/>
                  <a:pt x="484" y="52"/>
                </a:cubicBezTo>
                <a:cubicBezTo>
                  <a:pt x="403" y="103"/>
                  <a:pt x="75" y="302"/>
                  <a:pt x="75" y="302"/>
                </a:cubicBezTo>
                <a:cubicBezTo>
                  <a:pt x="75" y="302"/>
                  <a:pt x="11" y="338"/>
                  <a:pt x="23" y="401"/>
                </a:cubicBezTo>
                <a:cubicBezTo>
                  <a:pt x="36" y="463"/>
                  <a:pt x="60" y="594"/>
                  <a:pt x="41" y="692"/>
                </a:cubicBezTo>
                <a:cubicBezTo>
                  <a:pt x="23" y="782"/>
                  <a:pt x="0" y="813"/>
                  <a:pt x="111" y="870"/>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35" name="Freeform 34">
            <a:extLst>
              <a:ext uri="{FF2B5EF4-FFF2-40B4-BE49-F238E27FC236}">
                <a16:creationId xmlns:a16="http://schemas.microsoft.com/office/drawing/2014/main" id="{9748CBF1-C07E-4E36-24B2-980B0C8A1AC3}"/>
              </a:ext>
            </a:extLst>
          </p:cNvPr>
          <p:cNvSpPr>
            <a:spLocks/>
          </p:cNvSpPr>
          <p:nvPr/>
        </p:nvSpPr>
        <p:spPr bwMode="auto">
          <a:xfrm>
            <a:off x="6154802" y="2470932"/>
            <a:ext cx="1158429" cy="1047368"/>
          </a:xfrm>
          <a:custGeom>
            <a:avLst/>
            <a:gdLst>
              <a:gd name="T0" fmla="*/ 517 w 995"/>
              <a:gd name="T1" fmla="*/ 834 h 900"/>
              <a:gd name="T2" fmla="*/ 905 w 995"/>
              <a:gd name="T3" fmla="*/ 604 h 900"/>
              <a:gd name="T4" fmla="*/ 831 w 995"/>
              <a:gd name="T5" fmla="*/ 395 h 900"/>
              <a:gd name="T6" fmla="*/ 147 w 995"/>
              <a:gd name="T7" fmla="*/ 26 h 900"/>
              <a:gd name="T8" fmla="*/ 3 w 995"/>
              <a:gd name="T9" fmla="*/ 96 h 900"/>
              <a:gd name="T10" fmla="*/ 9 w 995"/>
              <a:gd name="T11" fmla="*/ 576 h 900"/>
              <a:gd name="T12" fmla="*/ 68 w 995"/>
              <a:gd name="T13" fmla="*/ 670 h 900"/>
              <a:gd name="T14" fmla="*/ 328 w 995"/>
              <a:gd name="T15" fmla="*/ 804 h 900"/>
              <a:gd name="T16" fmla="*/ 517 w 995"/>
              <a:gd name="T17" fmla="*/ 83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5" h="900">
                <a:moveTo>
                  <a:pt x="517" y="834"/>
                </a:moveTo>
                <a:cubicBezTo>
                  <a:pt x="579" y="796"/>
                  <a:pt x="905" y="604"/>
                  <a:pt x="905" y="604"/>
                </a:cubicBezTo>
                <a:cubicBezTo>
                  <a:pt x="905" y="604"/>
                  <a:pt x="995" y="568"/>
                  <a:pt x="831" y="395"/>
                </a:cubicBezTo>
                <a:cubicBezTo>
                  <a:pt x="669" y="223"/>
                  <a:pt x="442" y="70"/>
                  <a:pt x="147" y="26"/>
                </a:cubicBezTo>
                <a:cubicBezTo>
                  <a:pt x="108" y="21"/>
                  <a:pt x="0" y="0"/>
                  <a:pt x="3" y="96"/>
                </a:cubicBezTo>
                <a:cubicBezTo>
                  <a:pt x="6" y="192"/>
                  <a:pt x="9" y="576"/>
                  <a:pt x="9" y="576"/>
                </a:cubicBezTo>
                <a:cubicBezTo>
                  <a:pt x="9" y="576"/>
                  <a:pt x="8" y="649"/>
                  <a:pt x="68" y="670"/>
                </a:cubicBezTo>
                <a:cubicBezTo>
                  <a:pt x="128" y="692"/>
                  <a:pt x="253" y="737"/>
                  <a:pt x="328" y="804"/>
                </a:cubicBezTo>
                <a:cubicBezTo>
                  <a:pt x="396" y="865"/>
                  <a:pt x="411" y="900"/>
                  <a:pt x="517" y="834"/>
                </a:cubicBezTo>
                <a:close/>
              </a:path>
            </a:pathLst>
          </a:custGeom>
          <a:solidFill>
            <a:schemeClr val="accent1"/>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36" name="Freeform 35">
            <a:extLst>
              <a:ext uri="{FF2B5EF4-FFF2-40B4-BE49-F238E27FC236}">
                <a16:creationId xmlns:a16="http://schemas.microsoft.com/office/drawing/2014/main" id="{A8FE4AC5-8BAF-0831-5EA3-1222FD1E1CF2}"/>
              </a:ext>
            </a:extLst>
          </p:cNvPr>
          <p:cNvSpPr>
            <a:spLocks/>
          </p:cNvSpPr>
          <p:nvPr/>
        </p:nvSpPr>
        <p:spPr bwMode="auto">
          <a:xfrm>
            <a:off x="6147089" y="4225541"/>
            <a:ext cx="1148402" cy="1053538"/>
          </a:xfrm>
          <a:custGeom>
            <a:avLst/>
            <a:gdLst>
              <a:gd name="T0" fmla="*/ 7 w 987"/>
              <a:gd name="T1" fmla="*/ 357 h 905"/>
              <a:gd name="T2" fmla="*/ 23 w 987"/>
              <a:gd name="T3" fmla="*/ 808 h 905"/>
              <a:gd name="T4" fmla="*/ 242 w 987"/>
              <a:gd name="T5" fmla="*/ 844 h 905"/>
              <a:gd name="T6" fmla="*/ 894 w 987"/>
              <a:gd name="T7" fmla="*/ 420 h 905"/>
              <a:gd name="T8" fmla="*/ 901 w 987"/>
              <a:gd name="T9" fmla="*/ 261 h 905"/>
              <a:gd name="T10" fmla="*/ 477 w 987"/>
              <a:gd name="T11" fmla="*/ 36 h 905"/>
              <a:gd name="T12" fmla="*/ 366 w 987"/>
              <a:gd name="T13" fmla="*/ 43 h 905"/>
              <a:gd name="T14" fmla="*/ 124 w 987"/>
              <a:gd name="T15" fmla="*/ 206 h 905"/>
              <a:gd name="T16" fmla="*/ 7 w 987"/>
              <a:gd name="T17" fmla="*/ 357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05">
                <a:moveTo>
                  <a:pt x="7" y="357"/>
                </a:moveTo>
                <a:cubicBezTo>
                  <a:pt x="11" y="430"/>
                  <a:pt x="23" y="808"/>
                  <a:pt x="23" y="808"/>
                </a:cubicBezTo>
                <a:cubicBezTo>
                  <a:pt x="23" y="808"/>
                  <a:pt x="11" y="905"/>
                  <a:pt x="242" y="844"/>
                </a:cubicBezTo>
                <a:cubicBezTo>
                  <a:pt x="470" y="783"/>
                  <a:pt x="714" y="658"/>
                  <a:pt x="894" y="420"/>
                </a:cubicBezTo>
                <a:cubicBezTo>
                  <a:pt x="917" y="389"/>
                  <a:pt x="987" y="304"/>
                  <a:pt x="901" y="261"/>
                </a:cubicBezTo>
                <a:cubicBezTo>
                  <a:pt x="815" y="217"/>
                  <a:pt x="477" y="36"/>
                  <a:pt x="477" y="36"/>
                </a:cubicBezTo>
                <a:cubicBezTo>
                  <a:pt x="477" y="36"/>
                  <a:pt x="413" y="0"/>
                  <a:pt x="366" y="43"/>
                </a:cubicBezTo>
                <a:cubicBezTo>
                  <a:pt x="318" y="85"/>
                  <a:pt x="219" y="173"/>
                  <a:pt x="124" y="206"/>
                </a:cubicBezTo>
                <a:cubicBezTo>
                  <a:pt x="38" y="237"/>
                  <a:pt x="0" y="232"/>
                  <a:pt x="7" y="357"/>
                </a:cubicBezTo>
                <a:close/>
              </a:path>
            </a:pathLst>
          </a:custGeom>
          <a:solidFill>
            <a:schemeClr val="accent3"/>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37" name="Freeform 36">
            <a:extLst>
              <a:ext uri="{FF2B5EF4-FFF2-40B4-BE49-F238E27FC236}">
                <a16:creationId xmlns:a16="http://schemas.microsoft.com/office/drawing/2014/main" id="{186D3860-6EE9-30C5-87CF-929D7C508E75}"/>
              </a:ext>
            </a:extLst>
          </p:cNvPr>
          <p:cNvSpPr>
            <a:spLocks/>
          </p:cNvSpPr>
          <p:nvPr/>
        </p:nvSpPr>
        <p:spPr bwMode="auto">
          <a:xfrm>
            <a:off x="4910764" y="4210887"/>
            <a:ext cx="1161514" cy="1045054"/>
          </a:xfrm>
          <a:custGeom>
            <a:avLst/>
            <a:gdLst>
              <a:gd name="T0" fmla="*/ 477 w 998"/>
              <a:gd name="T1" fmla="*/ 67 h 898"/>
              <a:gd name="T2" fmla="*/ 90 w 998"/>
              <a:gd name="T3" fmla="*/ 299 h 898"/>
              <a:gd name="T4" fmla="*/ 165 w 998"/>
              <a:gd name="T5" fmla="*/ 508 h 898"/>
              <a:gd name="T6" fmla="*/ 851 w 998"/>
              <a:gd name="T7" fmla="*/ 873 h 898"/>
              <a:gd name="T8" fmla="*/ 995 w 998"/>
              <a:gd name="T9" fmla="*/ 802 h 898"/>
              <a:gd name="T10" fmla="*/ 986 w 998"/>
              <a:gd name="T11" fmla="*/ 323 h 898"/>
              <a:gd name="T12" fmla="*/ 926 w 998"/>
              <a:gd name="T13" fmla="*/ 229 h 898"/>
              <a:gd name="T14" fmla="*/ 666 w 998"/>
              <a:gd name="T15" fmla="*/ 96 h 898"/>
              <a:gd name="T16" fmla="*/ 477 w 998"/>
              <a:gd name="T17" fmla="*/ 67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8" h="898">
                <a:moveTo>
                  <a:pt x="477" y="67"/>
                </a:moveTo>
                <a:cubicBezTo>
                  <a:pt x="415" y="106"/>
                  <a:pt x="90" y="299"/>
                  <a:pt x="90" y="299"/>
                </a:cubicBezTo>
                <a:cubicBezTo>
                  <a:pt x="90" y="299"/>
                  <a:pt x="0" y="336"/>
                  <a:pt x="165" y="508"/>
                </a:cubicBezTo>
                <a:cubicBezTo>
                  <a:pt x="328" y="679"/>
                  <a:pt x="556" y="831"/>
                  <a:pt x="851" y="873"/>
                </a:cubicBezTo>
                <a:cubicBezTo>
                  <a:pt x="890" y="878"/>
                  <a:pt x="998" y="898"/>
                  <a:pt x="995" y="802"/>
                </a:cubicBezTo>
                <a:cubicBezTo>
                  <a:pt x="991" y="706"/>
                  <a:pt x="986" y="323"/>
                  <a:pt x="986" y="323"/>
                </a:cubicBezTo>
                <a:cubicBezTo>
                  <a:pt x="986" y="323"/>
                  <a:pt x="986" y="250"/>
                  <a:pt x="926" y="229"/>
                </a:cubicBezTo>
                <a:cubicBezTo>
                  <a:pt x="866" y="208"/>
                  <a:pt x="741" y="163"/>
                  <a:pt x="666" y="96"/>
                </a:cubicBezTo>
                <a:cubicBezTo>
                  <a:pt x="597" y="36"/>
                  <a:pt x="582" y="0"/>
                  <a:pt x="477" y="67"/>
                </a:cubicBezTo>
                <a:close/>
              </a:path>
            </a:pathLst>
          </a:custGeom>
          <a:solidFill>
            <a:schemeClr val="accent4"/>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38" name="Freeform 37">
            <a:extLst>
              <a:ext uri="{FF2B5EF4-FFF2-40B4-BE49-F238E27FC236}">
                <a16:creationId xmlns:a16="http://schemas.microsoft.com/office/drawing/2014/main" id="{20EF6922-1D56-DBC7-355D-4C3189F340D2}"/>
              </a:ext>
            </a:extLst>
          </p:cNvPr>
          <p:cNvSpPr>
            <a:spLocks/>
          </p:cNvSpPr>
          <p:nvPr/>
        </p:nvSpPr>
        <p:spPr bwMode="auto">
          <a:xfrm>
            <a:off x="4706380" y="3194371"/>
            <a:ext cx="850697" cy="1334275"/>
          </a:xfrm>
          <a:custGeom>
            <a:avLst/>
            <a:gdLst>
              <a:gd name="T0" fmla="*/ 620 w 731"/>
              <a:gd name="T1" fmla="*/ 276 h 1146"/>
              <a:gd name="T2" fmla="*/ 224 w 731"/>
              <a:gd name="T3" fmla="*/ 59 h 1146"/>
              <a:gd name="T4" fmla="*/ 81 w 731"/>
              <a:gd name="T5" fmla="*/ 229 h 1146"/>
              <a:gd name="T6" fmla="*/ 113 w 731"/>
              <a:gd name="T7" fmla="*/ 1006 h 1146"/>
              <a:gd name="T8" fmla="*/ 246 w 731"/>
              <a:gd name="T9" fmla="*/ 1094 h 1146"/>
              <a:gd name="T10" fmla="*/ 656 w 731"/>
              <a:gd name="T11" fmla="*/ 844 h 1146"/>
              <a:gd name="T12" fmla="*/ 707 w 731"/>
              <a:gd name="T13" fmla="*/ 745 h 1146"/>
              <a:gd name="T14" fmla="*/ 690 w 731"/>
              <a:gd name="T15" fmla="*/ 453 h 1146"/>
              <a:gd name="T16" fmla="*/ 620 w 731"/>
              <a:gd name="T17" fmla="*/ 27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620" y="276"/>
                </a:moveTo>
                <a:cubicBezTo>
                  <a:pt x="555" y="242"/>
                  <a:pt x="224" y="59"/>
                  <a:pt x="224" y="59"/>
                </a:cubicBezTo>
                <a:cubicBezTo>
                  <a:pt x="224" y="59"/>
                  <a:pt x="147" y="0"/>
                  <a:pt x="81" y="229"/>
                </a:cubicBezTo>
                <a:cubicBezTo>
                  <a:pt x="17" y="456"/>
                  <a:pt x="0" y="730"/>
                  <a:pt x="113" y="1006"/>
                </a:cubicBezTo>
                <a:cubicBezTo>
                  <a:pt x="128" y="1042"/>
                  <a:pt x="166" y="1146"/>
                  <a:pt x="246" y="1094"/>
                </a:cubicBezTo>
                <a:cubicBezTo>
                  <a:pt x="327" y="1042"/>
                  <a:pt x="656" y="844"/>
                  <a:pt x="656" y="844"/>
                </a:cubicBezTo>
                <a:cubicBezTo>
                  <a:pt x="656" y="844"/>
                  <a:pt x="719" y="807"/>
                  <a:pt x="707" y="745"/>
                </a:cubicBezTo>
                <a:cubicBezTo>
                  <a:pt x="695" y="682"/>
                  <a:pt x="670" y="552"/>
                  <a:pt x="690" y="453"/>
                </a:cubicBezTo>
                <a:cubicBezTo>
                  <a:pt x="708" y="363"/>
                  <a:pt x="731" y="333"/>
                  <a:pt x="620" y="276"/>
                </a:cubicBezTo>
                <a:close/>
              </a:path>
            </a:pathLst>
          </a:custGeom>
          <a:solidFill>
            <a:schemeClr val="accent5"/>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39" name="Freeform 38">
            <a:extLst>
              <a:ext uri="{FF2B5EF4-FFF2-40B4-BE49-F238E27FC236}">
                <a16:creationId xmlns:a16="http://schemas.microsoft.com/office/drawing/2014/main" id="{99C06983-DE05-92BB-F320-0F7F9BBBF64C}"/>
              </a:ext>
            </a:extLst>
          </p:cNvPr>
          <p:cNvSpPr>
            <a:spLocks/>
          </p:cNvSpPr>
          <p:nvPr/>
        </p:nvSpPr>
        <p:spPr bwMode="auto">
          <a:xfrm>
            <a:off x="4920019" y="2464761"/>
            <a:ext cx="1159200" cy="1035798"/>
          </a:xfrm>
          <a:custGeom>
            <a:avLst/>
            <a:gdLst>
              <a:gd name="T0" fmla="*/ 982 w 996"/>
              <a:gd name="T1" fmla="*/ 547 h 890"/>
              <a:gd name="T2" fmla="*/ 982 w 996"/>
              <a:gd name="T3" fmla="*/ 96 h 890"/>
              <a:gd name="T4" fmla="*/ 764 w 996"/>
              <a:gd name="T5" fmla="*/ 53 h 890"/>
              <a:gd name="T6" fmla="*/ 98 w 996"/>
              <a:gd name="T7" fmla="*/ 453 h 890"/>
              <a:gd name="T8" fmla="*/ 85 w 996"/>
              <a:gd name="T9" fmla="*/ 613 h 890"/>
              <a:gd name="T10" fmla="*/ 501 w 996"/>
              <a:gd name="T11" fmla="*/ 852 h 890"/>
              <a:gd name="T12" fmla="*/ 612 w 996"/>
              <a:gd name="T13" fmla="*/ 849 h 890"/>
              <a:gd name="T14" fmla="*/ 859 w 996"/>
              <a:gd name="T15" fmla="*/ 694 h 890"/>
              <a:gd name="T16" fmla="*/ 982 w 996"/>
              <a:gd name="T17" fmla="*/ 547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90">
                <a:moveTo>
                  <a:pt x="982" y="547"/>
                </a:moveTo>
                <a:cubicBezTo>
                  <a:pt x="980" y="474"/>
                  <a:pt x="982" y="96"/>
                  <a:pt x="982" y="96"/>
                </a:cubicBezTo>
                <a:cubicBezTo>
                  <a:pt x="982" y="96"/>
                  <a:pt x="996" y="0"/>
                  <a:pt x="764" y="53"/>
                </a:cubicBezTo>
                <a:cubicBezTo>
                  <a:pt x="534" y="105"/>
                  <a:pt x="286" y="222"/>
                  <a:pt x="98" y="453"/>
                </a:cubicBezTo>
                <a:cubicBezTo>
                  <a:pt x="73" y="484"/>
                  <a:pt x="0" y="567"/>
                  <a:pt x="85" y="613"/>
                </a:cubicBezTo>
                <a:cubicBezTo>
                  <a:pt x="169" y="659"/>
                  <a:pt x="501" y="852"/>
                  <a:pt x="501" y="852"/>
                </a:cubicBezTo>
                <a:cubicBezTo>
                  <a:pt x="501" y="852"/>
                  <a:pt x="563" y="890"/>
                  <a:pt x="612" y="849"/>
                </a:cubicBezTo>
                <a:cubicBezTo>
                  <a:pt x="661" y="808"/>
                  <a:pt x="764" y="724"/>
                  <a:pt x="859" y="694"/>
                </a:cubicBezTo>
                <a:cubicBezTo>
                  <a:pt x="947" y="667"/>
                  <a:pt x="984" y="672"/>
                  <a:pt x="982" y="547"/>
                </a:cubicBezTo>
                <a:close/>
              </a:path>
            </a:pathLst>
          </a:custGeom>
          <a:solidFill>
            <a:schemeClr val="accent6"/>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40" name="Freeform 39">
            <a:extLst>
              <a:ext uri="{FF2B5EF4-FFF2-40B4-BE49-F238E27FC236}">
                <a16:creationId xmlns:a16="http://schemas.microsoft.com/office/drawing/2014/main" id="{BFE10C25-2F1F-95F4-037C-D25CE25EC5BD}"/>
              </a:ext>
            </a:extLst>
          </p:cNvPr>
          <p:cNvSpPr/>
          <p:nvPr/>
        </p:nvSpPr>
        <p:spPr>
          <a:xfrm>
            <a:off x="6924840" y="2533762"/>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1"/>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41" name="Freeform 40">
            <a:extLst>
              <a:ext uri="{FF2B5EF4-FFF2-40B4-BE49-F238E27FC236}">
                <a16:creationId xmlns:a16="http://schemas.microsoft.com/office/drawing/2014/main" id="{B6AB2E08-B1D9-AB03-13AA-88BBC25CF8C8}"/>
              </a:ext>
            </a:extLst>
          </p:cNvPr>
          <p:cNvSpPr/>
          <p:nvPr/>
        </p:nvSpPr>
        <p:spPr>
          <a:xfrm flipV="1">
            <a:off x="6924840" y="4968883"/>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3"/>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cxnSp>
        <p:nvCxnSpPr>
          <p:cNvPr id="42" name="Straight Connector 41">
            <a:extLst>
              <a:ext uri="{FF2B5EF4-FFF2-40B4-BE49-F238E27FC236}">
                <a16:creationId xmlns:a16="http://schemas.microsoft.com/office/drawing/2014/main" id="{274A0A98-B1F2-F8F1-5EED-5A878255CC02}"/>
              </a:ext>
            </a:extLst>
          </p:cNvPr>
          <p:cNvCxnSpPr>
            <a:cxnSpLocks/>
          </p:cNvCxnSpPr>
          <p:nvPr/>
        </p:nvCxnSpPr>
        <p:spPr>
          <a:xfrm>
            <a:off x="7295491" y="3858037"/>
            <a:ext cx="579658" cy="0"/>
          </a:xfrm>
          <a:prstGeom prst="line">
            <a:avLst/>
          </a:prstGeom>
          <a:ln w="6350" cap="rnd">
            <a:solidFill>
              <a:schemeClr val="accent2"/>
            </a:solidFill>
            <a:round/>
            <a:tailEnd type="oval" w="lg" len="lg"/>
          </a:ln>
        </p:spPr>
        <p:style>
          <a:lnRef idx="1">
            <a:schemeClr val="accent1"/>
          </a:lnRef>
          <a:fillRef idx="0">
            <a:schemeClr val="accent1"/>
          </a:fillRef>
          <a:effectRef idx="0">
            <a:schemeClr val="accent1"/>
          </a:effectRef>
          <a:fontRef idx="minor">
            <a:schemeClr val="tx1"/>
          </a:fontRef>
        </p:style>
      </p:cxnSp>
      <p:sp>
        <p:nvSpPr>
          <p:cNvPr id="43" name="Freeform 42">
            <a:extLst>
              <a:ext uri="{FF2B5EF4-FFF2-40B4-BE49-F238E27FC236}">
                <a16:creationId xmlns:a16="http://schemas.microsoft.com/office/drawing/2014/main" id="{367A649F-D1A8-1148-F915-A8AB38206DBD}"/>
              </a:ext>
            </a:extLst>
          </p:cNvPr>
          <p:cNvSpPr/>
          <p:nvPr/>
        </p:nvSpPr>
        <p:spPr>
          <a:xfrm flipH="1">
            <a:off x="4503977" y="2533762"/>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6"/>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44" name="Freeform 43">
            <a:extLst>
              <a:ext uri="{FF2B5EF4-FFF2-40B4-BE49-F238E27FC236}">
                <a16:creationId xmlns:a16="http://schemas.microsoft.com/office/drawing/2014/main" id="{43EBDAFA-B9E4-D6D3-9068-1F07F2A3793F}"/>
              </a:ext>
            </a:extLst>
          </p:cNvPr>
          <p:cNvSpPr/>
          <p:nvPr/>
        </p:nvSpPr>
        <p:spPr>
          <a:xfrm flipH="1" flipV="1">
            <a:off x="4503977" y="4968883"/>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4"/>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cxnSp>
        <p:nvCxnSpPr>
          <p:cNvPr id="45" name="Straight Connector 44">
            <a:extLst>
              <a:ext uri="{FF2B5EF4-FFF2-40B4-BE49-F238E27FC236}">
                <a16:creationId xmlns:a16="http://schemas.microsoft.com/office/drawing/2014/main" id="{58B9DA56-0E2D-4093-61C8-CD442769744B}"/>
              </a:ext>
            </a:extLst>
          </p:cNvPr>
          <p:cNvCxnSpPr/>
          <p:nvPr/>
        </p:nvCxnSpPr>
        <p:spPr>
          <a:xfrm flipH="1">
            <a:off x="4382534" y="3858037"/>
            <a:ext cx="359849" cy="0"/>
          </a:xfrm>
          <a:prstGeom prst="line">
            <a:avLst/>
          </a:prstGeom>
          <a:ln w="6350" cap="rnd">
            <a:solidFill>
              <a:schemeClr val="accent5"/>
            </a:solidFill>
            <a:round/>
            <a:tailEnd type="oval" w="lg" len="lg"/>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A4D8C76-ADEB-3EE1-64EF-EC22A16FF018}"/>
              </a:ext>
            </a:extLst>
          </p:cNvPr>
          <p:cNvSpPr>
            <a:spLocks noGrp="1"/>
          </p:cNvSpPr>
          <p:nvPr>
            <p:ph type="sldNum" sz="quarter" idx="10"/>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5" name="Title 4">
            <a:extLst>
              <a:ext uri="{FF2B5EF4-FFF2-40B4-BE49-F238E27FC236}">
                <a16:creationId xmlns:a16="http://schemas.microsoft.com/office/drawing/2014/main" id="{D80C95DB-1531-87A9-ABA4-F4C5059AEC35}"/>
              </a:ext>
            </a:extLst>
          </p:cNvPr>
          <p:cNvSpPr>
            <a:spLocks noGrp="1"/>
          </p:cNvSpPr>
          <p:nvPr>
            <p:ph type="title"/>
          </p:nvPr>
        </p:nvSpPr>
        <p:spPr>
          <a:xfrm>
            <a:off x="612113" y="419100"/>
            <a:ext cx="10967773" cy="1097280"/>
          </a:xfrm>
        </p:spPr>
        <p:txBody>
          <a:bodyPr/>
          <a:lstStyle/>
          <a:p>
            <a:r>
              <a:rPr lang="en-US">
                <a:ea typeface="Open Sans ExtraBold"/>
                <a:cs typeface="Open Sans ExtraBold"/>
              </a:rPr>
              <a:t>Value that makes an impact</a:t>
            </a:r>
            <a:endParaRPr lang="en-US"/>
          </a:p>
        </p:txBody>
      </p:sp>
      <p:sp>
        <p:nvSpPr>
          <p:cNvPr id="23" name="Text Placeholder 1">
            <a:extLst>
              <a:ext uri="{FF2B5EF4-FFF2-40B4-BE49-F238E27FC236}">
                <a16:creationId xmlns:a16="http://schemas.microsoft.com/office/drawing/2014/main" id="{257BB25E-0F75-FC92-95EA-FEB57EF1659A}"/>
              </a:ext>
            </a:extLst>
          </p:cNvPr>
          <p:cNvSpPr txBox="1">
            <a:spLocks/>
          </p:cNvSpPr>
          <p:nvPr/>
        </p:nvSpPr>
        <p:spPr>
          <a:xfrm>
            <a:off x="2184387" y="2379489"/>
            <a:ext cx="2220782" cy="587705"/>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Peace of Mind</a:t>
            </a:r>
          </a:p>
        </p:txBody>
      </p:sp>
      <p:sp>
        <p:nvSpPr>
          <p:cNvPr id="24" name="Text Placeholder 2">
            <a:extLst>
              <a:ext uri="{FF2B5EF4-FFF2-40B4-BE49-F238E27FC236}">
                <a16:creationId xmlns:a16="http://schemas.microsoft.com/office/drawing/2014/main" id="{0B7A6DC9-C895-FE8C-E9C5-B3E7FA640D8A}"/>
              </a:ext>
            </a:extLst>
          </p:cNvPr>
          <p:cNvSpPr txBox="1">
            <a:spLocks/>
          </p:cNvSpPr>
          <p:nvPr/>
        </p:nvSpPr>
        <p:spPr>
          <a:xfrm>
            <a:off x="1371600" y="2656317"/>
            <a:ext cx="3033569" cy="655863"/>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Know that changes to documents are handled properly</a:t>
            </a:r>
          </a:p>
        </p:txBody>
      </p:sp>
      <p:sp>
        <p:nvSpPr>
          <p:cNvPr id="25" name="Text Placeholder 6">
            <a:extLst>
              <a:ext uri="{FF2B5EF4-FFF2-40B4-BE49-F238E27FC236}">
                <a16:creationId xmlns:a16="http://schemas.microsoft.com/office/drawing/2014/main" id="{B824C60D-19D6-2AB2-BC7B-C5F40A25A8BF}"/>
              </a:ext>
            </a:extLst>
          </p:cNvPr>
          <p:cNvSpPr txBox="1">
            <a:spLocks/>
          </p:cNvSpPr>
          <p:nvPr/>
        </p:nvSpPr>
        <p:spPr>
          <a:xfrm>
            <a:off x="971552" y="5025641"/>
            <a:ext cx="3433618" cy="587705"/>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Seamless Approval Process</a:t>
            </a:r>
          </a:p>
        </p:txBody>
      </p:sp>
      <p:sp>
        <p:nvSpPr>
          <p:cNvPr id="26" name="Text Placeholder 7">
            <a:extLst>
              <a:ext uri="{FF2B5EF4-FFF2-40B4-BE49-F238E27FC236}">
                <a16:creationId xmlns:a16="http://schemas.microsoft.com/office/drawing/2014/main" id="{F2D88D5A-05C1-9146-8C02-9D091B26EF5F}"/>
              </a:ext>
            </a:extLst>
          </p:cNvPr>
          <p:cNvSpPr txBox="1">
            <a:spLocks/>
          </p:cNvSpPr>
          <p:nvPr/>
        </p:nvSpPr>
        <p:spPr>
          <a:xfrm>
            <a:off x="1619249" y="5302469"/>
            <a:ext cx="2785919" cy="655863"/>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Approve changes from </a:t>
            </a:r>
            <a:b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right within the platform</a:t>
            </a:r>
          </a:p>
        </p:txBody>
      </p:sp>
      <p:sp>
        <p:nvSpPr>
          <p:cNvPr id="27" name="Text Placeholder 8">
            <a:extLst>
              <a:ext uri="{FF2B5EF4-FFF2-40B4-BE49-F238E27FC236}">
                <a16:creationId xmlns:a16="http://schemas.microsoft.com/office/drawing/2014/main" id="{44867BCD-1F2A-1B04-0150-F82BE89EB2AA}"/>
              </a:ext>
            </a:extLst>
          </p:cNvPr>
          <p:cNvSpPr txBox="1">
            <a:spLocks/>
          </p:cNvSpPr>
          <p:nvPr/>
        </p:nvSpPr>
        <p:spPr>
          <a:xfrm>
            <a:off x="7827917" y="2379489"/>
            <a:ext cx="3891038" cy="587705"/>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Efficient Change Management</a:t>
            </a:r>
          </a:p>
        </p:txBody>
      </p:sp>
      <p:sp>
        <p:nvSpPr>
          <p:cNvPr id="28" name="Text Placeholder 9">
            <a:extLst>
              <a:ext uri="{FF2B5EF4-FFF2-40B4-BE49-F238E27FC236}">
                <a16:creationId xmlns:a16="http://schemas.microsoft.com/office/drawing/2014/main" id="{186B26EE-F6DF-A259-8CA6-D7120656CEBF}"/>
              </a:ext>
            </a:extLst>
          </p:cNvPr>
          <p:cNvSpPr txBox="1">
            <a:spLocks/>
          </p:cNvSpPr>
          <p:nvPr/>
        </p:nvSpPr>
        <p:spPr>
          <a:xfrm>
            <a:off x="7827918" y="2656317"/>
            <a:ext cx="3114044" cy="655863"/>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Simple template changes with adjustable user permissions</a:t>
            </a:r>
          </a:p>
        </p:txBody>
      </p:sp>
      <p:sp>
        <p:nvSpPr>
          <p:cNvPr id="29" name="Text Placeholder 11">
            <a:extLst>
              <a:ext uri="{FF2B5EF4-FFF2-40B4-BE49-F238E27FC236}">
                <a16:creationId xmlns:a16="http://schemas.microsoft.com/office/drawing/2014/main" id="{26F95CBC-C0F8-AB21-A390-B53DFD74E2E0}"/>
              </a:ext>
            </a:extLst>
          </p:cNvPr>
          <p:cNvSpPr txBox="1">
            <a:spLocks/>
          </p:cNvSpPr>
          <p:nvPr/>
        </p:nvSpPr>
        <p:spPr>
          <a:xfrm>
            <a:off x="7979556" y="3979322"/>
            <a:ext cx="3308930" cy="655863"/>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Basic changes can be quickly made all within the platform interface</a:t>
            </a:r>
          </a:p>
        </p:txBody>
      </p:sp>
      <p:sp>
        <p:nvSpPr>
          <p:cNvPr id="30" name="Text Placeholder 12">
            <a:extLst>
              <a:ext uri="{FF2B5EF4-FFF2-40B4-BE49-F238E27FC236}">
                <a16:creationId xmlns:a16="http://schemas.microsoft.com/office/drawing/2014/main" id="{88ABAF69-EB38-F85C-0284-1651B9E3BAA7}"/>
              </a:ext>
            </a:extLst>
          </p:cNvPr>
          <p:cNvSpPr txBox="1">
            <a:spLocks/>
          </p:cNvSpPr>
          <p:nvPr/>
        </p:nvSpPr>
        <p:spPr>
          <a:xfrm>
            <a:off x="7814666" y="5025641"/>
            <a:ext cx="2220782" cy="587705"/>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Quick to Adapt</a:t>
            </a:r>
          </a:p>
        </p:txBody>
      </p:sp>
      <p:sp>
        <p:nvSpPr>
          <p:cNvPr id="31" name="Text Placeholder 13">
            <a:extLst>
              <a:ext uri="{FF2B5EF4-FFF2-40B4-BE49-F238E27FC236}">
                <a16:creationId xmlns:a16="http://schemas.microsoft.com/office/drawing/2014/main" id="{08D8260D-4071-F842-27E5-A259FE1AEC01}"/>
              </a:ext>
            </a:extLst>
          </p:cNvPr>
          <p:cNvSpPr txBox="1">
            <a:spLocks/>
          </p:cNvSpPr>
          <p:nvPr/>
        </p:nvSpPr>
        <p:spPr>
          <a:xfrm>
            <a:off x="7814666" y="5302469"/>
            <a:ext cx="3127296" cy="655863"/>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In-house tool from RevSpring means Composer can quickly adapt to changing client needs </a:t>
            </a:r>
          </a:p>
        </p:txBody>
      </p:sp>
      <p:sp>
        <p:nvSpPr>
          <p:cNvPr id="32" name="Oval 31">
            <a:extLst>
              <a:ext uri="{FF2B5EF4-FFF2-40B4-BE49-F238E27FC236}">
                <a16:creationId xmlns:a16="http://schemas.microsoft.com/office/drawing/2014/main" id="{287BC838-583F-D825-AA88-F2CD9F3143E4}"/>
              </a:ext>
            </a:extLst>
          </p:cNvPr>
          <p:cNvSpPr/>
          <p:nvPr/>
        </p:nvSpPr>
        <p:spPr>
          <a:xfrm>
            <a:off x="4905059" y="2658804"/>
            <a:ext cx="2411804" cy="2411804"/>
          </a:xfrm>
          <a:prstGeom prst="ellipse">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33" name="Graphic 32">
            <a:extLst>
              <a:ext uri="{FF2B5EF4-FFF2-40B4-BE49-F238E27FC236}">
                <a16:creationId xmlns:a16="http://schemas.microsoft.com/office/drawing/2014/main" id="{701FAB21-AFBA-ECDE-911F-DD6D9E456A9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1098" y="3082284"/>
            <a:ext cx="1496902" cy="1496902"/>
          </a:xfrm>
          <a:prstGeom prst="rect">
            <a:avLst/>
          </a:prstGeom>
        </p:spPr>
      </p:pic>
      <p:sp>
        <p:nvSpPr>
          <p:cNvPr id="46" name="Text Placeholder 4">
            <a:extLst>
              <a:ext uri="{FF2B5EF4-FFF2-40B4-BE49-F238E27FC236}">
                <a16:creationId xmlns:a16="http://schemas.microsoft.com/office/drawing/2014/main" id="{63120057-EE31-B14A-13CE-7C55232079DE}"/>
              </a:ext>
            </a:extLst>
          </p:cNvPr>
          <p:cNvSpPr txBox="1">
            <a:spLocks/>
          </p:cNvSpPr>
          <p:nvPr/>
        </p:nvSpPr>
        <p:spPr>
          <a:xfrm>
            <a:off x="-95250" y="3702494"/>
            <a:ext cx="4370143" cy="587705"/>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More Targeted Communications</a:t>
            </a:r>
          </a:p>
        </p:txBody>
      </p:sp>
      <p:sp>
        <p:nvSpPr>
          <p:cNvPr id="47" name="Text Placeholder 5">
            <a:extLst>
              <a:ext uri="{FF2B5EF4-FFF2-40B4-BE49-F238E27FC236}">
                <a16:creationId xmlns:a16="http://schemas.microsoft.com/office/drawing/2014/main" id="{EE669147-9AC2-C801-1B9A-68AC82440082}"/>
              </a:ext>
            </a:extLst>
          </p:cNvPr>
          <p:cNvSpPr txBox="1">
            <a:spLocks/>
          </p:cNvSpPr>
          <p:nvPr/>
        </p:nvSpPr>
        <p:spPr>
          <a:xfrm>
            <a:off x="351064" y="3979322"/>
            <a:ext cx="3923828" cy="655863"/>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3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Easily duplicate and make changes to templates, enabling simple customization</a:t>
            </a:r>
          </a:p>
        </p:txBody>
      </p:sp>
      <p:sp>
        <p:nvSpPr>
          <p:cNvPr id="48" name="Text Placeholder 10">
            <a:extLst>
              <a:ext uri="{FF2B5EF4-FFF2-40B4-BE49-F238E27FC236}">
                <a16:creationId xmlns:a16="http://schemas.microsoft.com/office/drawing/2014/main" id="{A8B2108B-D5BB-43DB-0366-B17348FAF5B6}"/>
              </a:ext>
            </a:extLst>
          </p:cNvPr>
          <p:cNvSpPr txBox="1">
            <a:spLocks/>
          </p:cNvSpPr>
          <p:nvPr/>
        </p:nvSpPr>
        <p:spPr>
          <a:xfrm>
            <a:off x="7979555" y="3702494"/>
            <a:ext cx="3891038" cy="587705"/>
          </a:xfrm>
          <a:prstGeom prst="rect">
            <a:avLst/>
          </a:prstGeom>
        </p:spPr>
        <p:txBody>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Faster Adjustments to Templates</a:t>
            </a:r>
          </a:p>
        </p:txBody>
      </p:sp>
    </p:spTree>
    <p:extLst>
      <p:ext uri="{BB962C8B-B14F-4D97-AF65-F5344CB8AC3E}">
        <p14:creationId xmlns:p14="http://schemas.microsoft.com/office/powerpoint/2010/main" val="10414652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E2625-BAC5-C4FA-93FC-BCA48D2060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D3DE45-A4FF-8B87-C692-1561F08C69EB}"/>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3DCA36C0-2CDA-36F8-3198-03362BEBABF7}"/>
              </a:ext>
            </a:extLst>
          </p:cNvPr>
          <p:cNvSpPr>
            <a:spLocks noGrp="1"/>
          </p:cNvSpPr>
          <p:nvPr>
            <p:ph type="title"/>
          </p:nvPr>
        </p:nvSpPr>
        <p:spPr>
          <a:xfrm>
            <a:off x="4368247" y="1967948"/>
            <a:ext cx="6452153" cy="4239660"/>
          </a:xfrm>
        </p:spPr>
        <p:txBody>
          <a:bodyPr/>
          <a:lstStyle/>
          <a:p>
            <a:r>
              <a:rPr lang="en-US"/>
              <a:t>The Omni Brain</a:t>
            </a:r>
            <a:br>
              <a:rPr lang="en-US"/>
            </a:br>
            <a:r>
              <a:rPr lang="en-US" sz="2000" b="0">
                <a:ea typeface="Calibri"/>
              </a:rPr>
              <a:t>Patient Engagement You Can See, </a:t>
            </a:r>
            <a:br>
              <a:rPr lang="en-US" sz="2000" b="0">
                <a:ea typeface="Calibri"/>
              </a:rPr>
            </a:br>
            <a:r>
              <a:rPr lang="en-US" sz="2000" b="0">
                <a:ea typeface="Calibri"/>
              </a:rPr>
              <a:t>Optimized For Outcomes</a:t>
            </a:r>
            <a:br>
              <a:rPr lang="en-US" sz="2000">
                <a:solidFill>
                  <a:schemeClr val="accent5">
                    <a:lumMod val="50000"/>
                  </a:schemeClr>
                </a:solidFill>
              </a:rPr>
            </a:br>
            <a:endParaRPr lang="en-US" sz="2000"/>
          </a:p>
        </p:txBody>
      </p:sp>
    </p:spTree>
    <p:extLst>
      <p:ext uri="{BB962C8B-B14F-4D97-AF65-F5344CB8AC3E}">
        <p14:creationId xmlns:p14="http://schemas.microsoft.com/office/powerpoint/2010/main" val="37561249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0494CC-82A9-113A-0B04-0D0A94FD75AB}"/>
              </a:ext>
            </a:extLst>
          </p:cNvPr>
          <p:cNvSpPr>
            <a:spLocks noGrp="1"/>
          </p:cNvSpPr>
          <p:nvPr>
            <p:ph type="title"/>
          </p:nvPr>
        </p:nvSpPr>
        <p:spPr/>
        <p:txBody>
          <a:bodyPr/>
          <a:lstStyle/>
          <a:p>
            <a:r>
              <a:rPr lang="en-US" spc="-20">
                <a:ea typeface="Open Sans ExtraBold"/>
                <a:cs typeface="Open Sans ExtraBold"/>
              </a:rPr>
              <a:t>Meet </a:t>
            </a:r>
            <a:r>
              <a:rPr lang="en-US" spc="-20" err="1">
                <a:ea typeface="Open Sans ExtraBold"/>
                <a:cs typeface="Open Sans ExtraBold"/>
              </a:rPr>
              <a:t>Omnibrain</a:t>
            </a:r>
            <a:r>
              <a:rPr lang="en-US" spc="-20">
                <a:ea typeface="Open Sans ExtraBold"/>
                <a:cs typeface="Open Sans ExtraBold"/>
              </a:rPr>
              <a:t>: A more </a:t>
            </a:r>
            <a:br>
              <a:rPr lang="en-US" spc="-20"/>
            </a:br>
            <a:r>
              <a:rPr lang="en-US" spc="-20">
                <a:ea typeface="Open Sans ExtraBold"/>
                <a:cs typeface="Open Sans ExtraBold"/>
              </a:rPr>
              <a:t>intelligent way to engage</a:t>
            </a:r>
          </a:p>
        </p:txBody>
      </p:sp>
      <p:sp>
        <p:nvSpPr>
          <p:cNvPr id="4" name="Subtitle 3">
            <a:extLst>
              <a:ext uri="{FF2B5EF4-FFF2-40B4-BE49-F238E27FC236}">
                <a16:creationId xmlns:a16="http://schemas.microsoft.com/office/drawing/2014/main" id="{0304AE9F-1EBF-43DA-3455-6DED8EE81FF9}"/>
              </a:ext>
            </a:extLst>
          </p:cNvPr>
          <p:cNvSpPr>
            <a:spLocks noGrp="1"/>
          </p:cNvSpPr>
          <p:nvPr>
            <p:ph type="subTitle" idx="13"/>
          </p:nvPr>
        </p:nvSpPr>
        <p:spPr>
          <a:xfrm>
            <a:off x="609600" y="1393594"/>
            <a:ext cx="7569877" cy="635168"/>
          </a:xfrm>
        </p:spPr>
        <p:txBody>
          <a:bodyPr/>
          <a:lstStyle/>
          <a:p>
            <a:r>
              <a:rPr lang="en-US"/>
              <a:t>The power to personalize and optimize, right at your fingertips.</a:t>
            </a:r>
            <a:endParaRPr lang="en-US">
              <a:solidFill>
                <a:schemeClr val="accent5">
                  <a:lumMod val="50000"/>
                </a:schemeClr>
              </a:solidFill>
            </a:endParaRPr>
          </a:p>
          <a:p>
            <a:endParaRPr lang="en-US"/>
          </a:p>
        </p:txBody>
      </p:sp>
      <p:sp>
        <p:nvSpPr>
          <p:cNvPr id="5" name="Slide Number Placeholder 4">
            <a:extLst>
              <a:ext uri="{FF2B5EF4-FFF2-40B4-BE49-F238E27FC236}">
                <a16:creationId xmlns:a16="http://schemas.microsoft.com/office/drawing/2014/main" id="{88F35AA1-D74B-8C69-870A-E4F701A055DC}"/>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grpSp>
        <p:nvGrpSpPr>
          <p:cNvPr id="29" name="Group 28">
            <a:extLst>
              <a:ext uri="{FF2B5EF4-FFF2-40B4-BE49-F238E27FC236}">
                <a16:creationId xmlns:a16="http://schemas.microsoft.com/office/drawing/2014/main" id="{4DEDA274-AF0F-8693-4E2B-61C449F49C6D}"/>
              </a:ext>
            </a:extLst>
          </p:cNvPr>
          <p:cNvGrpSpPr/>
          <p:nvPr/>
        </p:nvGrpSpPr>
        <p:grpSpPr>
          <a:xfrm>
            <a:off x="7674965" y="2028762"/>
            <a:ext cx="4517036" cy="4044021"/>
            <a:chOff x="7674965" y="1615084"/>
            <a:chExt cx="4517036" cy="4457699"/>
          </a:xfrm>
          <a:solidFill>
            <a:schemeClr val="accent5"/>
          </a:solidFill>
        </p:grpSpPr>
        <p:grpSp>
          <p:nvGrpSpPr>
            <p:cNvPr id="21" name="Group 20">
              <a:extLst>
                <a:ext uri="{FF2B5EF4-FFF2-40B4-BE49-F238E27FC236}">
                  <a16:creationId xmlns:a16="http://schemas.microsoft.com/office/drawing/2014/main" id="{8BA18E22-9986-A571-D3B6-895E8CC6709F}"/>
                </a:ext>
              </a:extLst>
            </p:cNvPr>
            <p:cNvGrpSpPr/>
            <p:nvPr/>
          </p:nvGrpSpPr>
          <p:grpSpPr>
            <a:xfrm>
              <a:off x="7674965" y="1615084"/>
              <a:ext cx="4517036" cy="4457699"/>
              <a:chOff x="8269963" y="1615084"/>
              <a:chExt cx="3922037" cy="3966333"/>
            </a:xfrm>
            <a:grpFill/>
          </p:grpSpPr>
          <p:sp>
            <p:nvSpPr>
              <p:cNvPr id="16" name="Google Shape;853;p39">
                <a:extLst>
                  <a:ext uri="{FF2B5EF4-FFF2-40B4-BE49-F238E27FC236}">
                    <a16:creationId xmlns:a16="http://schemas.microsoft.com/office/drawing/2014/main" id="{4249FCB0-A9F9-685B-C7E2-9FA093C0B7C4}"/>
                  </a:ext>
                </a:extLst>
              </p:cNvPr>
              <p:cNvSpPr/>
              <p:nvPr/>
            </p:nvSpPr>
            <p:spPr>
              <a:xfrm rot="16200000">
                <a:off x="9769317" y="3158734"/>
                <a:ext cx="923329" cy="3922037"/>
              </a:xfrm>
              <a:prstGeom prst="round2SameRect">
                <a:avLst>
                  <a:gd name="adj1" fmla="val 30986"/>
                  <a:gd name="adj2" fmla="val 0"/>
                </a:avLst>
              </a:prstGeom>
              <a:grpFill/>
              <a:ln>
                <a:noFill/>
              </a:ln>
            </p:spPr>
            <p:txBody>
              <a:bodyPr spcFirstLastPara="1" wrap="square" lIns="38100" tIns="0" rIns="38100" bIns="9144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600" b="1" i="0" u="none" strike="noStrike" kern="0" cap="none" spc="0" normalizeH="0" baseline="0" noProof="0">
                  <a:ln>
                    <a:noFill/>
                  </a:ln>
                  <a:solidFill>
                    <a:srgbClr val="02346D"/>
                  </a:solidFill>
                  <a:effectLst/>
                  <a:uLnTx/>
                  <a:uFillTx/>
                  <a:latin typeface="Avenir Next LT Pro"/>
                  <a:ea typeface="+mn-ea"/>
                  <a:cs typeface="Verdana" panose="020B0604030504040204" pitchFamily="34" charset="0"/>
                  <a:sym typeface="Arial"/>
                </a:endParaRPr>
              </a:p>
            </p:txBody>
          </p:sp>
          <p:sp>
            <p:nvSpPr>
              <p:cNvPr id="18" name="Google Shape;853;p39">
                <a:extLst>
                  <a:ext uri="{FF2B5EF4-FFF2-40B4-BE49-F238E27FC236}">
                    <a16:creationId xmlns:a16="http://schemas.microsoft.com/office/drawing/2014/main" id="{0F0607E3-F92F-274C-F3E7-C9158A92F0F9}"/>
                  </a:ext>
                </a:extLst>
              </p:cNvPr>
              <p:cNvSpPr/>
              <p:nvPr/>
            </p:nvSpPr>
            <p:spPr>
              <a:xfrm rot="16200000">
                <a:off x="9769317" y="2144400"/>
                <a:ext cx="923329" cy="3922037"/>
              </a:xfrm>
              <a:prstGeom prst="round2SameRect">
                <a:avLst>
                  <a:gd name="adj1" fmla="val 30986"/>
                  <a:gd name="adj2" fmla="val 0"/>
                </a:avLst>
              </a:prstGeom>
              <a:grpFill/>
              <a:ln>
                <a:noFill/>
              </a:ln>
            </p:spPr>
            <p:txBody>
              <a:bodyPr spcFirstLastPara="1" wrap="square" lIns="38100" tIns="0" rIns="38100" bIns="9144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600" b="1" i="0" u="none" strike="noStrike" kern="0" cap="none" spc="0" normalizeH="0" baseline="0" noProof="0">
                  <a:ln>
                    <a:noFill/>
                  </a:ln>
                  <a:solidFill>
                    <a:srgbClr val="02346D"/>
                  </a:solidFill>
                  <a:effectLst/>
                  <a:uLnTx/>
                  <a:uFillTx/>
                  <a:latin typeface="Avenir Next LT Pro"/>
                  <a:ea typeface="+mn-ea"/>
                  <a:cs typeface="Verdana" panose="020B0604030504040204" pitchFamily="34" charset="0"/>
                  <a:sym typeface="Arial"/>
                </a:endParaRPr>
              </a:p>
            </p:txBody>
          </p:sp>
          <p:sp>
            <p:nvSpPr>
              <p:cNvPr id="19" name="Google Shape;853;p39">
                <a:extLst>
                  <a:ext uri="{FF2B5EF4-FFF2-40B4-BE49-F238E27FC236}">
                    <a16:creationId xmlns:a16="http://schemas.microsoft.com/office/drawing/2014/main" id="{0C460EF2-61FE-5D35-694D-3A64FB562821}"/>
                  </a:ext>
                </a:extLst>
              </p:cNvPr>
              <p:cNvSpPr/>
              <p:nvPr/>
            </p:nvSpPr>
            <p:spPr>
              <a:xfrm rot="16200000">
                <a:off x="9769317" y="1130065"/>
                <a:ext cx="923329" cy="3922037"/>
              </a:xfrm>
              <a:prstGeom prst="round2SameRect">
                <a:avLst>
                  <a:gd name="adj1" fmla="val 30986"/>
                  <a:gd name="adj2" fmla="val 0"/>
                </a:avLst>
              </a:prstGeom>
              <a:grpFill/>
              <a:ln>
                <a:noFill/>
              </a:ln>
            </p:spPr>
            <p:txBody>
              <a:bodyPr spcFirstLastPara="1" wrap="square" lIns="38100" tIns="0" rIns="38100" bIns="9144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600" b="1" i="0" u="none" strike="noStrike" kern="0" cap="none" spc="0" normalizeH="0" baseline="0" noProof="0">
                  <a:ln>
                    <a:noFill/>
                  </a:ln>
                  <a:solidFill>
                    <a:srgbClr val="02346D"/>
                  </a:solidFill>
                  <a:effectLst/>
                  <a:uLnTx/>
                  <a:uFillTx/>
                  <a:latin typeface="Avenir Next LT Pro"/>
                  <a:ea typeface="+mn-ea"/>
                  <a:cs typeface="Verdana" panose="020B0604030504040204" pitchFamily="34" charset="0"/>
                  <a:sym typeface="Arial"/>
                </a:endParaRPr>
              </a:p>
            </p:txBody>
          </p:sp>
          <p:sp>
            <p:nvSpPr>
              <p:cNvPr id="20" name="Google Shape;853;p39">
                <a:extLst>
                  <a:ext uri="{FF2B5EF4-FFF2-40B4-BE49-F238E27FC236}">
                    <a16:creationId xmlns:a16="http://schemas.microsoft.com/office/drawing/2014/main" id="{8A614EEA-04DB-10CF-C22C-5E543A6994BE}"/>
                  </a:ext>
                </a:extLst>
              </p:cNvPr>
              <p:cNvSpPr/>
              <p:nvPr/>
            </p:nvSpPr>
            <p:spPr>
              <a:xfrm rot="16200000">
                <a:off x="9769317" y="115730"/>
                <a:ext cx="923329" cy="3922037"/>
              </a:xfrm>
              <a:prstGeom prst="round2SameRect">
                <a:avLst>
                  <a:gd name="adj1" fmla="val 30986"/>
                  <a:gd name="adj2" fmla="val 0"/>
                </a:avLst>
              </a:prstGeom>
              <a:grpFill/>
              <a:ln>
                <a:noFill/>
              </a:ln>
            </p:spPr>
            <p:txBody>
              <a:bodyPr spcFirstLastPara="1" wrap="square" lIns="38100" tIns="0" rIns="38100" bIns="9144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600" b="1" i="0" u="none" strike="noStrike" kern="0" cap="none" spc="0" normalizeH="0" baseline="0" noProof="0">
                  <a:ln>
                    <a:noFill/>
                  </a:ln>
                  <a:solidFill>
                    <a:srgbClr val="02346D"/>
                  </a:solidFill>
                  <a:effectLst/>
                  <a:uLnTx/>
                  <a:uFillTx/>
                  <a:latin typeface="Avenir Next LT Pro"/>
                  <a:ea typeface="+mn-ea"/>
                  <a:cs typeface="Verdana" panose="020B0604030504040204" pitchFamily="34" charset="0"/>
                  <a:sym typeface="Arial"/>
                </a:endParaRPr>
              </a:p>
            </p:txBody>
          </p:sp>
        </p:grpSp>
        <p:sp>
          <p:nvSpPr>
            <p:cNvPr id="8" name="Text Placeholder 12">
              <a:extLst>
                <a:ext uri="{FF2B5EF4-FFF2-40B4-BE49-F238E27FC236}">
                  <a16:creationId xmlns:a16="http://schemas.microsoft.com/office/drawing/2014/main" id="{3202C974-B1EE-AFF1-B314-A24D2DD77F09}"/>
                </a:ext>
              </a:extLst>
            </p:cNvPr>
            <p:cNvSpPr txBox="1">
              <a:spLocks/>
            </p:cNvSpPr>
            <p:nvPr/>
          </p:nvSpPr>
          <p:spPr>
            <a:xfrm>
              <a:off x="8066842" y="1773362"/>
              <a:ext cx="3553583" cy="746372"/>
            </a:xfrm>
            <a:prstGeom prst="rect">
              <a:avLst/>
            </a:prstGeom>
            <a:noFill/>
          </p:spPr>
          <p:txBody>
            <a:bodyPr lIns="182880" tIns="91440" rIns="182880" bIns="91440">
              <a:spAutoFit/>
            </a:bodyPr>
            <a:lstStyle>
              <a:lvl1pPr marL="137160" indent="-118872" algn="l" defTabSz="914318" rtl="0" eaLnBrk="1" latinLnBrk="0" hangingPunct="1">
                <a:lnSpc>
                  <a:spcPct val="100000"/>
                </a:lnSpc>
                <a:spcBef>
                  <a:spcPts val="900"/>
                </a:spcBef>
                <a:buClrTx/>
                <a:buSzPct val="100000"/>
                <a:buFont typeface="Arial" panose="020B0604020202020204" pitchFamily="34" charset="0"/>
                <a:buChar char="•"/>
                <a:defRPr sz="1600" b="1" i="0" kern="1200">
                  <a:solidFill>
                    <a:schemeClr val="tx2"/>
                  </a:solidFill>
                  <a:latin typeface="Verdana" panose="020B0604030504040204" pitchFamily="34" charset="0"/>
                  <a:ea typeface="+mn-ea"/>
                  <a:cs typeface="+mn-cs"/>
                </a:defRPr>
              </a:lvl1pPr>
              <a:lvl2pPr marL="292608" indent="-146304" algn="l" defTabSz="914318" rtl="0" eaLnBrk="1" latinLnBrk="0" hangingPunct="1">
                <a:lnSpc>
                  <a:spcPct val="100000"/>
                </a:lnSpc>
                <a:spcBef>
                  <a:spcPts val="1500"/>
                </a:spcBef>
                <a:buClrTx/>
                <a:buFont typeface="Arial" panose="020B0604020202020204" pitchFamily="34" charset="0"/>
                <a:buChar char="•"/>
                <a:defRPr sz="1600" b="0" i="0" kern="1200">
                  <a:solidFill>
                    <a:schemeClr val="accent5">
                      <a:lumMod val="50000"/>
                    </a:schemeClr>
                  </a:solidFill>
                  <a:latin typeface="Verdana" panose="020B0604030504040204" pitchFamily="34" charset="0"/>
                  <a:ea typeface="+mn-ea"/>
                  <a:cs typeface="+mn-cs"/>
                </a:defRPr>
              </a:lvl2pPr>
              <a:lvl3pPr marL="585216" indent="-146304" algn="l" defTabSz="914318" rtl="0" eaLnBrk="1" latinLnBrk="0" hangingPunct="1">
                <a:lnSpc>
                  <a:spcPct val="100000"/>
                </a:lnSpc>
                <a:spcBef>
                  <a:spcPts val="1500"/>
                </a:spcBef>
                <a:buClrTx/>
                <a:buSzPct val="100000"/>
                <a:buFont typeface="Courier New" panose="02070309020205020404" pitchFamily="49" charset="0"/>
                <a:buChar char="o"/>
                <a:defRPr sz="1600" b="0" i="0" kern="1200">
                  <a:solidFill>
                    <a:schemeClr val="accent5">
                      <a:lumMod val="50000"/>
                    </a:schemeClr>
                  </a:solidFill>
                  <a:latin typeface="Verdana" panose="020B0604030504040204" pitchFamily="34" charset="0"/>
                  <a:ea typeface="+mn-ea"/>
                  <a:cs typeface="+mn-cs"/>
                </a:defRPr>
              </a:lvl3pPr>
              <a:lvl4pPr marL="877824" indent="-146304" algn="l" defTabSz="914318" rtl="0" eaLnBrk="1" latinLnBrk="0" hangingPunct="1">
                <a:lnSpc>
                  <a:spcPct val="100000"/>
                </a:lnSpc>
                <a:spcBef>
                  <a:spcPts val="1500"/>
                </a:spcBef>
                <a:buClrTx/>
                <a:buSzPct val="75000"/>
                <a:buFont typeface="Wingdings" pitchFamily="2" charset="2"/>
                <a:buChar char="§"/>
                <a:defRPr sz="1600" b="0" i="0" kern="1200">
                  <a:solidFill>
                    <a:schemeClr val="accent5">
                      <a:lumMod val="50000"/>
                    </a:schemeClr>
                  </a:solidFill>
                  <a:latin typeface="Verdana" panose="020B0604030504040204" pitchFamily="34" charset="0"/>
                  <a:ea typeface="+mn-ea"/>
                  <a:cs typeface="+mn-cs"/>
                </a:defRPr>
              </a:lvl4pPr>
              <a:lvl5pPr marL="1316736" indent="0" algn="l" defTabSz="914318" rtl="0" eaLnBrk="1" latinLnBrk="0" hangingPunct="1">
                <a:lnSpc>
                  <a:spcPct val="100000"/>
                </a:lnSpc>
                <a:spcBef>
                  <a:spcPts val="900"/>
                </a:spcBef>
                <a:buSzPct val="75000"/>
                <a:buFont typeface="Arial" panose="020B0604020202020204" pitchFamily="34" charset="0"/>
                <a:buNone/>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18288" marR="0" lvl="0" indent="0" algn="l" defTabSz="914318" rtl="0" eaLnBrk="1" fontAlgn="auto" latinLnBrk="0" hangingPunct="1">
                <a:lnSpc>
                  <a:spcPct val="100000"/>
                </a:lnSpc>
                <a:spcBef>
                  <a:spcPts val="1500"/>
                </a:spcBef>
                <a:spcAft>
                  <a:spcPts val="0"/>
                </a:spcAft>
                <a:buClrTx/>
                <a:buSzPct val="100000"/>
                <a:buFont typeface="Arial" panose="020B0604020202020204" pitchFamily="34" charset="0"/>
                <a:buNone/>
                <a:tabLst/>
                <a:defRPr/>
              </a:pPr>
              <a:r>
                <a:rPr kumimoji="0" lang="en-US" sz="1600" b="0" i="0" u="none" strike="noStrike" kern="1200" cap="none" spc="0" normalizeH="0" baseline="0" noProof="0">
                  <a:ln>
                    <a:noFill/>
                  </a:ln>
                  <a:solidFill>
                    <a:srgbClr val="FFFFFF"/>
                  </a:solidFill>
                  <a:effectLst/>
                  <a:uLnTx/>
                  <a:uFillTx/>
                  <a:latin typeface="Avenir Next LT Pro"/>
                  <a:ea typeface="+mn-ea"/>
                  <a:cs typeface="+mn-cs"/>
                </a:rPr>
                <a:t>See how every campaign </a:t>
              </a:r>
              <a:r>
                <a:rPr kumimoji="0" lang="en-US" sz="1600" b="1" i="0" u="none" strike="noStrike" kern="1200" cap="none" spc="0" normalizeH="0" baseline="0" noProof="0">
                  <a:ln>
                    <a:noFill/>
                  </a:ln>
                  <a:solidFill>
                    <a:srgbClr val="FFFFFF"/>
                  </a:solidFill>
                  <a:effectLst/>
                  <a:uLnTx/>
                  <a:uFillTx/>
                  <a:latin typeface="Avenir Next LT Pro"/>
                  <a:ea typeface="+mn-ea"/>
                  <a:cs typeface="+mn-cs"/>
                </a:rPr>
                <a:t>performs in real-time</a:t>
              </a:r>
            </a:p>
          </p:txBody>
        </p:sp>
        <p:sp>
          <p:nvSpPr>
            <p:cNvPr id="11" name="Text Placeholder 12">
              <a:extLst>
                <a:ext uri="{FF2B5EF4-FFF2-40B4-BE49-F238E27FC236}">
                  <a16:creationId xmlns:a16="http://schemas.microsoft.com/office/drawing/2014/main" id="{76CDCDF6-2EF7-086C-4F77-09D659BA8DA7}"/>
                </a:ext>
              </a:extLst>
            </p:cNvPr>
            <p:cNvSpPr txBox="1">
              <a:spLocks/>
            </p:cNvSpPr>
            <p:nvPr/>
          </p:nvSpPr>
          <p:spPr>
            <a:xfrm>
              <a:off x="8066842" y="2726961"/>
              <a:ext cx="3840522" cy="1017781"/>
            </a:xfrm>
            <a:prstGeom prst="rect">
              <a:avLst/>
            </a:prstGeom>
            <a:noFill/>
          </p:spPr>
          <p:txBody>
            <a:bodyPr wrap="square" lIns="182880" tIns="91440" rIns="182880" bIns="91440">
              <a:spAutoFit/>
            </a:bodyPr>
            <a:lstStyle>
              <a:lvl1pPr marL="137160" indent="-118872" algn="l" defTabSz="914318" rtl="0" eaLnBrk="1" latinLnBrk="0" hangingPunct="1">
                <a:lnSpc>
                  <a:spcPct val="100000"/>
                </a:lnSpc>
                <a:spcBef>
                  <a:spcPts val="900"/>
                </a:spcBef>
                <a:buClrTx/>
                <a:buSzPct val="100000"/>
                <a:buFont typeface="Arial" panose="020B0604020202020204" pitchFamily="34" charset="0"/>
                <a:buChar char="•"/>
                <a:defRPr sz="1600" b="1" i="0" kern="1200">
                  <a:solidFill>
                    <a:schemeClr val="tx2"/>
                  </a:solidFill>
                  <a:latin typeface="Verdana" panose="020B0604030504040204" pitchFamily="34" charset="0"/>
                  <a:ea typeface="+mn-ea"/>
                  <a:cs typeface="+mn-cs"/>
                </a:defRPr>
              </a:lvl1pPr>
              <a:lvl2pPr marL="292608" indent="-146304" algn="l" defTabSz="914318" rtl="0" eaLnBrk="1" latinLnBrk="0" hangingPunct="1">
                <a:lnSpc>
                  <a:spcPct val="100000"/>
                </a:lnSpc>
                <a:spcBef>
                  <a:spcPts val="1500"/>
                </a:spcBef>
                <a:buClrTx/>
                <a:buFont typeface="Arial" panose="020B0604020202020204" pitchFamily="34" charset="0"/>
                <a:buChar char="•"/>
                <a:defRPr sz="1600" b="0" i="0" kern="1200">
                  <a:solidFill>
                    <a:schemeClr val="accent5">
                      <a:lumMod val="50000"/>
                    </a:schemeClr>
                  </a:solidFill>
                  <a:latin typeface="Verdana" panose="020B0604030504040204" pitchFamily="34" charset="0"/>
                  <a:ea typeface="+mn-ea"/>
                  <a:cs typeface="+mn-cs"/>
                </a:defRPr>
              </a:lvl2pPr>
              <a:lvl3pPr marL="585216" indent="-146304" algn="l" defTabSz="914318" rtl="0" eaLnBrk="1" latinLnBrk="0" hangingPunct="1">
                <a:lnSpc>
                  <a:spcPct val="100000"/>
                </a:lnSpc>
                <a:spcBef>
                  <a:spcPts val="1500"/>
                </a:spcBef>
                <a:buClrTx/>
                <a:buSzPct val="100000"/>
                <a:buFont typeface="Courier New" panose="02070309020205020404" pitchFamily="49" charset="0"/>
                <a:buChar char="o"/>
                <a:defRPr sz="1600" b="0" i="0" kern="1200">
                  <a:solidFill>
                    <a:schemeClr val="accent5">
                      <a:lumMod val="50000"/>
                    </a:schemeClr>
                  </a:solidFill>
                  <a:latin typeface="Verdana" panose="020B0604030504040204" pitchFamily="34" charset="0"/>
                  <a:ea typeface="+mn-ea"/>
                  <a:cs typeface="+mn-cs"/>
                </a:defRPr>
              </a:lvl3pPr>
              <a:lvl4pPr marL="877824" indent="-146304" algn="l" defTabSz="914318" rtl="0" eaLnBrk="1" latinLnBrk="0" hangingPunct="1">
                <a:lnSpc>
                  <a:spcPct val="100000"/>
                </a:lnSpc>
                <a:spcBef>
                  <a:spcPts val="1500"/>
                </a:spcBef>
                <a:buClrTx/>
                <a:buSzPct val="75000"/>
                <a:buFont typeface="Wingdings" pitchFamily="2" charset="2"/>
                <a:buChar char="§"/>
                <a:defRPr sz="1600" b="0" i="0" kern="1200">
                  <a:solidFill>
                    <a:schemeClr val="accent5">
                      <a:lumMod val="50000"/>
                    </a:schemeClr>
                  </a:solidFill>
                  <a:latin typeface="Verdana" panose="020B0604030504040204" pitchFamily="34" charset="0"/>
                  <a:ea typeface="+mn-ea"/>
                  <a:cs typeface="+mn-cs"/>
                </a:defRPr>
              </a:lvl4pPr>
              <a:lvl5pPr marL="1316736" indent="0" algn="l" defTabSz="914318" rtl="0" eaLnBrk="1" latinLnBrk="0" hangingPunct="1">
                <a:lnSpc>
                  <a:spcPct val="100000"/>
                </a:lnSpc>
                <a:spcBef>
                  <a:spcPts val="900"/>
                </a:spcBef>
                <a:buSzPct val="75000"/>
                <a:buFont typeface="Arial" panose="020B0604020202020204" pitchFamily="34" charset="0"/>
                <a:buNone/>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18288" marR="0" lvl="0" indent="0" algn="l" defTabSz="914318" rtl="0" eaLnBrk="1" fontAlgn="auto" latinLnBrk="0" hangingPunct="1">
                <a:lnSpc>
                  <a:spcPct val="100000"/>
                </a:lnSpc>
                <a:spcBef>
                  <a:spcPts val="1500"/>
                </a:spcBef>
                <a:spcAft>
                  <a:spcPts val="0"/>
                </a:spcAft>
                <a:buClrTx/>
                <a:buSzPct val="100000"/>
                <a:buFont typeface="Arial" panose="020B0604020202020204" pitchFamily="34" charset="0"/>
                <a:buNone/>
                <a:tabLst/>
                <a:defRPr/>
              </a:pPr>
              <a:r>
                <a:rPr kumimoji="0" lang="en-US" sz="1600" b="0" i="0" u="none" strike="noStrike" kern="1200" cap="none" spc="0" normalizeH="0" baseline="0" noProof="0">
                  <a:ln>
                    <a:noFill/>
                  </a:ln>
                  <a:solidFill>
                    <a:srgbClr val="FFFFFF"/>
                  </a:solidFill>
                  <a:effectLst/>
                  <a:uLnTx/>
                  <a:uFillTx/>
                  <a:latin typeface="Avenir Next LT Pro"/>
                  <a:ea typeface="+mn-ea"/>
                  <a:cs typeface="+mn-cs"/>
                </a:rPr>
                <a:t>Easily create, edit, and optimize patient journeys </a:t>
              </a:r>
              <a:r>
                <a:rPr kumimoji="0" lang="en-US" sz="1600" b="1" i="0" u="none" strike="noStrike" kern="1200" cap="none" spc="0" normalizeH="0" baseline="0" noProof="0">
                  <a:ln>
                    <a:noFill/>
                  </a:ln>
                  <a:solidFill>
                    <a:srgbClr val="FFFFFF"/>
                  </a:solidFill>
                  <a:effectLst/>
                  <a:uLnTx/>
                  <a:uFillTx/>
                  <a:latin typeface="Avenir Next LT Pro"/>
                  <a:ea typeface="+mn-ea"/>
                  <a:cs typeface="+mn-cs"/>
                </a:rPr>
                <a:t>without IT or vendor support</a:t>
              </a:r>
            </a:p>
          </p:txBody>
        </p:sp>
        <p:sp>
          <p:nvSpPr>
            <p:cNvPr id="14" name="Text Placeholder 12">
              <a:extLst>
                <a:ext uri="{FF2B5EF4-FFF2-40B4-BE49-F238E27FC236}">
                  <a16:creationId xmlns:a16="http://schemas.microsoft.com/office/drawing/2014/main" id="{8A5DCAC4-3AA5-09EF-21CC-27533711D13C}"/>
                </a:ext>
              </a:extLst>
            </p:cNvPr>
            <p:cNvSpPr txBox="1">
              <a:spLocks/>
            </p:cNvSpPr>
            <p:nvPr/>
          </p:nvSpPr>
          <p:spPr>
            <a:xfrm>
              <a:off x="8070028" y="4118582"/>
              <a:ext cx="3688480" cy="746372"/>
            </a:xfrm>
            <a:prstGeom prst="rect">
              <a:avLst/>
            </a:prstGeom>
            <a:noFill/>
          </p:spPr>
          <p:txBody>
            <a:bodyPr wrap="square" lIns="182880" tIns="91440" rIns="182880" bIns="91440">
              <a:spAutoFit/>
            </a:bodyPr>
            <a:lstStyle>
              <a:lvl1pPr marL="137160" indent="-118872" algn="l" defTabSz="914318" rtl="0" eaLnBrk="1" latinLnBrk="0" hangingPunct="1">
                <a:lnSpc>
                  <a:spcPct val="100000"/>
                </a:lnSpc>
                <a:spcBef>
                  <a:spcPts val="900"/>
                </a:spcBef>
                <a:buClrTx/>
                <a:buSzPct val="100000"/>
                <a:buFont typeface="Arial" panose="020B0604020202020204" pitchFamily="34" charset="0"/>
                <a:buChar char="•"/>
                <a:defRPr sz="1600" b="1" i="0" kern="1200">
                  <a:solidFill>
                    <a:schemeClr val="tx2"/>
                  </a:solidFill>
                  <a:latin typeface="Verdana" panose="020B0604030504040204" pitchFamily="34" charset="0"/>
                  <a:ea typeface="+mn-ea"/>
                  <a:cs typeface="+mn-cs"/>
                </a:defRPr>
              </a:lvl1pPr>
              <a:lvl2pPr marL="292608" indent="-146304" algn="l" defTabSz="914318" rtl="0" eaLnBrk="1" latinLnBrk="0" hangingPunct="1">
                <a:lnSpc>
                  <a:spcPct val="100000"/>
                </a:lnSpc>
                <a:spcBef>
                  <a:spcPts val="1500"/>
                </a:spcBef>
                <a:buClrTx/>
                <a:buFont typeface="Arial" panose="020B0604020202020204" pitchFamily="34" charset="0"/>
                <a:buChar char="•"/>
                <a:defRPr sz="1600" b="0" i="0" kern="1200">
                  <a:solidFill>
                    <a:schemeClr val="accent5">
                      <a:lumMod val="50000"/>
                    </a:schemeClr>
                  </a:solidFill>
                  <a:latin typeface="Verdana" panose="020B0604030504040204" pitchFamily="34" charset="0"/>
                  <a:ea typeface="+mn-ea"/>
                  <a:cs typeface="+mn-cs"/>
                </a:defRPr>
              </a:lvl2pPr>
              <a:lvl3pPr marL="585216" indent="-146304" algn="l" defTabSz="914318" rtl="0" eaLnBrk="1" latinLnBrk="0" hangingPunct="1">
                <a:lnSpc>
                  <a:spcPct val="100000"/>
                </a:lnSpc>
                <a:spcBef>
                  <a:spcPts val="1500"/>
                </a:spcBef>
                <a:buClrTx/>
                <a:buSzPct val="100000"/>
                <a:buFont typeface="Courier New" panose="02070309020205020404" pitchFamily="49" charset="0"/>
                <a:buChar char="o"/>
                <a:defRPr sz="1600" b="0" i="0" kern="1200">
                  <a:solidFill>
                    <a:schemeClr val="accent5">
                      <a:lumMod val="50000"/>
                    </a:schemeClr>
                  </a:solidFill>
                  <a:latin typeface="Verdana" panose="020B0604030504040204" pitchFamily="34" charset="0"/>
                  <a:ea typeface="+mn-ea"/>
                  <a:cs typeface="+mn-cs"/>
                </a:defRPr>
              </a:lvl3pPr>
              <a:lvl4pPr marL="877824" indent="-146304" algn="l" defTabSz="914318" rtl="0" eaLnBrk="1" latinLnBrk="0" hangingPunct="1">
                <a:lnSpc>
                  <a:spcPct val="100000"/>
                </a:lnSpc>
                <a:spcBef>
                  <a:spcPts val="1500"/>
                </a:spcBef>
                <a:buClrTx/>
                <a:buSzPct val="75000"/>
                <a:buFont typeface="Wingdings" pitchFamily="2" charset="2"/>
                <a:buChar char="§"/>
                <a:defRPr sz="1600" b="0" i="0" kern="1200">
                  <a:solidFill>
                    <a:schemeClr val="accent5">
                      <a:lumMod val="50000"/>
                    </a:schemeClr>
                  </a:solidFill>
                  <a:latin typeface="Verdana" panose="020B0604030504040204" pitchFamily="34" charset="0"/>
                  <a:ea typeface="+mn-ea"/>
                  <a:cs typeface="+mn-cs"/>
                </a:defRPr>
              </a:lvl4pPr>
              <a:lvl5pPr marL="1316736" indent="0" algn="l" defTabSz="914318" rtl="0" eaLnBrk="1" latinLnBrk="0" hangingPunct="1">
                <a:lnSpc>
                  <a:spcPct val="100000"/>
                </a:lnSpc>
                <a:spcBef>
                  <a:spcPts val="900"/>
                </a:spcBef>
                <a:buSzPct val="75000"/>
                <a:buFont typeface="Arial" panose="020B0604020202020204" pitchFamily="34" charset="0"/>
                <a:buNone/>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18288" marR="0" lvl="0" indent="0" algn="l" defTabSz="914318" rtl="0" eaLnBrk="1" fontAlgn="auto" latinLnBrk="0" hangingPunct="1">
                <a:lnSpc>
                  <a:spcPct val="100000"/>
                </a:lnSpc>
                <a:spcBef>
                  <a:spcPts val="1500"/>
                </a:spcBef>
                <a:spcAft>
                  <a:spcPts val="0"/>
                </a:spcAft>
                <a:buClrTx/>
                <a:buSzPct val="100000"/>
                <a:buFont typeface="Arial" panose="020B0604020202020204" pitchFamily="34" charset="0"/>
                <a:buNone/>
                <a:tabLst/>
                <a:defRPr/>
              </a:pPr>
              <a:r>
                <a:rPr kumimoji="0" lang="en-US" sz="1600" b="1" i="0" u="none" strike="noStrike" kern="1200" cap="none" spc="0" normalizeH="0" baseline="0" noProof="0">
                  <a:ln>
                    <a:noFill/>
                  </a:ln>
                  <a:solidFill>
                    <a:srgbClr val="FFFFFF"/>
                  </a:solidFill>
                  <a:effectLst/>
                  <a:uLnTx/>
                  <a:uFillTx/>
                  <a:latin typeface="Avenir Next LT Pro"/>
                  <a:ea typeface="+mn-ea"/>
                  <a:cs typeface="+mn-cs"/>
                </a:rPr>
                <a:t>Tailor communication </a:t>
              </a:r>
              <a:r>
                <a:rPr kumimoji="0" lang="en-US" sz="1600" b="0" i="0" u="none" strike="noStrike" kern="1200" cap="none" spc="0" normalizeH="0" baseline="0" noProof="0">
                  <a:ln>
                    <a:noFill/>
                  </a:ln>
                  <a:solidFill>
                    <a:srgbClr val="FFFFFF"/>
                  </a:solidFill>
                  <a:effectLst/>
                  <a:uLnTx/>
                  <a:uFillTx/>
                  <a:latin typeface="Avenir Next LT Pro"/>
                  <a:ea typeface="+mn-ea"/>
                  <a:cs typeface="+mn-cs"/>
                </a:rPr>
                <a:t>by persona, behavior, and channel preference</a:t>
              </a:r>
            </a:p>
          </p:txBody>
        </p:sp>
        <p:sp>
          <p:nvSpPr>
            <p:cNvPr id="17" name="Text Placeholder 12">
              <a:extLst>
                <a:ext uri="{FF2B5EF4-FFF2-40B4-BE49-F238E27FC236}">
                  <a16:creationId xmlns:a16="http://schemas.microsoft.com/office/drawing/2014/main" id="{71E14EE3-A889-F1E6-8125-9CB1C9E30F3E}"/>
                </a:ext>
              </a:extLst>
            </p:cNvPr>
            <p:cNvSpPr txBox="1">
              <a:spLocks/>
            </p:cNvSpPr>
            <p:nvPr/>
          </p:nvSpPr>
          <p:spPr>
            <a:xfrm>
              <a:off x="8066842" y="5215372"/>
              <a:ext cx="3922037" cy="746372"/>
            </a:xfrm>
            <a:prstGeom prst="rect">
              <a:avLst/>
            </a:prstGeom>
            <a:noFill/>
          </p:spPr>
          <p:txBody>
            <a:bodyPr wrap="square" lIns="182880" tIns="91440" rIns="182880" bIns="91440">
              <a:spAutoFit/>
            </a:bodyPr>
            <a:lstStyle>
              <a:lvl1pPr marL="137160" indent="-118872" algn="l" defTabSz="914318" rtl="0" eaLnBrk="1" latinLnBrk="0" hangingPunct="1">
                <a:lnSpc>
                  <a:spcPct val="100000"/>
                </a:lnSpc>
                <a:spcBef>
                  <a:spcPts val="900"/>
                </a:spcBef>
                <a:buClrTx/>
                <a:buSzPct val="100000"/>
                <a:buFont typeface="Arial" panose="020B0604020202020204" pitchFamily="34" charset="0"/>
                <a:buChar char="•"/>
                <a:defRPr sz="1600" b="1" i="0" kern="1200">
                  <a:solidFill>
                    <a:schemeClr val="tx2"/>
                  </a:solidFill>
                  <a:latin typeface="Verdana" panose="020B0604030504040204" pitchFamily="34" charset="0"/>
                  <a:ea typeface="+mn-ea"/>
                  <a:cs typeface="+mn-cs"/>
                </a:defRPr>
              </a:lvl1pPr>
              <a:lvl2pPr marL="292608" indent="-146304" algn="l" defTabSz="914318" rtl="0" eaLnBrk="1" latinLnBrk="0" hangingPunct="1">
                <a:lnSpc>
                  <a:spcPct val="100000"/>
                </a:lnSpc>
                <a:spcBef>
                  <a:spcPts val="1500"/>
                </a:spcBef>
                <a:buClrTx/>
                <a:buFont typeface="Arial" panose="020B0604020202020204" pitchFamily="34" charset="0"/>
                <a:buChar char="•"/>
                <a:defRPr sz="1600" b="0" i="0" kern="1200">
                  <a:solidFill>
                    <a:schemeClr val="accent5">
                      <a:lumMod val="50000"/>
                    </a:schemeClr>
                  </a:solidFill>
                  <a:latin typeface="Verdana" panose="020B0604030504040204" pitchFamily="34" charset="0"/>
                  <a:ea typeface="+mn-ea"/>
                  <a:cs typeface="+mn-cs"/>
                </a:defRPr>
              </a:lvl2pPr>
              <a:lvl3pPr marL="585216" indent="-146304" algn="l" defTabSz="914318" rtl="0" eaLnBrk="1" latinLnBrk="0" hangingPunct="1">
                <a:lnSpc>
                  <a:spcPct val="100000"/>
                </a:lnSpc>
                <a:spcBef>
                  <a:spcPts val="1500"/>
                </a:spcBef>
                <a:buClrTx/>
                <a:buSzPct val="100000"/>
                <a:buFont typeface="Courier New" panose="02070309020205020404" pitchFamily="49" charset="0"/>
                <a:buChar char="o"/>
                <a:defRPr sz="1600" b="0" i="0" kern="1200">
                  <a:solidFill>
                    <a:schemeClr val="accent5">
                      <a:lumMod val="50000"/>
                    </a:schemeClr>
                  </a:solidFill>
                  <a:latin typeface="Verdana" panose="020B0604030504040204" pitchFamily="34" charset="0"/>
                  <a:ea typeface="+mn-ea"/>
                  <a:cs typeface="+mn-cs"/>
                </a:defRPr>
              </a:lvl3pPr>
              <a:lvl4pPr marL="877824" indent="-146304" algn="l" defTabSz="914318" rtl="0" eaLnBrk="1" latinLnBrk="0" hangingPunct="1">
                <a:lnSpc>
                  <a:spcPct val="100000"/>
                </a:lnSpc>
                <a:spcBef>
                  <a:spcPts val="1500"/>
                </a:spcBef>
                <a:buClrTx/>
                <a:buSzPct val="75000"/>
                <a:buFont typeface="Wingdings" pitchFamily="2" charset="2"/>
                <a:buChar char="§"/>
                <a:defRPr sz="1600" b="0" i="0" kern="1200">
                  <a:solidFill>
                    <a:schemeClr val="accent5">
                      <a:lumMod val="50000"/>
                    </a:schemeClr>
                  </a:solidFill>
                  <a:latin typeface="Verdana" panose="020B0604030504040204" pitchFamily="34" charset="0"/>
                  <a:ea typeface="+mn-ea"/>
                  <a:cs typeface="+mn-cs"/>
                </a:defRPr>
              </a:lvl4pPr>
              <a:lvl5pPr marL="1316736" indent="0" algn="l" defTabSz="914318" rtl="0" eaLnBrk="1" latinLnBrk="0" hangingPunct="1">
                <a:lnSpc>
                  <a:spcPct val="100000"/>
                </a:lnSpc>
                <a:spcBef>
                  <a:spcPts val="900"/>
                </a:spcBef>
                <a:buSzPct val="75000"/>
                <a:buFont typeface="Arial" panose="020B0604020202020204" pitchFamily="34" charset="0"/>
                <a:buNone/>
                <a:defRPr sz="1800" b="0" i="0" kern="1200" baseline="0">
                  <a:solidFill>
                    <a:schemeClr val="accent5">
                      <a:lumMod val="75000"/>
                    </a:schemeClr>
                  </a:solidFill>
                  <a:latin typeface="Verdana" panose="020B0604030504040204" pitchFamily="34" charset="0"/>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18288" marR="0" lvl="0" indent="0" algn="l" defTabSz="914318" rtl="0" eaLnBrk="1" fontAlgn="auto" latinLnBrk="0" hangingPunct="1">
                <a:lnSpc>
                  <a:spcPct val="100000"/>
                </a:lnSpc>
                <a:spcBef>
                  <a:spcPts val="1500"/>
                </a:spcBef>
                <a:spcAft>
                  <a:spcPts val="0"/>
                </a:spcAft>
                <a:buClrTx/>
                <a:buSzPct val="100000"/>
                <a:buFont typeface="Arial" panose="020B0604020202020204" pitchFamily="34" charset="0"/>
                <a:buNone/>
                <a:tabLst/>
                <a:defRPr/>
              </a:pPr>
              <a:r>
                <a:rPr kumimoji="0" lang="en-US" sz="16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Leverage AI insights to </a:t>
              </a:r>
              <a:r>
                <a:rPr kumimoji="0" lang="en-US" sz="1600" b="1"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rPr>
                <a:t>continually improve results and outcomes</a:t>
              </a:r>
              <a:endParaRPr kumimoji="0" lang="en-US" sz="1600" b="0" i="0" u="none" strike="noStrike" kern="1200" cap="none" spc="0" normalizeH="0" baseline="0" noProof="0">
                <a:ln>
                  <a:noFill/>
                </a:ln>
                <a:solidFill>
                  <a:srgbClr val="FFFFFF"/>
                </a:solidFill>
                <a:effectLst/>
                <a:uLnTx/>
                <a:uFillTx/>
                <a:latin typeface="Avenir Next LT Pro"/>
                <a:ea typeface="Verdana" panose="020B0604030504040204" pitchFamily="34" charset="0"/>
                <a:cs typeface="Verdana" panose="020B0604030504040204" pitchFamily="34" charset="0"/>
              </a:endParaRPr>
            </a:p>
          </p:txBody>
        </p:sp>
      </p:grpSp>
      <p:grpSp>
        <p:nvGrpSpPr>
          <p:cNvPr id="22" name="Group 21">
            <a:extLst>
              <a:ext uri="{FF2B5EF4-FFF2-40B4-BE49-F238E27FC236}">
                <a16:creationId xmlns:a16="http://schemas.microsoft.com/office/drawing/2014/main" id="{D5D5F7F3-095A-A084-FAED-B025212CD1A7}"/>
              </a:ext>
            </a:extLst>
          </p:cNvPr>
          <p:cNvGrpSpPr/>
          <p:nvPr/>
        </p:nvGrpSpPr>
        <p:grpSpPr>
          <a:xfrm>
            <a:off x="461671" y="2031779"/>
            <a:ext cx="6910101" cy="4063111"/>
            <a:chOff x="4611935" y="1703321"/>
            <a:chExt cx="6910101" cy="4063111"/>
          </a:xfrm>
        </p:grpSpPr>
        <p:pic>
          <p:nvPicPr>
            <p:cNvPr id="23" name="Picture 22">
              <a:extLst>
                <a:ext uri="{FF2B5EF4-FFF2-40B4-BE49-F238E27FC236}">
                  <a16:creationId xmlns:a16="http://schemas.microsoft.com/office/drawing/2014/main" id="{ECB32344-3E9A-B1F2-BA1F-B293BA3A8C8A}"/>
                </a:ext>
              </a:extLst>
            </p:cNvPr>
            <p:cNvPicPr>
              <a:picLocks noChangeAspect="1"/>
            </p:cNvPicPr>
            <p:nvPr/>
          </p:nvPicPr>
          <p:blipFill>
            <a:blip r:embed="rId3" cstate="print">
              <a:extLst>
                <a:ext uri="{28A0092B-C50C-407E-A947-70E740481C1C}">
                  <a14:useLocalDpi xmlns:a14="http://schemas.microsoft.com/office/drawing/2010/main"/>
                </a:ext>
              </a:extLst>
            </a:blip>
            <a:srcRect b="-205"/>
            <a:stretch/>
          </p:blipFill>
          <p:spPr>
            <a:xfrm>
              <a:off x="4611935" y="1703321"/>
              <a:ext cx="6910101" cy="4063111"/>
            </a:xfrm>
            <a:prstGeom prst="roundRect">
              <a:avLst>
                <a:gd name="adj" fmla="val 5782"/>
              </a:avLst>
            </a:prstGeom>
            <a:solidFill>
              <a:srgbClr val="F3F4F4"/>
            </a:solidFill>
            <a:ln w="12700">
              <a:solidFill>
                <a:schemeClr val="bg2">
                  <a:lumMod val="75000"/>
                </a:schemeClr>
              </a:solidFill>
            </a:ln>
            <a:effectLst>
              <a:outerShdw blurRad="190500" algn="tl" rotWithShape="0">
                <a:prstClr val="black">
                  <a:alpha val="15000"/>
                </a:prstClr>
              </a:outerShdw>
            </a:effectLst>
          </p:spPr>
        </p:pic>
        <p:pic>
          <p:nvPicPr>
            <p:cNvPr id="24" name="Picture 23">
              <a:extLst>
                <a:ext uri="{FF2B5EF4-FFF2-40B4-BE49-F238E27FC236}">
                  <a16:creationId xmlns:a16="http://schemas.microsoft.com/office/drawing/2014/main" id="{2B1C390B-7E8C-E571-FDD7-84A28BEC0DF5}"/>
                </a:ext>
              </a:extLst>
            </p:cNvPr>
            <p:cNvPicPr>
              <a:picLocks noChangeAspect="1"/>
            </p:cNvPicPr>
            <p:nvPr/>
          </p:nvPicPr>
          <p:blipFill>
            <a:blip r:embed="rId4"/>
            <a:stretch>
              <a:fillRect/>
            </a:stretch>
          </p:blipFill>
          <p:spPr>
            <a:xfrm>
              <a:off x="7605908" y="1825975"/>
              <a:ext cx="3330564" cy="1143117"/>
            </a:xfrm>
            <a:prstGeom prst="rect">
              <a:avLst/>
            </a:prstGeom>
          </p:spPr>
        </p:pic>
        <p:grpSp>
          <p:nvGrpSpPr>
            <p:cNvPr id="25" name="Group 24">
              <a:extLst>
                <a:ext uri="{FF2B5EF4-FFF2-40B4-BE49-F238E27FC236}">
                  <a16:creationId xmlns:a16="http://schemas.microsoft.com/office/drawing/2014/main" id="{5EA9A549-B2F4-128D-D47C-C426C264A98E}"/>
                </a:ext>
              </a:extLst>
            </p:cNvPr>
            <p:cNvGrpSpPr/>
            <p:nvPr/>
          </p:nvGrpSpPr>
          <p:grpSpPr>
            <a:xfrm>
              <a:off x="7798227" y="4138365"/>
              <a:ext cx="1876099" cy="995570"/>
              <a:chOff x="2961715" y="5016214"/>
              <a:chExt cx="1876099" cy="995570"/>
            </a:xfrm>
          </p:grpSpPr>
          <p:pic>
            <p:nvPicPr>
              <p:cNvPr id="26" name="Picture 25">
                <a:extLst>
                  <a:ext uri="{FF2B5EF4-FFF2-40B4-BE49-F238E27FC236}">
                    <a16:creationId xmlns:a16="http://schemas.microsoft.com/office/drawing/2014/main" id="{6AA0883B-A6D9-0590-F151-39BAEEA119D0}"/>
                  </a:ext>
                </a:extLst>
              </p:cNvPr>
              <p:cNvPicPr>
                <a:picLocks noChangeAspect="1"/>
              </p:cNvPicPr>
              <p:nvPr/>
            </p:nvPicPr>
            <p:blipFill>
              <a:blip r:embed="rId5"/>
              <a:stretch>
                <a:fillRect/>
              </a:stretch>
            </p:blipFill>
            <p:spPr>
              <a:xfrm>
                <a:off x="2961715" y="5016214"/>
                <a:ext cx="1386015" cy="977910"/>
              </a:xfrm>
              <a:prstGeom prst="rect">
                <a:avLst/>
              </a:prstGeom>
            </p:spPr>
          </p:pic>
          <p:sp>
            <p:nvSpPr>
              <p:cNvPr id="27" name="Rectangle 26">
                <a:extLst>
                  <a:ext uri="{FF2B5EF4-FFF2-40B4-BE49-F238E27FC236}">
                    <a16:creationId xmlns:a16="http://schemas.microsoft.com/office/drawing/2014/main" id="{F17298EF-6A0D-6503-7521-158353F6507A}"/>
                  </a:ext>
                </a:extLst>
              </p:cNvPr>
              <p:cNvSpPr/>
              <p:nvPr/>
            </p:nvSpPr>
            <p:spPr>
              <a:xfrm>
                <a:off x="3976389" y="5315905"/>
                <a:ext cx="861425" cy="6958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grpSp>
      <p:sp>
        <p:nvSpPr>
          <p:cNvPr id="28" name="Rectangle 27">
            <a:extLst>
              <a:ext uri="{FF2B5EF4-FFF2-40B4-BE49-F238E27FC236}">
                <a16:creationId xmlns:a16="http://schemas.microsoft.com/office/drawing/2014/main" id="{7379C46E-AE6A-4637-CCB5-4A7049B570E8}"/>
              </a:ext>
            </a:extLst>
          </p:cNvPr>
          <p:cNvSpPr/>
          <p:nvPr/>
        </p:nvSpPr>
        <p:spPr>
          <a:xfrm>
            <a:off x="568925" y="2421814"/>
            <a:ext cx="6910101" cy="3831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2346D"/>
                </a:solidFill>
                <a:effectLst/>
                <a:uLnTx/>
                <a:uFillTx/>
                <a:latin typeface="Avenir Next LT Pro"/>
                <a:ea typeface="+mn-ea"/>
                <a:cs typeface="+mn-cs"/>
              </a:rPr>
              <a:t>Patient Engagement Platform</a:t>
            </a:r>
          </a:p>
        </p:txBody>
      </p:sp>
    </p:spTree>
    <p:extLst>
      <p:ext uri="{BB962C8B-B14F-4D97-AF65-F5344CB8AC3E}">
        <p14:creationId xmlns:p14="http://schemas.microsoft.com/office/powerpoint/2010/main" val="12408818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5EB57-038C-BE45-8348-D25E61E15E29}"/>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641EB13-2AEB-05D5-E924-4C22FAF1781F}"/>
              </a:ext>
            </a:extLst>
          </p:cNvPr>
          <p:cNvSpPr>
            <a:spLocks noGrp="1"/>
          </p:cNvSpPr>
          <p:nvPr>
            <p:ph type="sldNum" sz="quarter" idx="10"/>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9" name="Title 8">
            <a:extLst>
              <a:ext uri="{FF2B5EF4-FFF2-40B4-BE49-F238E27FC236}">
                <a16:creationId xmlns:a16="http://schemas.microsoft.com/office/drawing/2014/main" id="{B27C3246-1EE8-7289-4D00-17F77FACF440}"/>
              </a:ext>
            </a:extLst>
          </p:cNvPr>
          <p:cNvSpPr>
            <a:spLocks noGrp="1"/>
          </p:cNvSpPr>
          <p:nvPr>
            <p:ph type="title"/>
          </p:nvPr>
        </p:nvSpPr>
        <p:spPr>
          <a:xfrm>
            <a:off x="612113" y="419100"/>
            <a:ext cx="10967773" cy="1097280"/>
          </a:xfrm>
        </p:spPr>
        <p:txBody>
          <a:bodyPr/>
          <a:lstStyle/>
          <a:p>
            <a:r>
              <a:rPr lang="en-US">
                <a:ea typeface="Open Sans ExtraBold"/>
                <a:cs typeface="Open Sans ExtraBold"/>
              </a:rPr>
              <a:t>Turning insight into action</a:t>
            </a:r>
            <a:endParaRPr lang="en-US"/>
          </a:p>
        </p:txBody>
      </p:sp>
      <p:grpSp>
        <p:nvGrpSpPr>
          <p:cNvPr id="43" name="Group 42">
            <a:extLst>
              <a:ext uri="{FF2B5EF4-FFF2-40B4-BE49-F238E27FC236}">
                <a16:creationId xmlns:a16="http://schemas.microsoft.com/office/drawing/2014/main" id="{96B8402A-07E1-027D-A62C-52A339751177}"/>
              </a:ext>
            </a:extLst>
          </p:cNvPr>
          <p:cNvGrpSpPr/>
          <p:nvPr/>
        </p:nvGrpSpPr>
        <p:grpSpPr>
          <a:xfrm>
            <a:off x="866775" y="2071865"/>
            <a:ext cx="3292475" cy="3987412"/>
            <a:chOff x="866775" y="1289781"/>
            <a:chExt cx="3292475" cy="4769497"/>
          </a:xfrm>
        </p:grpSpPr>
        <p:sp>
          <p:nvSpPr>
            <p:cNvPr id="5" name="Text Placeholder 1">
              <a:extLst>
                <a:ext uri="{FF2B5EF4-FFF2-40B4-BE49-F238E27FC236}">
                  <a16:creationId xmlns:a16="http://schemas.microsoft.com/office/drawing/2014/main" id="{51FF6FEE-B22A-78A1-E95E-43DCCCC08200}"/>
                </a:ext>
              </a:extLst>
            </p:cNvPr>
            <p:cNvSpPr txBox="1">
              <a:spLocks/>
            </p:cNvSpPr>
            <p:nvPr/>
          </p:nvSpPr>
          <p:spPr>
            <a:xfrm>
              <a:off x="866775" y="3759507"/>
              <a:ext cx="3292475" cy="2299771"/>
            </a:xfrm>
            <a:prstGeom prst="roundRect">
              <a:avLst>
                <a:gd name="adj" fmla="val 6597"/>
              </a:avLst>
            </a:prstGeom>
            <a:solidFill>
              <a:srgbClr val="F3F4F4"/>
            </a:solidFill>
          </p:spPr>
          <p:txBody>
            <a:bodyPr vert="horz" lIns="182880" tIns="182880" rIns="365760" bIns="182880" rtlCol="0">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Payments received </a:t>
              </a:r>
              <a:b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on average</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5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6.5</a:t>
              </a:r>
              <a:r>
                <a:rPr kumimoji="0" lang="en-US" sz="52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 </a:t>
              </a:r>
              <a:r>
                <a:rPr kumimoji="0" lang="en-US" sz="17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days faster</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42" name="Text Placeholder 1">
              <a:extLst>
                <a:ext uri="{FF2B5EF4-FFF2-40B4-BE49-F238E27FC236}">
                  <a16:creationId xmlns:a16="http://schemas.microsoft.com/office/drawing/2014/main" id="{3DEF2546-198F-7A63-079D-6A964B3552D4}"/>
                </a:ext>
              </a:extLst>
            </p:cNvPr>
            <p:cNvSpPr txBox="1">
              <a:spLocks/>
            </p:cNvSpPr>
            <p:nvPr/>
          </p:nvSpPr>
          <p:spPr>
            <a:xfrm>
              <a:off x="866775" y="1289781"/>
              <a:ext cx="3292475" cy="2299770"/>
            </a:xfrm>
            <a:prstGeom prst="roundRect">
              <a:avLst>
                <a:gd name="adj" fmla="val 6597"/>
              </a:avLst>
            </a:prstGeom>
            <a:solidFill>
              <a:srgbClr val="F3F4F4"/>
            </a:solidFill>
          </p:spPr>
          <p:txBody>
            <a:bodyPr vert="horz" lIns="182880" tIns="182880" rIns="36576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20</a:t>
              </a:r>
              <a:r>
                <a:rPr kumimoji="0" lang="en-US" sz="44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t>
              </a:r>
            </a:p>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Average Increase in </a:t>
              </a:r>
              <a:b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Self Service Payment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44" name="Group 43">
            <a:extLst>
              <a:ext uri="{FF2B5EF4-FFF2-40B4-BE49-F238E27FC236}">
                <a16:creationId xmlns:a16="http://schemas.microsoft.com/office/drawing/2014/main" id="{167E5AF0-D903-53F6-833D-5E0AFA49D708}"/>
              </a:ext>
            </a:extLst>
          </p:cNvPr>
          <p:cNvGrpSpPr/>
          <p:nvPr/>
        </p:nvGrpSpPr>
        <p:grpSpPr>
          <a:xfrm>
            <a:off x="4350754" y="2071865"/>
            <a:ext cx="3292475" cy="3987412"/>
            <a:chOff x="866775" y="1289781"/>
            <a:chExt cx="3292475" cy="4769497"/>
          </a:xfrm>
        </p:grpSpPr>
        <p:sp>
          <p:nvSpPr>
            <p:cNvPr id="45" name="Text Placeholder 1">
              <a:extLst>
                <a:ext uri="{FF2B5EF4-FFF2-40B4-BE49-F238E27FC236}">
                  <a16:creationId xmlns:a16="http://schemas.microsoft.com/office/drawing/2014/main" id="{A1331354-F590-F2EF-ACB3-B2E54603AB23}"/>
                </a:ext>
              </a:extLst>
            </p:cNvPr>
            <p:cNvSpPr txBox="1">
              <a:spLocks/>
            </p:cNvSpPr>
            <p:nvPr/>
          </p:nvSpPr>
          <p:spPr>
            <a:xfrm>
              <a:off x="866775" y="3759507"/>
              <a:ext cx="3292475" cy="2299771"/>
            </a:xfrm>
            <a:prstGeom prst="roundRect">
              <a:avLst>
                <a:gd name="adj" fmla="val 6597"/>
              </a:avLst>
            </a:prstGeom>
            <a:solidFill>
              <a:srgbClr val="F3F4F4"/>
            </a:solidFill>
          </p:spPr>
          <p:txBody>
            <a:bodyPr vert="horz" lIns="182880" tIns="182880" rIns="365760" bIns="182880" rtlCol="0">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7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Low opt-out rates of around</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5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1</a:t>
              </a:r>
              <a:r>
                <a:rPr kumimoji="0" lang="en-US" sz="52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 </a:t>
              </a:r>
              <a:r>
                <a:rPr kumimoji="0" lang="en-US" sz="17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per touchpoint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46" name="Text Placeholder 1">
              <a:extLst>
                <a:ext uri="{FF2B5EF4-FFF2-40B4-BE49-F238E27FC236}">
                  <a16:creationId xmlns:a16="http://schemas.microsoft.com/office/drawing/2014/main" id="{D36A65BD-8679-3665-F8FF-9D7BD65AEFC8}"/>
                </a:ext>
              </a:extLst>
            </p:cNvPr>
            <p:cNvSpPr txBox="1">
              <a:spLocks/>
            </p:cNvSpPr>
            <p:nvPr/>
          </p:nvSpPr>
          <p:spPr>
            <a:xfrm>
              <a:off x="866775" y="1289781"/>
              <a:ext cx="3292475" cy="2299770"/>
            </a:xfrm>
            <a:prstGeom prst="roundRect">
              <a:avLst>
                <a:gd name="adj" fmla="val 6597"/>
              </a:avLst>
            </a:prstGeom>
            <a:solidFill>
              <a:srgbClr val="F3F4F4"/>
            </a:solidFill>
          </p:spPr>
          <p:txBody>
            <a:bodyPr vert="horz" lIns="182880" tIns="182880" rIns="36576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7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Up to </a:t>
              </a: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30</a:t>
              </a:r>
              <a:r>
                <a:rPr kumimoji="0" lang="en-US" sz="44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t>
              </a:r>
            </a:p>
            <a:p>
              <a:pPr marL="0" marR="0" lvl="0" indent="0" algn="l" defTabSz="914400" rtl="0" eaLnBrk="1" fontAlgn="b"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In reduced </a:t>
              </a:r>
              <a:b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postage costs</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endParaRPr kumimoji="0" lang="en-US" sz="18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grpSp>
      <p:grpSp>
        <p:nvGrpSpPr>
          <p:cNvPr id="47" name="Group 46">
            <a:extLst>
              <a:ext uri="{FF2B5EF4-FFF2-40B4-BE49-F238E27FC236}">
                <a16:creationId xmlns:a16="http://schemas.microsoft.com/office/drawing/2014/main" id="{76FCE43E-D8FD-ECA6-DF9C-785452BC964E}"/>
              </a:ext>
            </a:extLst>
          </p:cNvPr>
          <p:cNvGrpSpPr/>
          <p:nvPr/>
        </p:nvGrpSpPr>
        <p:grpSpPr>
          <a:xfrm>
            <a:off x="7834733" y="2071865"/>
            <a:ext cx="3292475" cy="3987412"/>
            <a:chOff x="866775" y="1289781"/>
            <a:chExt cx="3292475" cy="4769497"/>
          </a:xfrm>
        </p:grpSpPr>
        <p:sp>
          <p:nvSpPr>
            <p:cNvPr id="48" name="Text Placeholder 1">
              <a:extLst>
                <a:ext uri="{FF2B5EF4-FFF2-40B4-BE49-F238E27FC236}">
                  <a16:creationId xmlns:a16="http://schemas.microsoft.com/office/drawing/2014/main" id="{F35407A1-0242-00B6-C55C-3615C3866688}"/>
                </a:ext>
              </a:extLst>
            </p:cNvPr>
            <p:cNvSpPr txBox="1">
              <a:spLocks/>
            </p:cNvSpPr>
            <p:nvPr/>
          </p:nvSpPr>
          <p:spPr>
            <a:xfrm>
              <a:off x="866775" y="3759507"/>
              <a:ext cx="3292475" cy="2299771"/>
            </a:xfrm>
            <a:prstGeom prst="roundRect">
              <a:avLst>
                <a:gd name="adj" fmla="val 6597"/>
              </a:avLst>
            </a:prstGeom>
            <a:solidFill>
              <a:srgbClr val="F3F4F4"/>
            </a:solidFill>
          </p:spPr>
          <p:txBody>
            <a:bodyPr vert="horz" lIns="182880" tIns="182880" rIns="365760" bIns="182880" rtlCol="0">
              <a:normAutofit lnSpcReduction="10000"/>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52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90</a:t>
              </a:r>
              <a:r>
                <a:rPr kumimoji="0" lang="en-US" sz="52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a:t>
              </a:r>
            </a:p>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Pre-Service </a:t>
              </a:r>
              <a:b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6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Response Rate</a:t>
              </a:r>
            </a:p>
          </p:txBody>
        </p:sp>
        <p:sp>
          <p:nvSpPr>
            <p:cNvPr id="49" name="Text Placeholder 1">
              <a:extLst>
                <a:ext uri="{FF2B5EF4-FFF2-40B4-BE49-F238E27FC236}">
                  <a16:creationId xmlns:a16="http://schemas.microsoft.com/office/drawing/2014/main" id="{460A446B-A77D-018B-B7B1-A188F1C17AF1}"/>
                </a:ext>
              </a:extLst>
            </p:cNvPr>
            <p:cNvSpPr txBox="1">
              <a:spLocks/>
            </p:cNvSpPr>
            <p:nvPr/>
          </p:nvSpPr>
          <p:spPr>
            <a:xfrm>
              <a:off x="866775" y="1289781"/>
              <a:ext cx="3292475" cy="2299770"/>
            </a:xfrm>
            <a:prstGeom prst="roundRect">
              <a:avLst>
                <a:gd name="adj" fmla="val 6597"/>
              </a:avLst>
            </a:prstGeom>
            <a:solidFill>
              <a:srgbClr val="F3F4F4"/>
            </a:solidFill>
          </p:spPr>
          <p:txBody>
            <a:bodyPr vert="horz" lIns="182880" tIns="182880" rIns="365760" bIns="182880" rtlCol="0">
              <a:norm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49494C"/>
                </a:buClr>
                <a:buSzTx/>
                <a:buFont typeface="Arial" panose="020B0604020202020204" pitchFamily="34" charset="0"/>
                <a:buNone/>
                <a:tabLst/>
                <a:defRPr/>
              </a:pPr>
              <a:r>
                <a:rPr kumimoji="0" lang="en-US" sz="4400" b="1"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rPr>
                <a:t>Double</a:t>
              </a:r>
              <a:endParaRPr kumimoji="0" lang="en-US" sz="4400" b="0" i="0" u="none" strike="noStrike" kern="1200" cap="none" spc="0" normalizeH="0" baseline="0" noProof="0">
                <a:ln>
                  <a:noFill/>
                </a:ln>
                <a:solidFill>
                  <a:srgbClr val="02346D"/>
                </a:solidFill>
                <a:effectLst/>
                <a:uLnTx/>
                <a:uFillTx/>
                <a:latin typeface="Avenir Next LT Pro"/>
                <a:ea typeface="Open Sans Light" panose="020B0606030504020204" pitchFamily="34" charset="0"/>
                <a:cs typeface="Open Sans Light" panose="020B0606030504020204" pitchFamily="34" charset="0"/>
              </a:endParaRPr>
            </a:p>
            <a:p>
              <a:pPr marL="0" marR="0" lvl="0" indent="0" algn="l" defTabSz="914400" rtl="0" eaLnBrk="1" fontAlgn="auto" latinLnBrk="0" hangingPunct="1">
                <a:lnSpc>
                  <a:spcPct val="110000"/>
                </a:lnSpc>
                <a:spcBef>
                  <a:spcPts val="0"/>
                </a:spcBef>
                <a:spcAft>
                  <a:spcPts val="0"/>
                </a:spcAft>
                <a:buClr>
                  <a:srgbClr val="49494C"/>
                </a:buClr>
                <a:buSzTx/>
                <a:buFont typeface="Arial" panose="020B0604020202020204" pitchFamily="34" charset="0"/>
                <a:buNone/>
                <a:tabLst/>
                <a:defRPr/>
              </a:pPr>
              <a:r>
                <a:rPr kumimoji="0" lang="en-US" sz="1600" b="0" i="0" u="none" strike="noStrike" kern="1200" cap="none" spc="0" normalizeH="0" baseline="0" noProof="0">
                  <a:ln>
                    <a:noFill/>
                  </a:ln>
                  <a:solidFill>
                    <a:srgbClr val="49494C"/>
                  </a:solidFill>
                  <a:effectLst/>
                  <a:uLnTx/>
                  <a:uFillTx/>
                  <a:latin typeface="Avenir Next LT Pro"/>
                  <a:ea typeface="Times New Roman" panose="02020603050405020304" pitchFamily="18" charset="0"/>
                  <a:cs typeface="Times New Roman"/>
                </a:rPr>
                <a:t>Response When Channels Work Together</a:t>
              </a:r>
            </a:p>
          </p:txBody>
        </p:sp>
      </p:grpSp>
      <p:grpSp>
        <p:nvGrpSpPr>
          <p:cNvPr id="52" name="Group 51">
            <a:extLst>
              <a:ext uri="{FF2B5EF4-FFF2-40B4-BE49-F238E27FC236}">
                <a16:creationId xmlns:a16="http://schemas.microsoft.com/office/drawing/2014/main" id="{943F6C17-5444-149C-595F-9B11378F3912}"/>
              </a:ext>
            </a:extLst>
          </p:cNvPr>
          <p:cNvGrpSpPr/>
          <p:nvPr/>
        </p:nvGrpSpPr>
        <p:grpSpPr>
          <a:xfrm>
            <a:off x="9480970" y="245264"/>
            <a:ext cx="2468257" cy="2414426"/>
            <a:chOff x="7884062" y="2445561"/>
            <a:chExt cx="3902651" cy="3904556"/>
          </a:xfrm>
        </p:grpSpPr>
        <p:sp>
          <p:nvSpPr>
            <p:cNvPr id="54" name="Freeform 53">
              <a:extLst>
                <a:ext uri="{FF2B5EF4-FFF2-40B4-BE49-F238E27FC236}">
                  <a16:creationId xmlns:a16="http://schemas.microsoft.com/office/drawing/2014/main" id="{F96650F4-BB4A-9005-661E-80B0BBC2BBE4}"/>
                </a:ext>
              </a:extLst>
            </p:cNvPr>
            <p:cNvSpPr/>
            <p:nvPr/>
          </p:nvSpPr>
          <p:spPr>
            <a:xfrm>
              <a:off x="7884062" y="2445561"/>
              <a:ext cx="3902651" cy="3904556"/>
            </a:xfrm>
            <a:custGeom>
              <a:avLst/>
              <a:gdLst>
                <a:gd name="connsiteX0" fmla="*/ 3828703 w 3902651"/>
                <a:gd name="connsiteY0" fmla="*/ 2424718 h 3904556"/>
                <a:gd name="connsiteX1" fmla="*/ 3603913 w 3902651"/>
                <a:gd name="connsiteY1" fmla="*/ 2265651 h 3904556"/>
                <a:gd name="connsiteX2" fmla="*/ 3548668 w 3902651"/>
                <a:gd name="connsiteY2" fmla="*/ 2140873 h 3904556"/>
                <a:gd name="connsiteX3" fmla="*/ 3554383 w 3902651"/>
                <a:gd name="connsiteY3" fmla="*/ 1817023 h 3904556"/>
                <a:gd name="connsiteX4" fmla="*/ 3613438 w 3902651"/>
                <a:gd name="connsiteY4" fmla="*/ 1694151 h 3904556"/>
                <a:gd name="connsiteX5" fmla="*/ 3842991 w 3902651"/>
                <a:gd name="connsiteY5" fmla="*/ 1543656 h 3904556"/>
                <a:gd name="connsiteX6" fmla="*/ 3893473 w 3902651"/>
                <a:gd name="connsiteY6" fmla="*/ 1383636 h 3904556"/>
                <a:gd name="connsiteX7" fmla="*/ 3758218 w 3902651"/>
                <a:gd name="connsiteY7" fmla="*/ 1040736 h 3904556"/>
                <a:gd name="connsiteX8" fmla="*/ 3612486 w 3902651"/>
                <a:gd name="connsiteY8" fmla="*/ 958821 h 3904556"/>
                <a:gd name="connsiteX9" fmla="*/ 3341023 w 3902651"/>
                <a:gd name="connsiteY9" fmla="*/ 1005493 h 3904556"/>
                <a:gd name="connsiteX10" fmla="*/ 3213388 w 3902651"/>
                <a:gd name="connsiteY10" fmla="*/ 955963 h 3904556"/>
                <a:gd name="connsiteX11" fmla="*/ 2988598 w 3902651"/>
                <a:gd name="connsiteY11" fmla="*/ 723553 h 3904556"/>
                <a:gd name="connsiteX12" fmla="*/ 2943831 w 3902651"/>
                <a:gd name="connsiteY12" fmla="*/ 594966 h 3904556"/>
                <a:gd name="connsiteX13" fmla="*/ 3000028 w 3902651"/>
                <a:gd name="connsiteY13" fmla="*/ 325408 h 3904556"/>
                <a:gd name="connsiteX14" fmla="*/ 2922876 w 3902651"/>
                <a:gd name="connsiteY14" fmla="*/ 176818 h 3904556"/>
                <a:gd name="connsiteX15" fmla="*/ 2585691 w 3902651"/>
                <a:gd name="connsiteY15" fmla="*/ 30133 h 3904556"/>
                <a:gd name="connsiteX16" fmla="*/ 2424718 w 3902651"/>
                <a:gd name="connsiteY16" fmla="*/ 74901 h 3904556"/>
                <a:gd name="connsiteX17" fmla="*/ 2265651 w 3902651"/>
                <a:gd name="connsiteY17" fmla="*/ 298738 h 3904556"/>
                <a:gd name="connsiteX18" fmla="*/ 2139921 w 3902651"/>
                <a:gd name="connsiteY18" fmla="*/ 353983 h 3904556"/>
                <a:gd name="connsiteX19" fmla="*/ 1816071 w 3902651"/>
                <a:gd name="connsiteY19" fmla="*/ 348268 h 3904556"/>
                <a:gd name="connsiteX20" fmla="*/ 1693198 w 3902651"/>
                <a:gd name="connsiteY20" fmla="*/ 289213 h 3904556"/>
                <a:gd name="connsiteX21" fmla="*/ 1542703 w 3902651"/>
                <a:gd name="connsiteY21" fmla="*/ 59661 h 3904556"/>
                <a:gd name="connsiteX22" fmla="*/ 1382683 w 3902651"/>
                <a:gd name="connsiteY22" fmla="*/ 9178 h 3904556"/>
                <a:gd name="connsiteX23" fmla="*/ 1039783 w 3902651"/>
                <a:gd name="connsiteY23" fmla="*/ 144433 h 3904556"/>
                <a:gd name="connsiteX24" fmla="*/ 957868 w 3902651"/>
                <a:gd name="connsiteY24" fmla="*/ 290166 h 3904556"/>
                <a:gd name="connsiteX25" fmla="*/ 1004541 w 3902651"/>
                <a:gd name="connsiteY25" fmla="*/ 560676 h 3904556"/>
                <a:gd name="connsiteX26" fmla="*/ 955011 w 3902651"/>
                <a:gd name="connsiteY26" fmla="*/ 688311 h 3904556"/>
                <a:gd name="connsiteX27" fmla="*/ 721648 w 3902651"/>
                <a:gd name="connsiteY27" fmla="*/ 914053 h 3904556"/>
                <a:gd name="connsiteX28" fmla="*/ 593061 w 3902651"/>
                <a:gd name="connsiteY28" fmla="*/ 958821 h 3904556"/>
                <a:gd name="connsiteX29" fmla="*/ 324456 w 3902651"/>
                <a:gd name="connsiteY29" fmla="*/ 903576 h 3904556"/>
                <a:gd name="connsiteX30" fmla="*/ 175866 w 3902651"/>
                <a:gd name="connsiteY30" fmla="*/ 980728 h 3904556"/>
                <a:gd name="connsiteX31" fmla="*/ 29181 w 3902651"/>
                <a:gd name="connsiteY31" fmla="*/ 1317913 h 3904556"/>
                <a:gd name="connsiteX32" fmla="*/ 73948 w 3902651"/>
                <a:gd name="connsiteY32" fmla="*/ 1478886 h 3904556"/>
                <a:gd name="connsiteX33" fmla="*/ 297786 w 3902651"/>
                <a:gd name="connsiteY33" fmla="*/ 1637001 h 3904556"/>
                <a:gd name="connsiteX34" fmla="*/ 353031 w 3902651"/>
                <a:gd name="connsiteY34" fmla="*/ 1762731 h 3904556"/>
                <a:gd name="connsiteX35" fmla="*/ 347316 w 3902651"/>
                <a:gd name="connsiteY35" fmla="*/ 2087533 h 3904556"/>
                <a:gd name="connsiteX36" fmla="*/ 288261 w 3902651"/>
                <a:gd name="connsiteY36" fmla="*/ 2210406 h 3904556"/>
                <a:gd name="connsiteX37" fmla="*/ 59661 w 3902651"/>
                <a:gd name="connsiteY37" fmla="*/ 2360901 h 3904556"/>
                <a:gd name="connsiteX38" fmla="*/ 9178 w 3902651"/>
                <a:gd name="connsiteY38" fmla="*/ 2520921 h 3904556"/>
                <a:gd name="connsiteX39" fmla="*/ 144433 w 3902651"/>
                <a:gd name="connsiteY39" fmla="*/ 2863821 h 3904556"/>
                <a:gd name="connsiteX40" fmla="*/ 290166 w 3902651"/>
                <a:gd name="connsiteY40" fmla="*/ 2945736 h 3904556"/>
                <a:gd name="connsiteX41" fmla="*/ 559723 w 3902651"/>
                <a:gd name="connsiteY41" fmla="*/ 2899063 h 3904556"/>
                <a:gd name="connsiteX42" fmla="*/ 687358 w 3902651"/>
                <a:gd name="connsiteY42" fmla="*/ 2948593 h 3904556"/>
                <a:gd name="connsiteX43" fmla="*/ 913101 w 3902651"/>
                <a:gd name="connsiteY43" fmla="*/ 3181956 h 3904556"/>
                <a:gd name="connsiteX44" fmla="*/ 957868 w 3902651"/>
                <a:gd name="connsiteY44" fmla="*/ 3310543 h 3904556"/>
                <a:gd name="connsiteX45" fmla="*/ 902623 w 3902651"/>
                <a:gd name="connsiteY45" fmla="*/ 3579148 h 3904556"/>
                <a:gd name="connsiteX46" fmla="*/ 979776 w 3902651"/>
                <a:gd name="connsiteY46" fmla="*/ 3727738 h 3904556"/>
                <a:gd name="connsiteX47" fmla="*/ 1316961 w 3902651"/>
                <a:gd name="connsiteY47" fmla="*/ 3874423 h 3904556"/>
                <a:gd name="connsiteX48" fmla="*/ 1477933 w 3902651"/>
                <a:gd name="connsiteY48" fmla="*/ 3829656 h 3904556"/>
                <a:gd name="connsiteX49" fmla="*/ 1636048 w 3902651"/>
                <a:gd name="connsiteY49" fmla="*/ 3605818 h 3904556"/>
                <a:gd name="connsiteX50" fmla="*/ 1761778 w 3902651"/>
                <a:gd name="connsiteY50" fmla="*/ 3550573 h 3904556"/>
                <a:gd name="connsiteX51" fmla="*/ 2086581 w 3902651"/>
                <a:gd name="connsiteY51" fmla="*/ 3556288 h 3904556"/>
                <a:gd name="connsiteX52" fmla="*/ 2209453 w 3902651"/>
                <a:gd name="connsiteY52" fmla="*/ 3615343 h 3904556"/>
                <a:gd name="connsiteX53" fmla="*/ 2359948 w 3902651"/>
                <a:gd name="connsiteY53" fmla="*/ 3844896 h 3904556"/>
                <a:gd name="connsiteX54" fmla="*/ 2519968 w 3902651"/>
                <a:gd name="connsiteY54" fmla="*/ 3895378 h 3904556"/>
                <a:gd name="connsiteX55" fmla="*/ 2862868 w 3902651"/>
                <a:gd name="connsiteY55" fmla="*/ 3760123 h 3904556"/>
                <a:gd name="connsiteX56" fmla="*/ 2944783 w 3902651"/>
                <a:gd name="connsiteY56" fmla="*/ 3614391 h 3904556"/>
                <a:gd name="connsiteX57" fmla="*/ 2898111 w 3902651"/>
                <a:gd name="connsiteY57" fmla="*/ 3343881 h 3904556"/>
                <a:gd name="connsiteX58" fmla="*/ 2947641 w 3902651"/>
                <a:gd name="connsiteY58" fmla="*/ 3216246 h 3904556"/>
                <a:gd name="connsiteX59" fmla="*/ 3181003 w 3902651"/>
                <a:gd name="connsiteY59" fmla="*/ 2991456 h 3904556"/>
                <a:gd name="connsiteX60" fmla="*/ 3309591 w 3902651"/>
                <a:gd name="connsiteY60" fmla="*/ 2946688 h 3904556"/>
                <a:gd name="connsiteX61" fmla="*/ 3578196 w 3902651"/>
                <a:gd name="connsiteY61" fmla="*/ 3002886 h 3904556"/>
                <a:gd name="connsiteX62" fmla="*/ 3726786 w 3902651"/>
                <a:gd name="connsiteY62" fmla="*/ 2925733 h 3904556"/>
                <a:gd name="connsiteX63" fmla="*/ 3873471 w 3902651"/>
                <a:gd name="connsiteY63" fmla="*/ 2588548 h 3904556"/>
                <a:gd name="connsiteX64" fmla="*/ 3828703 w 3902651"/>
                <a:gd name="connsiteY64" fmla="*/ 2427576 h 3904556"/>
                <a:gd name="connsiteX65" fmla="*/ 1153131 w 3902651"/>
                <a:gd name="connsiteY65" fmla="*/ 427326 h 3904556"/>
                <a:gd name="connsiteX66" fmla="*/ 1153131 w 3902651"/>
                <a:gd name="connsiteY66" fmla="*/ 427326 h 3904556"/>
                <a:gd name="connsiteX67" fmla="*/ 1153131 w 3902651"/>
                <a:gd name="connsiteY67" fmla="*/ 427326 h 3904556"/>
                <a:gd name="connsiteX68" fmla="*/ 1200756 w 3902651"/>
                <a:gd name="connsiteY68" fmla="*/ 3640108 h 3904556"/>
                <a:gd name="connsiteX69" fmla="*/ 1200756 w 3902651"/>
                <a:gd name="connsiteY69" fmla="*/ 3640108 h 3904556"/>
                <a:gd name="connsiteX70" fmla="*/ 1200756 w 3902651"/>
                <a:gd name="connsiteY70" fmla="*/ 3640108 h 3904556"/>
                <a:gd name="connsiteX71" fmla="*/ 2713326 w 3902651"/>
                <a:gd name="connsiteY71" fmla="*/ 2104678 h 3904556"/>
                <a:gd name="connsiteX72" fmla="*/ 2381856 w 3902651"/>
                <a:gd name="connsiteY72" fmla="*/ 2599026 h 3904556"/>
                <a:gd name="connsiteX73" fmla="*/ 1953231 w 3902651"/>
                <a:gd name="connsiteY73" fmla="*/ 2729518 h 3904556"/>
                <a:gd name="connsiteX74" fmla="*/ 1798926 w 3902651"/>
                <a:gd name="connsiteY74" fmla="*/ 2714278 h 3904556"/>
                <a:gd name="connsiteX75" fmla="*/ 1190278 w 3902651"/>
                <a:gd name="connsiteY75" fmla="*/ 1799878 h 3904556"/>
                <a:gd name="connsiteX76" fmla="*/ 1190278 w 3902651"/>
                <a:gd name="connsiteY76" fmla="*/ 1799878 h 3904556"/>
                <a:gd name="connsiteX77" fmla="*/ 1521748 w 3902651"/>
                <a:gd name="connsiteY77" fmla="*/ 1305531 h 3904556"/>
                <a:gd name="connsiteX78" fmla="*/ 2105631 w 3902651"/>
                <a:gd name="connsiteY78" fmla="*/ 1190278 h 3904556"/>
                <a:gd name="connsiteX79" fmla="*/ 2714278 w 3902651"/>
                <a:gd name="connsiteY79" fmla="*/ 2104678 h 3904556"/>
                <a:gd name="connsiteX80" fmla="*/ 2750473 w 3902651"/>
                <a:gd name="connsiteY80" fmla="*/ 3475326 h 3904556"/>
                <a:gd name="connsiteX81" fmla="*/ 2750473 w 3902651"/>
                <a:gd name="connsiteY81" fmla="*/ 3475326 h 3904556"/>
                <a:gd name="connsiteX82" fmla="*/ 2750473 w 3902651"/>
                <a:gd name="connsiteY82" fmla="*/ 3475326 h 390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902651" h="3904556">
                  <a:moveTo>
                    <a:pt x="3828703" y="2424718"/>
                  </a:moveTo>
                  <a:lnTo>
                    <a:pt x="3603913" y="2265651"/>
                  </a:lnTo>
                  <a:cubicBezTo>
                    <a:pt x="3563908" y="2237076"/>
                    <a:pt x="3542953" y="2189451"/>
                    <a:pt x="3548668" y="2140873"/>
                  </a:cubicBezTo>
                  <a:cubicBezTo>
                    <a:pt x="3561051" y="2034193"/>
                    <a:pt x="3562956" y="1926561"/>
                    <a:pt x="3554383" y="1817023"/>
                  </a:cubicBezTo>
                  <a:cubicBezTo>
                    <a:pt x="3550573" y="1768446"/>
                    <a:pt x="3572481" y="1720821"/>
                    <a:pt x="3613438" y="1694151"/>
                  </a:cubicBezTo>
                  <a:lnTo>
                    <a:pt x="3842991" y="1543656"/>
                  </a:lnTo>
                  <a:cubicBezTo>
                    <a:pt x="3895378" y="1509366"/>
                    <a:pt x="3916333" y="1441738"/>
                    <a:pt x="3893473" y="1383636"/>
                  </a:cubicBezTo>
                  <a:lnTo>
                    <a:pt x="3758218" y="1040736"/>
                  </a:lnTo>
                  <a:cubicBezTo>
                    <a:pt x="3735358" y="982633"/>
                    <a:pt x="3674398" y="948343"/>
                    <a:pt x="3612486" y="958821"/>
                  </a:cubicBezTo>
                  <a:lnTo>
                    <a:pt x="3341023" y="1005493"/>
                  </a:lnTo>
                  <a:cubicBezTo>
                    <a:pt x="3292446" y="1014066"/>
                    <a:pt x="3243868" y="995016"/>
                    <a:pt x="3213388" y="955963"/>
                  </a:cubicBezTo>
                  <a:cubicBezTo>
                    <a:pt x="3145761" y="870238"/>
                    <a:pt x="3070513" y="792133"/>
                    <a:pt x="2988598" y="723553"/>
                  </a:cubicBezTo>
                  <a:cubicBezTo>
                    <a:pt x="2951451" y="692121"/>
                    <a:pt x="2933353" y="642591"/>
                    <a:pt x="2943831" y="594966"/>
                  </a:cubicBezTo>
                  <a:lnTo>
                    <a:pt x="3000028" y="325408"/>
                  </a:lnTo>
                  <a:cubicBezTo>
                    <a:pt x="3013363" y="264448"/>
                    <a:pt x="2980978" y="201583"/>
                    <a:pt x="2922876" y="176818"/>
                  </a:cubicBezTo>
                  <a:lnTo>
                    <a:pt x="2585691" y="30133"/>
                  </a:lnTo>
                  <a:cubicBezTo>
                    <a:pt x="2527588" y="5368"/>
                    <a:pt x="2460913" y="23466"/>
                    <a:pt x="2424718" y="74901"/>
                  </a:cubicBezTo>
                  <a:lnTo>
                    <a:pt x="2265651" y="298738"/>
                  </a:lnTo>
                  <a:cubicBezTo>
                    <a:pt x="2237076" y="338743"/>
                    <a:pt x="2189451" y="359698"/>
                    <a:pt x="2139921" y="353983"/>
                  </a:cubicBezTo>
                  <a:cubicBezTo>
                    <a:pt x="2033241" y="341601"/>
                    <a:pt x="1924656" y="339696"/>
                    <a:pt x="1816071" y="348268"/>
                  </a:cubicBezTo>
                  <a:cubicBezTo>
                    <a:pt x="1767493" y="352078"/>
                    <a:pt x="1719868" y="330171"/>
                    <a:pt x="1693198" y="289213"/>
                  </a:cubicBezTo>
                  <a:lnTo>
                    <a:pt x="1542703" y="59661"/>
                  </a:lnTo>
                  <a:cubicBezTo>
                    <a:pt x="1508413" y="7273"/>
                    <a:pt x="1441738" y="-13682"/>
                    <a:pt x="1382683" y="9178"/>
                  </a:cubicBezTo>
                  <a:lnTo>
                    <a:pt x="1039783" y="144433"/>
                  </a:lnTo>
                  <a:cubicBezTo>
                    <a:pt x="981681" y="167293"/>
                    <a:pt x="947391" y="228253"/>
                    <a:pt x="957868" y="290166"/>
                  </a:cubicBezTo>
                  <a:lnTo>
                    <a:pt x="1004541" y="560676"/>
                  </a:lnTo>
                  <a:cubicBezTo>
                    <a:pt x="1013113" y="609253"/>
                    <a:pt x="994063" y="657831"/>
                    <a:pt x="955011" y="688311"/>
                  </a:cubicBezTo>
                  <a:cubicBezTo>
                    <a:pt x="869286" y="755938"/>
                    <a:pt x="791181" y="831186"/>
                    <a:pt x="721648" y="914053"/>
                  </a:cubicBezTo>
                  <a:cubicBezTo>
                    <a:pt x="690216" y="951201"/>
                    <a:pt x="640686" y="969298"/>
                    <a:pt x="593061" y="958821"/>
                  </a:cubicBezTo>
                  <a:lnTo>
                    <a:pt x="324456" y="903576"/>
                  </a:lnTo>
                  <a:cubicBezTo>
                    <a:pt x="263496" y="890241"/>
                    <a:pt x="200631" y="922626"/>
                    <a:pt x="175866" y="980728"/>
                  </a:cubicBezTo>
                  <a:lnTo>
                    <a:pt x="29181" y="1317913"/>
                  </a:lnTo>
                  <a:cubicBezTo>
                    <a:pt x="4416" y="1376016"/>
                    <a:pt x="22513" y="1442691"/>
                    <a:pt x="73948" y="1478886"/>
                  </a:cubicBezTo>
                  <a:lnTo>
                    <a:pt x="297786" y="1637001"/>
                  </a:lnTo>
                  <a:cubicBezTo>
                    <a:pt x="337791" y="1665576"/>
                    <a:pt x="358746" y="1713201"/>
                    <a:pt x="353031" y="1762731"/>
                  </a:cubicBezTo>
                  <a:cubicBezTo>
                    <a:pt x="339696" y="1869411"/>
                    <a:pt x="337791" y="1977996"/>
                    <a:pt x="347316" y="2087533"/>
                  </a:cubicBezTo>
                  <a:cubicBezTo>
                    <a:pt x="351126" y="2136111"/>
                    <a:pt x="329218" y="2183736"/>
                    <a:pt x="288261" y="2210406"/>
                  </a:cubicBezTo>
                  <a:lnTo>
                    <a:pt x="59661" y="2360901"/>
                  </a:lnTo>
                  <a:cubicBezTo>
                    <a:pt x="7273" y="2395191"/>
                    <a:pt x="-13682" y="2461866"/>
                    <a:pt x="9178" y="2520921"/>
                  </a:cubicBezTo>
                  <a:lnTo>
                    <a:pt x="144433" y="2863821"/>
                  </a:lnTo>
                  <a:cubicBezTo>
                    <a:pt x="167293" y="2921923"/>
                    <a:pt x="228253" y="2956213"/>
                    <a:pt x="290166" y="2945736"/>
                  </a:cubicBezTo>
                  <a:lnTo>
                    <a:pt x="559723" y="2899063"/>
                  </a:lnTo>
                  <a:cubicBezTo>
                    <a:pt x="608301" y="2890491"/>
                    <a:pt x="656878" y="2909541"/>
                    <a:pt x="687358" y="2948593"/>
                  </a:cubicBezTo>
                  <a:cubicBezTo>
                    <a:pt x="754986" y="3034318"/>
                    <a:pt x="831186" y="3112423"/>
                    <a:pt x="913101" y="3181956"/>
                  </a:cubicBezTo>
                  <a:cubicBezTo>
                    <a:pt x="950248" y="3213388"/>
                    <a:pt x="968346" y="3262918"/>
                    <a:pt x="957868" y="3310543"/>
                  </a:cubicBezTo>
                  <a:lnTo>
                    <a:pt x="902623" y="3579148"/>
                  </a:lnTo>
                  <a:cubicBezTo>
                    <a:pt x="889288" y="3640108"/>
                    <a:pt x="921673" y="3702973"/>
                    <a:pt x="979776" y="3727738"/>
                  </a:cubicBezTo>
                  <a:lnTo>
                    <a:pt x="1316961" y="3874423"/>
                  </a:lnTo>
                  <a:cubicBezTo>
                    <a:pt x="1375063" y="3899188"/>
                    <a:pt x="1441738" y="3881091"/>
                    <a:pt x="1477933" y="3829656"/>
                  </a:cubicBezTo>
                  <a:lnTo>
                    <a:pt x="1636048" y="3605818"/>
                  </a:lnTo>
                  <a:cubicBezTo>
                    <a:pt x="1664623" y="3565813"/>
                    <a:pt x="1712248" y="3544858"/>
                    <a:pt x="1761778" y="3550573"/>
                  </a:cubicBezTo>
                  <a:cubicBezTo>
                    <a:pt x="1868458" y="3562956"/>
                    <a:pt x="1977043" y="3564861"/>
                    <a:pt x="2086581" y="3556288"/>
                  </a:cubicBezTo>
                  <a:cubicBezTo>
                    <a:pt x="2135158" y="3552478"/>
                    <a:pt x="2182783" y="3574386"/>
                    <a:pt x="2209453" y="3615343"/>
                  </a:cubicBezTo>
                  <a:lnTo>
                    <a:pt x="2359948" y="3844896"/>
                  </a:lnTo>
                  <a:cubicBezTo>
                    <a:pt x="2394238" y="3897283"/>
                    <a:pt x="2460913" y="3918238"/>
                    <a:pt x="2519968" y="3895378"/>
                  </a:cubicBezTo>
                  <a:lnTo>
                    <a:pt x="2862868" y="3760123"/>
                  </a:lnTo>
                  <a:cubicBezTo>
                    <a:pt x="2920971" y="3737263"/>
                    <a:pt x="2955261" y="3676303"/>
                    <a:pt x="2944783" y="3614391"/>
                  </a:cubicBezTo>
                  <a:lnTo>
                    <a:pt x="2898111" y="3343881"/>
                  </a:lnTo>
                  <a:cubicBezTo>
                    <a:pt x="2889538" y="3295303"/>
                    <a:pt x="2908588" y="3246726"/>
                    <a:pt x="2947641" y="3216246"/>
                  </a:cubicBezTo>
                  <a:cubicBezTo>
                    <a:pt x="3033366" y="3148618"/>
                    <a:pt x="3111471" y="3073371"/>
                    <a:pt x="3181003" y="2991456"/>
                  </a:cubicBezTo>
                  <a:cubicBezTo>
                    <a:pt x="3212436" y="2954308"/>
                    <a:pt x="3261966" y="2936211"/>
                    <a:pt x="3309591" y="2946688"/>
                  </a:cubicBezTo>
                  <a:lnTo>
                    <a:pt x="3578196" y="3002886"/>
                  </a:lnTo>
                  <a:cubicBezTo>
                    <a:pt x="3639156" y="3016221"/>
                    <a:pt x="3702021" y="2983836"/>
                    <a:pt x="3726786" y="2925733"/>
                  </a:cubicBezTo>
                  <a:lnTo>
                    <a:pt x="3873471" y="2588548"/>
                  </a:lnTo>
                  <a:cubicBezTo>
                    <a:pt x="3898236" y="2530446"/>
                    <a:pt x="3880138" y="2463771"/>
                    <a:pt x="3828703" y="2427576"/>
                  </a:cubicBezTo>
                  <a:close/>
                  <a:moveTo>
                    <a:pt x="1153131" y="427326"/>
                  </a:moveTo>
                  <a:lnTo>
                    <a:pt x="1153131" y="427326"/>
                  </a:lnTo>
                  <a:cubicBezTo>
                    <a:pt x="1153131" y="427326"/>
                    <a:pt x="1153131" y="427326"/>
                    <a:pt x="1153131" y="427326"/>
                  </a:cubicBezTo>
                  <a:close/>
                  <a:moveTo>
                    <a:pt x="1200756" y="3640108"/>
                  </a:moveTo>
                  <a:cubicBezTo>
                    <a:pt x="1200756" y="3640108"/>
                    <a:pt x="1200756" y="3640108"/>
                    <a:pt x="1200756" y="3640108"/>
                  </a:cubicBezTo>
                  <a:cubicBezTo>
                    <a:pt x="1200756" y="3640108"/>
                    <a:pt x="1200756" y="3640108"/>
                    <a:pt x="1200756" y="3640108"/>
                  </a:cubicBezTo>
                  <a:close/>
                  <a:moveTo>
                    <a:pt x="2713326" y="2104678"/>
                  </a:moveTo>
                  <a:cubicBezTo>
                    <a:pt x="2672368" y="2308513"/>
                    <a:pt x="2555211" y="2483773"/>
                    <a:pt x="2381856" y="2599026"/>
                  </a:cubicBezTo>
                  <a:cubicBezTo>
                    <a:pt x="2252316" y="2684751"/>
                    <a:pt x="2104678" y="2729518"/>
                    <a:pt x="1953231" y="2729518"/>
                  </a:cubicBezTo>
                  <a:cubicBezTo>
                    <a:pt x="1801783" y="2729518"/>
                    <a:pt x="1850361" y="2724756"/>
                    <a:pt x="1798926" y="2714278"/>
                  </a:cubicBezTo>
                  <a:cubicBezTo>
                    <a:pt x="1378873" y="2629506"/>
                    <a:pt x="1105506" y="2219931"/>
                    <a:pt x="1190278" y="1799878"/>
                  </a:cubicBezTo>
                  <a:cubicBezTo>
                    <a:pt x="1190278" y="1799878"/>
                    <a:pt x="1190278" y="1799878"/>
                    <a:pt x="1190278" y="1799878"/>
                  </a:cubicBezTo>
                  <a:cubicBezTo>
                    <a:pt x="1231236" y="1596043"/>
                    <a:pt x="1348393" y="1420783"/>
                    <a:pt x="1521748" y="1305531"/>
                  </a:cubicBezTo>
                  <a:cubicBezTo>
                    <a:pt x="1694151" y="1190278"/>
                    <a:pt x="1901796" y="1149321"/>
                    <a:pt x="2105631" y="1190278"/>
                  </a:cubicBezTo>
                  <a:cubicBezTo>
                    <a:pt x="2525683" y="1275051"/>
                    <a:pt x="2799051" y="1684626"/>
                    <a:pt x="2714278" y="2104678"/>
                  </a:cubicBezTo>
                  <a:close/>
                  <a:moveTo>
                    <a:pt x="2750473" y="3475326"/>
                  </a:moveTo>
                  <a:cubicBezTo>
                    <a:pt x="2750473" y="3475326"/>
                    <a:pt x="2750473" y="3475326"/>
                    <a:pt x="2750473" y="3475326"/>
                  </a:cubicBezTo>
                  <a:cubicBezTo>
                    <a:pt x="2750473" y="3475326"/>
                    <a:pt x="2750473" y="3475326"/>
                    <a:pt x="2750473" y="3475326"/>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55" name="Freeform 54">
              <a:extLst>
                <a:ext uri="{FF2B5EF4-FFF2-40B4-BE49-F238E27FC236}">
                  <a16:creationId xmlns:a16="http://schemas.microsoft.com/office/drawing/2014/main" id="{4F52E533-408D-D392-CC17-51C97DA1B1D0}"/>
                </a:ext>
              </a:extLst>
            </p:cNvPr>
            <p:cNvSpPr/>
            <p:nvPr/>
          </p:nvSpPr>
          <p:spPr>
            <a:xfrm>
              <a:off x="9057968" y="3619407"/>
              <a:ext cx="1553886" cy="1554720"/>
            </a:xfrm>
            <a:custGeom>
              <a:avLst/>
              <a:gdLst>
                <a:gd name="connsiteX0" fmla="*/ 930772 w 1553886"/>
                <a:gd name="connsiteY0" fmla="*/ 15480 h 1554720"/>
                <a:gd name="connsiteX1" fmla="*/ 346890 w 1553886"/>
                <a:gd name="connsiteY1" fmla="*/ 130733 h 1554720"/>
                <a:gd name="connsiteX2" fmla="*/ 15420 w 1553886"/>
                <a:gd name="connsiteY2" fmla="*/ 625080 h 1554720"/>
                <a:gd name="connsiteX3" fmla="*/ 15420 w 1553886"/>
                <a:gd name="connsiteY3" fmla="*/ 625080 h 1554720"/>
                <a:gd name="connsiteX4" fmla="*/ 624067 w 1553886"/>
                <a:gd name="connsiteY4" fmla="*/ 1539480 h 1554720"/>
                <a:gd name="connsiteX5" fmla="*/ 778372 w 1553886"/>
                <a:gd name="connsiteY5" fmla="*/ 1554720 h 1554720"/>
                <a:gd name="connsiteX6" fmla="*/ 1206997 w 1553886"/>
                <a:gd name="connsiteY6" fmla="*/ 1424228 h 1554720"/>
                <a:gd name="connsiteX7" fmla="*/ 1538467 w 1553886"/>
                <a:gd name="connsiteY7" fmla="*/ 929880 h 1554720"/>
                <a:gd name="connsiteX8" fmla="*/ 929820 w 1553886"/>
                <a:gd name="connsiteY8" fmla="*/ 15480 h 1554720"/>
                <a:gd name="connsiteX9" fmla="*/ 857430 w 1553886"/>
                <a:gd name="connsiteY9" fmla="*/ 1152765 h 1554720"/>
                <a:gd name="connsiteX10" fmla="*/ 857430 w 1553886"/>
                <a:gd name="connsiteY10" fmla="*/ 1253730 h 1554720"/>
                <a:gd name="connsiteX11" fmla="*/ 717412 w 1553886"/>
                <a:gd name="connsiteY11" fmla="*/ 1253730 h 1554720"/>
                <a:gd name="connsiteX12" fmla="*/ 717412 w 1553886"/>
                <a:gd name="connsiteY12" fmla="*/ 1153718 h 1554720"/>
                <a:gd name="connsiteX13" fmla="*/ 449760 w 1553886"/>
                <a:gd name="connsiteY13" fmla="*/ 1040370 h 1554720"/>
                <a:gd name="connsiteX14" fmla="*/ 565012 w 1553886"/>
                <a:gd name="connsiteY14" fmla="*/ 875588 h 1554720"/>
                <a:gd name="connsiteX15" fmla="*/ 800280 w 1553886"/>
                <a:gd name="connsiteY15" fmla="*/ 969885 h 1554720"/>
                <a:gd name="connsiteX16" fmla="*/ 881242 w 1553886"/>
                <a:gd name="connsiteY16" fmla="*/ 927023 h 1554720"/>
                <a:gd name="connsiteX17" fmla="*/ 778372 w 1553886"/>
                <a:gd name="connsiteY17" fmla="*/ 870825 h 1554720"/>
                <a:gd name="connsiteX18" fmla="*/ 473572 w 1553886"/>
                <a:gd name="connsiteY18" fmla="*/ 637463 h 1554720"/>
                <a:gd name="connsiteX19" fmla="*/ 717412 w 1553886"/>
                <a:gd name="connsiteY19" fmla="*/ 404100 h 1554720"/>
                <a:gd name="connsiteX20" fmla="*/ 717412 w 1553886"/>
                <a:gd name="connsiteY20" fmla="*/ 301230 h 1554720"/>
                <a:gd name="connsiteX21" fmla="*/ 857430 w 1553886"/>
                <a:gd name="connsiteY21" fmla="*/ 301230 h 1554720"/>
                <a:gd name="connsiteX22" fmla="*/ 857430 w 1553886"/>
                <a:gd name="connsiteY22" fmla="*/ 406958 h 1554720"/>
                <a:gd name="connsiteX23" fmla="*/ 1087935 w 1553886"/>
                <a:gd name="connsiteY23" fmla="*/ 503160 h 1554720"/>
                <a:gd name="connsiteX24" fmla="*/ 969825 w 1553886"/>
                <a:gd name="connsiteY24" fmla="*/ 660323 h 1554720"/>
                <a:gd name="connsiteX25" fmla="*/ 765990 w 1553886"/>
                <a:gd name="connsiteY25" fmla="*/ 587933 h 1554720"/>
                <a:gd name="connsiteX26" fmla="*/ 699315 w 1553886"/>
                <a:gd name="connsiteY26" fmla="*/ 626033 h 1554720"/>
                <a:gd name="connsiteX27" fmla="*/ 806947 w 1553886"/>
                <a:gd name="connsiteY27" fmla="*/ 677468 h 1554720"/>
                <a:gd name="connsiteX28" fmla="*/ 1106032 w 1553886"/>
                <a:gd name="connsiteY28" fmla="*/ 902258 h 1554720"/>
                <a:gd name="connsiteX29" fmla="*/ 858382 w 1553886"/>
                <a:gd name="connsiteY29" fmla="*/ 1151813 h 15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53886" h="1554720">
                  <a:moveTo>
                    <a:pt x="930772" y="15480"/>
                  </a:moveTo>
                  <a:cubicBezTo>
                    <a:pt x="726937" y="-25477"/>
                    <a:pt x="520245" y="15480"/>
                    <a:pt x="346890" y="130733"/>
                  </a:cubicBezTo>
                  <a:cubicBezTo>
                    <a:pt x="174487" y="245985"/>
                    <a:pt x="56377" y="421245"/>
                    <a:pt x="15420" y="625080"/>
                  </a:cubicBezTo>
                  <a:cubicBezTo>
                    <a:pt x="15420" y="625080"/>
                    <a:pt x="15420" y="625080"/>
                    <a:pt x="15420" y="625080"/>
                  </a:cubicBezTo>
                  <a:cubicBezTo>
                    <a:pt x="-69353" y="1045133"/>
                    <a:pt x="204015" y="1455660"/>
                    <a:pt x="624067" y="1539480"/>
                  </a:cubicBezTo>
                  <a:cubicBezTo>
                    <a:pt x="675502" y="1549958"/>
                    <a:pt x="726937" y="1554720"/>
                    <a:pt x="778372" y="1554720"/>
                  </a:cubicBezTo>
                  <a:cubicBezTo>
                    <a:pt x="929820" y="1554720"/>
                    <a:pt x="1078410" y="1509953"/>
                    <a:pt x="1206997" y="1424228"/>
                  </a:cubicBezTo>
                  <a:cubicBezTo>
                    <a:pt x="1379400" y="1308975"/>
                    <a:pt x="1497510" y="1133715"/>
                    <a:pt x="1538467" y="929880"/>
                  </a:cubicBezTo>
                  <a:cubicBezTo>
                    <a:pt x="1623240" y="509828"/>
                    <a:pt x="1349872" y="99300"/>
                    <a:pt x="929820" y="15480"/>
                  </a:cubicBezTo>
                  <a:close/>
                  <a:moveTo>
                    <a:pt x="857430" y="1152765"/>
                  </a:moveTo>
                  <a:lnTo>
                    <a:pt x="857430" y="1253730"/>
                  </a:lnTo>
                  <a:lnTo>
                    <a:pt x="717412" y="1253730"/>
                  </a:lnTo>
                  <a:lnTo>
                    <a:pt x="717412" y="1153718"/>
                  </a:lnTo>
                  <a:cubicBezTo>
                    <a:pt x="600255" y="1141335"/>
                    <a:pt x="514530" y="1100378"/>
                    <a:pt x="449760" y="1040370"/>
                  </a:cubicBezTo>
                  <a:lnTo>
                    <a:pt x="565012" y="875588"/>
                  </a:lnTo>
                  <a:cubicBezTo>
                    <a:pt x="620257" y="927975"/>
                    <a:pt x="702172" y="969885"/>
                    <a:pt x="800280" y="969885"/>
                  </a:cubicBezTo>
                  <a:cubicBezTo>
                    <a:pt x="898387" y="969885"/>
                    <a:pt x="881242" y="955598"/>
                    <a:pt x="881242" y="927023"/>
                  </a:cubicBezTo>
                  <a:cubicBezTo>
                    <a:pt x="881242" y="898448"/>
                    <a:pt x="850762" y="884160"/>
                    <a:pt x="778372" y="870825"/>
                  </a:cubicBezTo>
                  <a:cubicBezTo>
                    <a:pt x="657405" y="848918"/>
                    <a:pt x="473572" y="820343"/>
                    <a:pt x="473572" y="637463"/>
                  </a:cubicBezTo>
                  <a:cubicBezTo>
                    <a:pt x="473572" y="454583"/>
                    <a:pt x="555487" y="425055"/>
                    <a:pt x="717412" y="404100"/>
                  </a:cubicBezTo>
                  <a:lnTo>
                    <a:pt x="717412" y="301230"/>
                  </a:lnTo>
                  <a:lnTo>
                    <a:pt x="857430" y="301230"/>
                  </a:lnTo>
                  <a:lnTo>
                    <a:pt x="857430" y="406958"/>
                  </a:lnTo>
                  <a:cubicBezTo>
                    <a:pt x="945060" y="419340"/>
                    <a:pt x="1023165" y="450773"/>
                    <a:pt x="1087935" y="503160"/>
                  </a:cubicBezTo>
                  <a:lnTo>
                    <a:pt x="969825" y="660323"/>
                  </a:lnTo>
                  <a:cubicBezTo>
                    <a:pt x="906007" y="611745"/>
                    <a:pt x="824092" y="587933"/>
                    <a:pt x="765990" y="587933"/>
                  </a:cubicBezTo>
                  <a:cubicBezTo>
                    <a:pt x="707887" y="587933"/>
                    <a:pt x="699315" y="607935"/>
                    <a:pt x="699315" y="626033"/>
                  </a:cubicBezTo>
                  <a:cubicBezTo>
                    <a:pt x="699315" y="654608"/>
                    <a:pt x="728842" y="664133"/>
                    <a:pt x="806947" y="677468"/>
                  </a:cubicBezTo>
                  <a:cubicBezTo>
                    <a:pt x="927915" y="698423"/>
                    <a:pt x="1106032" y="733665"/>
                    <a:pt x="1106032" y="902258"/>
                  </a:cubicBezTo>
                  <a:cubicBezTo>
                    <a:pt x="1106032" y="1070850"/>
                    <a:pt x="1013640" y="1132763"/>
                    <a:pt x="858382" y="1151813"/>
                  </a:cubicBezTo>
                  <a:close/>
                </a:path>
              </a:pathLst>
            </a:custGeom>
            <a:solidFill>
              <a:schemeClr val="bg2">
                <a:alpha val="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56" name="Freeform 55">
              <a:extLst>
                <a:ext uri="{FF2B5EF4-FFF2-40B4-BE49-F238E27FC236}">
                  <a16:creationId xmlns:a16="http://schemas.microsoft.com/office/drawing/2014/main" id="{41B9403F-0B53-DDFE-63DA-A4BFB813EF4A}"/>
                </a:ext>
              </a:extLst>
            </p:cNvPr>
            <p:cNvSpPr/>
            <p:nvPr/>
          </p:nvSpPr>
          <p:spPr>
            <a:xfrm>
              <a:off x="9506775" y="3920637"/>
              <a:ext cx="655320" cy="952500"/>
            </a:xfrm>
            <a:custGeom>
              <a:avLst/>
              <a:gdLst>
                <a:gd name="connsiteX0" fmla="*/ 357188 w 655320"/>
                <a:gd name="connsiteY0" fmla="*/ 376238 h 952500"/>
                <a:gd name="connsiteX1" fmla="*/ 249555 w 655320"/>
                <a:gd name="connsiteY1" fmla="*/ 324802 h 952500"/>
                <a:gd name="connsiteX2" fmla="*/ 316230 w 655320"/>
                <a:gd name="connsiteY2" fmla="*/ 286702 h 952500"/>
                <a:gd name="connsiteX3" fmla="*/ 520065 w 655320"/>
                <a:gd name="connsiteY3" fmla="*/ 359092 h 952500"/>
                <a:gd name="connsiteX4" fmla="*/ 638175 w 655320"/>
                <a:gd name="connsiteY4" fmla="*/ 201930 h 952500"/>
                <a:gd name="connsiteX5" fmla="*/ 407670 w 655320"/>
                <a:gd name="connsiteY5" fmla="*/ 105727 h 952500"/>
                <a:gd name="connsiteX6" fmla="*/ 407670 w 655320"/>
                <a:gd name="connsiteY6" fmla="*/ 0 h 952500"/>
                <a:gd name="connsiteX7" fmla="*/ 267652 w 655320"/>
                <a:gd name="connsiteY7" fmla="*/ 0 h 952500"/>
                <a:gd name="connsiteX8" fmla="*/ 267652 w 655320"/>
                <a:gd name="connsiteY8" fmla="*/ 102870 h 952500"/>
                <a:gd name="connsiteX9" fmla="*/ 23813 w 655320"/>
                <a:gd name="connsiteY9" fmla="*/ 336232 h 952500"/>
                <a:gd name="connsiteX10" fmla="*/ 328613 w 655320"/>
                <a:gd name="connsiteY10" fmla="*/ 569595 h 952500"/>
                <a:gd name="connsiteX11" fmla="*/ 431483 w 655320"/>
                <a:gd name="connsiteY11" fmla="*/ 625792 h 952500"/>
                <a:gd name="connsiteX12" fmla="*/ 350520 w 655320"/>
                <a:gd name="connsiteY12" fmla="*/ 668655 h 952500"/>
                <a:gd name="connsiteX13" fmla="*/ 115252 w 655320"/>
                <a:gd name="connsiteY13" fmla="*/ 574357 h 952500"/>
                <a:gd name="connsiteX14" fmla="*/ 0 w 655320"/>
                <a:gd name="connsiteY14" fmla="*/ 739140 h 952500"/>
                <a:gd name="connsiteX15" fmla="*/ 267652 w 655320"/>
                <a:gd name="connsiteY15" fmla="*/ 852488 h 952500"/>
                <a:gd name="connsiteX16" fmla="*/ 267652 w 655320"/>
                <a:gd name="connsiteY16" fmla="*/ 952500 h 952500"/>
                <a:gd name="connsiteX17" fmla="*/ 407670 w 655320"/>
                <a:gd name="connsiteY17" fmla="*/ 952500 h 952500"/>
                <a:gd name="connsiteX18" fmla="*/ 407670 w 655320"/>
                <a:gd name="connsiteY18" fmla="*/ 851535 h 952500"/>
                <a:gd name="connsiteX19" fmla="*/ 655320 w 655320"/>
                <a:gd name="connsiteY19" fmla="*/ 601980 h 952500"/>
                <a:gd name="connsiteX20" fmla="*/ 356235 w 655320"/>
                <a:gd name="connsiteY20" fmla="*/ 37719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5320" h="952500">
                  <a:moveTo>
                    <a:pt x="357188" y="376238"/>
                  </a:moveTo>
                  <a:cubicBezTo>
                    <a:pt x="279083" y="362902"/>
                    <a:pt x="249555" y="353377"/>
                    <a:pt x="249555" y="324802"/>
                  </a:cubicBezTo>
                  <a:cubicBezTo>
                    <a:pt x="249555" y="296227"/>
                    <a:pt x="261938" y="286702"/>
                    <a:pt x="316230" y="286702"/>
                  </a:cubicBezTo>
                  <a:cubicBezTo>
                    <a:pt x="370522" y="286702"/>
                    <a:pt x="456248" y="310515"/>
                    <a:pt x="520065" y="359092"/>
                  </a:cubicBezTo>
                  <a:lnTo>
                    <a:pt x="638175" y="201930"/>
                  </a:lnTo>
                  <a:cubicBezTo>
                    <a:pt x="573405" y="149542"/>
                    <a:pt x="495300" y="117157"/>
                    <a:pt x="407670" y="105727"/>
                  </a:cubicBezTo>
                  <a:lnTo>
                    <a:pt x="407670" y="0"/>
                  </a:lnTo>
                  <a:lnTo>
                    <a:pt x="267652" y="0"/>
                  </a:lnTo>
                  <a:lnTo>
                    <a:pt x="267652" y="102870"/>
                  </a:lnTo>
                  <a:cubicBezTo>
                    <a:pt x="106680" y="123825"/>
                    <a:pt x="23813" y="225742"/>
                    <a:pt x="23813" y="336232"/>
                  </a:cubicBezTo>
                  <a:cubicBezTo>
                    <a:pt x="23813" y="519113"/>
                    <a:pt x="207645" y="547688"/>
                    <a:pt x="328613" y="569595"/>
                  </a:cubicBezTo>
                  <a:cubicBezTo>
                    <a:pt x="401002" y="582930"/>
                    <a:pt x="431483" y="597217"/>
                    <a:pt x="431483" y="625792"/>
                  </a:cubicBezTo>
                  <a:cubicBezTo>
                    <a:pt x="431483" y="654367"/>
                    <a:pt x="392430" y="668655"/>
                    <a:pt x="350520" y="668655"/>
                  </a:cubicBezTo>
                  <a:cubicBezTo>
                    <a:pt x="251460" y="668655"/>
                    <a:pt x="169545" y="626745"/>
                    <a:pt x="115252" y="574357"/>
                  </a:cubicBezTo>
                  <a:lnTo>
                    <a:pt x="0" y="739140"/>
                  </a:lnTo>
                  <a:cubicBezTo>
                    <a:pt x="64770" y="798195"/>
                    <a:pt x="150495" y="840105"/>
                    <a:pt x="267652" y="852488"/>
                  </a:cubicBezTo>
                  <a:lnTo>
                    <a:pt x="267652" y="952500"/>
                  </a:lnTo>
                  <a:lnTo>
                    <a:pt x="407670" y="952500"/>
                  </a:lnTo>
                  <a:lnTo>
                    <a:pt x="407670" y="851535"/>
                  </a:lnTo>
                  <a:cubicBezTo>
                    <a:pt x="562927" y="831532"/>
                    <a:pt x="655320" y="742950"/>
                    <a:pt x="655320" y="601980"/>
                  </a:cubicBezTo>
                  <a:cubicBezTo>
                    <a:pt x="655320" y="461010"/>
                    <a:pt x="476250" y="398145"/>
                    <a:pt x="356235" y="377190"/>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grpSp>
    </p:spTree>
    <p:extLst>
      <p:ext uri="{BB962C8B-B14F-4D97-AF65-F5344CB8AC3E}">
        <p14:creationId xmlns:p14="http://schemas.microsoft.com/office/powerpoint/2010/main" val="4997027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32B40B-644E-CCB7-FC96-0B23B99FE38C}"/>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3" name="Title 2">
            <a:extLst>
              <a:ext uri="{FF2B5EF4-FFF2-40B4-BE49-F238E27FC236}">
                <a16:creationId xmlns:a16="http://schemas.microsoft.com/office/drawing/2014/main" id="{6FC1F633-AD22-CE1C-46F9-1B08368AF4EA}"/>
              </a:ext>
            </a:extLst>
          </p:cNvPr>
          <p:cNvSpPr>
            <a:spLocks noGrp="1"/>
          </p:cNvSpPr>
          <p:nvPr>
            <p:ph type="title"/>
          </p:nvPr>
        </p:nvSpPr>
        <p:spPr/>
        <p:txBody>
          <a:bodyPr/>
          <a:lstStyle/>
          <a:p>
            <a:r>
              <a:rPr lang="en-US">
                <a:ea typeface="Open Sans ExtraBold"/>
                <a:cs typeface="Open Sans ExtraBold"/>
              </a:rPr>
              <a:t>How </a:t>
            </a:r>
            <a:r>
              <a:rPr lang="en-US" err="1">
                <a:ea typeface="Open Sans ExtraBold"/>
                <a:cs typeface="Open Sans ExtraBold"/>
              </a:rPr>
              <a:t>OmniBrain</a:t>
            </a:r>
            <a:r>
              <a:rPr lang="en-US">
                <a:ea typeface="Open Sans ExtraBold"/>
                <a:cs typeface="Open Sans ExtraBold"/>
              </a:rPr>
              <a:t> works</a:t>
            </a:r>
            <a:endParaRPr lang="en-US"/>
          </a:p>
        </p:txBody>
      </p:sp>
      <p:grpSp>
        <p:nvGrpSpPr>
          <p:cNvPr id="94" name="Group 93">
            <a:extLst>
              <a:ext uri="{FF2B5EF4-FFF2-40B4-BE49-F238E27FC236}">
                <a16:creationId xmlns:a16="http://schemas.microsoft.com/office/drawing/2014/main" id="{1C45733D-86C4-8510-7EB0-87F317DB1ADE}"/>
              </a:ext>
            </a:extLst>
          </p:cNvPr>
          <p:cNvGrpSpPr/>
          <p:nvPr/>
        </p:nvGrpSpPr>
        <p:grpSpPr>
          <a:xfrm>
            <a:off x="-15485" y="968938"/>
            <a:ext cx="12207484" cy="5743290"/>
            <a:chOff x="-525932" y="732404"/>
            <a:chExt cx="12991953" cy="6112362"/>
          </a:xfrm>
        </p:grpSpPr>
        <p:sp>
          <p:nvSpPr>
            <p:cNvPr id="5" name="Rectangle 4">
              <a:extLst>
                <a:ext uri="{FF2B5EF4-FFF2-40B4-BE49-F238E27FC236}">
                  <a16:creationId xmlns:a16="http://schemas.microsoft.com/office/drawing/2014/main" id="{D038E47F-1886-B684-15F3-9672C8BBDF15}"/>
                </a:ext>
              </a:extLst>
            </p:cNvPr>
            <p:cNvSpPr/>
            <p:nvPr/>
          </p:nvSpPr>
          <p:spPr>
            <a:xfrm>
              <a:off x="4098301" y="1019690"/>
              <a:ext cx="4009679" cy="5165956"/>
            </a:xfrm>
            <a:prstGeom prst="rect">
              <a:avLst/>
            </a:prstGeom>
            <a:solidFill>
              <a:srgbClr val="F5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6" name="Rectangle 5">
              <a:extLst>
                <a:ext uri="{FF2B5EF4-FFF2-40B4-BE49-F238E27FC236}">
                  <a16:creationId xmlns:a16="http://schemas.microsoft.com/office/drawing/2014/main" id="{B869AC90-07F1-E5D8-2BA1-B394136E1FEF}"/>
                </a:ext>
              </a:extLst>
            </p:cNvPr>
            <p:cNvSpPr/>
            <p:nvPr/>
          </p:nvSpPr>
          <p:spPr>
            <a:xfrm>
              <a:off x="-509454" y="6372726"/>
              <a:ext cx="12975475" cy="4720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5D98855D-2407-E8BE-2E93-4238B5038321}"/>
                </a:ext>
              </a:extLst>
            </p:cNvPr>
            <p:cNvSpPr/>
            <p:nvPr/>
          </p:nvSpPr>
          <p:spPr>
            <a:xfrm>
              <a:off x="8196606" y="1018360"/>
              <a:ext cx="4269415" cy="5165956"/>
            </a:xfrm>
            <a:prstGeom prst="rect">
              <a:avLst/>
            </a:prstGeom>
            <a:solidFill>
              <a:srgbClr val="F5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8" name="Rectangle 7">
              <a:extLst>
                <a:ext uri="{FF2B5EF4-FFF2-40B4-BE49-F238E27FC236}">
                  <a16:creationId xmlns:a16="http://schemas.microsoft.com/office/drawing/2014/main" id="{A2ADBDB7-9E4D-2902-AEA0-0D66BE4EE839}"/>
                </a:ext>
              </a:extLst>
            </p:cNvPr>
            <p:cNvSpPr/>
            <p:nvPr/>
          </p:nvSpPr>
          <p:spPr>
            <a:xfrm>
              <a:off x="-509452" y="1018359"/>
              <a:ext cx="4519132" cy="5165956"/>
            </a:xfrm>
            <a:prstGeom prst="rect">
              <a:avLst/>
            </a:prstGeom>
            <a:solidFill>
              <a:srgbClr val="F5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B073EDCC-1B0A-739B-5089-ACA203ED99DB}"/>
                </a:ext>
              </a:extLst>
            </p:cNvPr>
            <p:cNvSpPr/>
            <p:nvPr/>
          </p:nvSpPr>
          <p:spPr>
            <a:xfrm>
              <a:off x="8192440" y="765565"/>
              <a:ext cx="4269415" cy="289205"/>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10" name="Rectangle 9">
              <a:extLst>
                <a:ext uri="{FF2B5EF4-FFF2-40B4-BE49-F238E27FC236}">
                  <a16:creationId xmlns:a16="http://schemas.microsoft.com/office/drawing/2014/main" id="{ED3C0E65-9C1D-A903-4429-E40BA10B728C}"/>
                </a:ext>
              </a:extLst>
            </p:cNvPr>
            <p:cNvSpPr/>
            <p:nvPr/>
          </p:nvSpPr>
          <p:spPr>
            <a:xfrm>
              <a:off x="4098303" y="765565"/>
              <a:ext cx="4009679" cy="28920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B76B35AB-25C3-EA33-429A-31EEC9EBB04B}"/>
                </a:ext>
              </a:extLst>
            </p:cNvPr>
            <p:cNvSpPr txBox="1"/>
            <p:nvPr/>
          </p:nvSpPr>
          <p:spPr>
            <a:xfrm>
              <a:off x="5765623" y="732404"/>
              <a:ext cx="707997" cy="347267"/>
            </a:xfrm>
            <a:prstGeom prst="rect">
              <a:avLst/>
            </a:prstGeom>
            <a:noFill/>
          </p:spPr>
          <p:txBody>
            <a:bodyPr wrap="none" lIns="0" tIns="36000" rIns="0" bIns="36000" rtlCol="0">
              <a:spAutoFit/>
            </a:bodyPr>
            <a:lstStyle/>
            <a:p>
              <a:pPr marL="0" marR="0" lvl="0" indent="0" algn="ctr" defTabSz="914400" rtl="0" eaLnBrk="1" fontAlgn="auto" latinLnBrk="0" hangingPunct="1">
                <a:lnSpc>
                  <a:spcPct val="130000"/>
                </a:lnSpc>
                <a:spcBef>
                  <a:spcPts val="1000"/>
                </a:spcBef>
                <a:spcAft>
                  <a:spcPts val="0"/>
                </a:spcAft>
                <a:buClrTx/>
                <a:buSzTx/>
                <a:buFontTx/>
                <a:buNone/>
                <a:tabLst/>
                <a:defRPr/>
              </a:pPr>
              <a:r>
                <a:rPr kumimoji="0" lang="en-US" sz="14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Engage</a:t>
              </a:r>
            </a:p>
          </p:txBody>
        </p:sp>
        <p:sp>
          <p:nvSpPr>
            <p:cNvPr id="12" name="Rectangle 11">
              <a:extLst>
                <a:ext uri="{FF2B5EF4-FFF2-40B4-BE49-F238E27FC236}">
                  <a16:creationId xmlns:a16="http://schemas.microsoft.com/office/drawing/2014/main" id="{47648C4C-7BC5-B26D-B910-0F317BD56096}"/>
                </a:ext>
              </a:extLst>
            </p:cNvPr>
            <p:cNvSpPr/>
            <p:nvPr/>
          </p:nvSpPr>
          <p:spPr>
            <a:xfrm>
              <a:off x="-525932" y="765565"/>
              <a:ext cx="4519132" cy="289205"/>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pic>
          <p:nvPicPr>
            <p:cNvPr id="13" name="Graphic 12" descr="Filter with solid fill">
              <a:extLst>
                <a:ext uri="{FF2B5EF4-FFF2-40B4-BE49-F238E27FC236}">
                  <a16:creationId xmlns:a16="http://schemas.microsoft.com/office/drawing/2014/main" id="{616A4532-9CA7-F877-05D3-5864D258243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3318" y="738764"/>
              <a:ext cx="2156250" cy="2581369"/>
            </a:xfrm>
            <a:prstGeom prst="rect">
              <a:avLst/>
            </a:prstGeom>
          </p:spPr>
        </p:pic>
        <p:cxnSp>
          <p:nvCxnSpPr>
            <p:cNvPr id="14" name="Straight Arrow Connector 13">
              <a:extLst>
                <a:ext uri="{FF2B5EF4-FFF2-40B4-BE49-F238E27FC236}">
                  <a16:creationId xmlns:a16="http://schemas.microsoft.com/office/drawing/2014/main" id="{AF855674-170E-8D64-2631-48CC12A323DA}"/>
                </a:ext>
              </a:extLst>
            </p:cNvPr>
            <p:cNvCxnSpPr>
              <a:cxnSpLocks/>
            </p:cNvCxnSpPr>
            <p:nvPr/>
          </p:nvCxnSpPr>
          <p:spPr>
            <a:xfrm flipV="1">
              <a:off x="4761125" y="5045199"/>
              <a:ext cx="1195990" cy="9304"/>
            </a:xfrm>
            <a:prstGeom prst="straightConnector1">
              <a:avLst/>
            </a:prstGeom>
            <a:ln w="127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603B729-98F3-5B72-4581-6190B300E9C9}"/>
                </a:ext>
              </a:extLst>
            </p:cNvPr>
            <p:cNvSpPr txBox="1"/>
            <p:nvPr/>
          </p:nvSpPr>
          <p:spPr>
            <a:xfrm>
              <a:off x="583353" y="2046393"/>
              <a:ext cx="2698002" cy="601463"/>
            </a:xfrm>
            <a:prstGeom prst="rect">
              <a:avLst/>
            </a:prstGeom>
            <a:noFill/>
          </p:spPr>
          <p:txBody>
            <a:bodyPr wrap="square" lIns="0" tIns="36000" rIns="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Create personas:</a:t>
              </a:r>
            </a:p>
            <a:p>
              <a:pPr marL="171450" marR="0" lvl="0" indent="-7315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Patients with similar characteristics share tailored journeys</a:t>
              </a:r>
            </a:p>
          </p:txBody>
        </p:sp>
        <p:sp>
          <p:nvSpPr>
            <p:cNvPr id="16" name="TextBox 15">
              <a:extLst>
                <a:ext uri="{FF2B5EF4-FFF2-40B4-BE49-F238E27FC236}">
                  <a16:creationId xmlns:a16="http://schemas.microsoft.com/office/drawing/2014/main" id="{B84A34A2-648E-CF77-0C2A-5DD22F844D04}"/>
                </a:ext>
              </a:extLst>
            </p:cNvPr>
            <p:cNvSpPr txBox="1"/>
            <p:nvPr/>
          </p:nvSpPr>
          <p:spPr>
            <a:xfrm>
              <a:off x="5490109" y="4032200"/>
              <a:ext cx="2263412" cy="437685"/>
            </a:xfrm>
            <a:prstGeom prst="rect">
              <a:avLst/>
            </a:prstGeom>
            <a:noFill/>
          </p:spPr>
          <p:txBody>
            <a:bodyPr wrap="square" lIns="0" tIns="36000" rIns="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Dynamically adapt the best channels to each patient</a:t>
              </a:r>
            </a:p>
          </p:txBody>
        </p:sp>
        <p:cxnSp>
          <p:nvCxnSpPr>
            <p:cNvPr id="17" name="Straight Arrow Connector 16">
              <a:extLst>
                <a:ext uri="{FF2B5EF4-FFF2-40B4-BE49-F238E27FC236}">
                  <a16:creationId xmlns:a16="http://schemas.microsoft.com/office/drawing/2014/main" id="{AB6A5773-7C82-9FCD-63DB-7821AFE70DF9}"/>
                </a:ext>
              </a:extLst>
            </p:cNvPr>
            <p:cNvCxnSpPr>
              <a:cxnSpLocks/>
            </p:cNvCxnSpPr>
            <p:nvPr/>
          </p:nvCxnSpPr>
          <p:spPr>
            <a:xfrm flipV="1">
              <a:off x="1164228" y="3046164"/>
              <a:ext cx="4076849" cy="479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59DD983-8E55-D69F-8E10-08D3C48A45DC}"/>
                </a:ext>
              </a:extLst>
            </p:cNvPr>
            <p:cNvCxnSpPr>
              <a:cxnSpLocks/>
            </p:cNvCxnSpPr>
            <p:nvPr/>
          </p:nvCxnSpPr>
          <p:spPr>
            <a:xfrm flipV="1">
              <a:off x="1163971" y="3903119"/>
              <a:ext cx="6379829" cy="3836"/>
            </a:xfrm>
            <a:prstGeom prst="straightConnector1">
              <a:avLst/>
            </a:prstGeom>
            <a:ln w="127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43DAA22-7262-7338-1907-0F1F39FB6E25}"/>
                </a:ext>
              </a:extLst>
            </p:cNvPr>
            <p:cNvCxnSpPr>
              <a:cxnSpLocks/>
            </p:cNvCxnSpPr>
            <p:nvPr/>
          </p:nvCxnSpPr>
          <p:spPr>
            <a:xfrm>
              <a:off x="943504" y="4798006"/>
              <a:ext cx="3590722" cy="0"/>
            </a:xfrm>
            <a:prstGeom prst="straightConnector1">
              <a:avLst/>
            </a:prstGeom>
            <a:ln w="1270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21A45CE-CE02-6556-7355-92272321873E}"/>
                </a:ext>
              </a:extLst>
            </p:cNvPr>
            <p:cNvCxnSpPr>
              <a:cxnSpLocks/>
            </p:cNvCxnSpPr>
            <p:nvPr/>
          </p:nvCxnSpPr>
          <p:spPr>
            <a:xfrm>
              <a:off x="943504" y="5662861"/>
              <a:ext cx="3567567" cy="0"/>
            </a:xfrm>
            <a:prstGeom prst="straightConnector1">
              <a:avLst/>
            </a:prstGeom>
            <a:ln w="127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14C95CFA-0E3D-CFAF-F444-4CD82E94233E}"/>
                </a:ext>
              </a:extLst>
            </p:cNvPr>
            <p:cNvSpPr/>
            <p:nvPr/>
          </p:nvSpPr>
          <p:spPr>
            <a:xfrm>
              <a:off x="2717396" y="4693329"/>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2" name="Oval 21">
              <a:extLst>
                <a:ext uri="{FF2B5EF4-FFF2-40B4-BE49-F238E27FC236}">
                  <a16:creationId xmlns:a16="http://schemas.microsoft.com/office/drawing/2014/main" id="{44F96A28-FE40-C89D-76EE-6BE3F43E64D8}"/>
                </a:ext>
              </a:extLst>
            </p:cNvPr>
            <p:cNvSpPr/>
            <p:nvPr/>
          </p:nvSpPr>
          <p:spPr>
            <a:xfrm>
              <a:off x="3003530" y="4693329"/>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3" name="Oval 22">
              <a:extLst>
                <a:ext uri="{FF2B5EF4-FFF2-40B4-BE49-F238E27FC236}">
                  <a16:creationId xmlns:a16="http://schemas.microsoft.com/office/drawing/2014/main" id="{CE12B7A9-D87B-FC50-6586-08510F2550FF}"/>
                </a:ext>
              </a:extLst>
            </p:cNvPr>
            <p:cNvSpPr/>
            <p:nvPr/>
          </p:nvSpPr>
          <p:spPr>
            <a:xfrm>
              <a:off x="3804285" y="4693329"/>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4" name="Oval 23">
              <a:extLst>
                <a:ext uri="{FF2B5EF4-FFF2-40B4-BE49-F238E27FC236}">
                  <a16:creationId xmlns:a16="http://schemas.microsoft.com/office/drawing/2014/main" id="{06190A48-5421-CF08-DDEB-B49771EED3D4}"/>
                </a:ext>
              </a:extLst>
            </p:cNvPr>
            <p:cNvSpPr/>
            <p:nvPr/>
          </p:nvSpPr>
          <p:spPr>
            <a:xfrm>
              <a:off x="4657889" y="4693329"/>
              <a:ext cx="182880" cy="185270"/>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5" name="Oval 24">
              <a:extLst>
                <a:ext uri="{FF2B5EF4-FFF2-40B4-BE49-F238E27FC236}">
                  <a16:creationId xmlns:a16="http://schemas.microsoft.com/office/drawing/2014/main" id="{476F6C01-FC50-049C-8E78-49BF3B68A497}"/>
                </a:ext>
              </a:extLst>
            </p:cNvPr>
            <p:cNvSpPr/>
            <p:nvPr/>
          </p:nvSpPr>
          <p:spPr>
            <a:xfrm>
              <a:off x="3281356" y="4693329"/>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6" name="Oval 25">
              <a:extLst>
                <a:ext uri="{FF2B5EF4-FFF2-40B4-BE49-F238E27FC236}">
                  <a16:creationId xmlns:a16="http://schemas.microsoft.com/office/drawing/2014/main" id="{D774EF44-2E6A-4550-E736-28E1C4EBB821}"/>
                </a:ext>
              </a:extLst>
            </p:cNvPr>
            <p:cNvSpPr/>
            <p:nvPr/>
          </p:nvSpPr>
          <p:spPr>
            <a:xfrm>
              <a:off x="4379159" y="4693329"/>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7" name="Oval 26">
              <a:extLst>
                <a:ext uri="{FF2B5EF4-FFF2-40B4-BE49-F238E27FC236}">
                  <a16:creationId xmlns:a16="http://schemas.microsoft.com/office/drawing/2014/main" id="{6A32D734-8241-8F36-E64B-CF37240EB45C}"/>
                </a:ext>
              </a:extLst>
            </p:cNvPr>
            <p:cNvSpPr/>
            <p:nvPr/>
          </p:nvSpPr>
          <p:spPr>
            <a:xfrm>
              <a:off x="5199549" y="4693329"/>
              <a:ext cx="182880" cy="185270"/>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8" name="Oval 27">
              <a:extLst>
                <a:ext uri="{FF2B5EF4-FFF2-40B4-BE49-F238E27FC236}">
                  <a16:creationId xmlns:a16="http://schemas.microsoft.com/office/drawing/2014/main" id="{A2FA79DB-56C2-AF79-3CC7-FD3E897ED04E}"/>
                </a:ext>
              </a:extLst>
            </p:cNvPr>
            <p:cNvSpPr/>
            <p:nvPr/>
          </p:nvSpPr>
          <p:spPr>
            <a:xfrm>
              <a:off x="3083156" y="5571878"/>
              <a:ext cx="182880" cy="18527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29" name="Oval 28">
              <a:extLst>
                <a:ext uri="{FF2B5EF4-FFF2-40B4-BE49-F238E27FC236}">
                  <a16:creationId xmlns:a16="http://schemas.microsoft.com/office/drawing/2014/main" id="{DBA0AF18-A1F6-378D-60BA-C99A39BF11A7}"/>
                </a:ext>
              </a:extLst>
            </p:cNvPr>
            <p:cNvSpPr/>
            <p:nvPr/>
          </p:nvSpPr>
          <p:spPr>
            <a:xfrm>
              <a:off x="4233106" y="5571878"/>
              <a:ext cx="182880" cy="18527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0" name="Oval 29">
              <a:extLst>
                <a:ext uri="{FF2B5EF4-FFF2-40B4-BE49-F238E27FC236}">
                  <a16:creationId xmlns:a16="http://schemas.microsoft.com/office/drawing/2014/main" id="{E86B2599-D222-6361-5AFD-11827B0664D6}"/>
                </a:ext>
              </a:extLst>
            </p:cNvPr>
            <p:cNvSpPr/>
            <p:nvPr/>
          </p:nvSpPr>
          <p:spPr>
            <a:xfrm>
              <a:off x="5023649" y="5571878"/>
              <a:ext cx="182880" cy="185270"/>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1" name="Oval 30">
              <a:extLst>
                <a:ext uri="{FF2B5EF4-FFF2-40B4-BE49-F238E27FC236}">
                  <a16:creationId xmlns:a16="http://schemas.microsoft.com/office/drawing/2014/main" id="{DF0098ED-B14A-F54D-4D6E-EDA42B5B1641}"/>
                </a:ext>
              </a:extLst>
            </p:cNvPr>
            <p:cNvSpPr/>
            <p:nvPr/>
          </p:nvSpPr>
          <p:spPr>
            <a:xfrm>
              <a:off x="5518011" y="5571878"/>
              <a:ext cx="182880" cy="185270"/>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2" name="Oval 31">
              <a:extLst>
                <a:ext uri="{FF2B5EF4-FFF2-40B4-BE49-F238E27FC236}">
                  <a16:creationId xmlns:a16="http://schemas.microsoft.com/office/drawing/2014/main" id="{EEC4450B-9EEC-9980-8EC1-B1268ABD0C0A}"/>
                </a:ext>
              </a:extLst>
            </p:cNvPr>
            <p:cNvSpPr/>
            <p:nvPr/>
          </p:nvSpPr>
          <p:spPr>
            <a:xfrm>
              <a:off x="4405189" y="2955924"/>
              <a:ext cx="182880" cy="1852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3" name="Oval 32">
              <a:extLst>
                <a:ext uri="{FF2B5EF4-FFF2-40B4-BE49-F238E27FC236}">
                  <a16:creationId xmlns:a16="http://schemas.microsoft.com/office/drawing/2014/main" id="{6EC95885-E890-1542-7B7E-969B22606D5C}"/>
                </a:ext>
              </a:extLst>
            </p:cNvPr>
            <p:cNvSpPr/>
            <p:nvPr/>
          </p:nvSpPr>
          <p:spPr>
            <a:xfrm>
              <a:off x="4691323" y="2955924"/>
              <a:ext cx="182880" cy="1852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4" name="Oval 33">
              <a:extLst>
                <a:ext uri="{FF2B5EF4-FFF2-40B4-BE49-F238E27FC236}">
                  <a16:creationId xmlns:a16="http://schemas.microsoft.com/office/drawing/2014/main" id="{1F272823-451C-41BB-C413-961580FCB85F}"/>
                </a:ext>
              </a:extLst>
            </p:cNvPr>
            <p:cNvSpPr/>
            <p:nvPr/>
          </p:nvSpPr>
          <p:spPr>
            <a:xfrm>
              <a:off x="4969149" y="2955924"/>
              <a:ext cx="182880" cy="1852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5" name="Oval 34">
              <a:extLst>
                <a:ext uri="{FF2B5EF4-FFF2-40B4-BE49-F238E27FC236}">
                  <a16:creationId xmlns:a16="http://schemas.microsoft.com/office/drawing/2014/main" id="{3FDD192E-409E-69DB-5B31-D25AD62690CD}"/>
                </a:ext>
              </a:extLst>
            </p:cNvPr>
            <p:cNvSpPr/>
            <p:nvPr/>
          </p:nvSpPr>
          <p:spPr>
            <a:xfrm>
              <a:off x="2514147" y="2955924"/>
              <a:ext cx="182880" cy="1852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6" name="TextBox 35">
              <a:extLst>
                <a:ext uri="{FF2B5EF4-FFF2-40B4-BE49-F238E27FC236}">
                  <a16:creationId xmlns:a16="http://schemas.microsoft.com/office/drawing/2014/main" id="{3E2FC147-70E2-A06F-6C99-24A1673A6943}"/>
                </a:ext>
              </a:extLst>
            </p:cNvPr>
            <p:cNvSpPr txBox="1"/>
            <p:nvPr/>
          </p:nvSpPr>
          <p:spPr>
            <a:xfrm>
              <a:off x="6103142" y="4916843"/>
              <a:ext cx="2007689" cy="617840"/>
            </a:xfrm>
            <a:prstGeom prst="rect">
              <a:avLst/>
            </a:prstGeom>
            <a:noFill/>
          </p:spPr>
          <p:txBody>
            <a:bodyPr wrap="square" lIns="0" tIns="36000" rIns="216000" bIns="36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Dynamically adapt the journey path based on patient action</a:t>
              </a:r>
            </a:p>
          </p:txBody>
        </p:sp>
        <p:sp>
          <p:nvSpPr>
            <p:cNvPr id="37" name="Oval 36">
              <a:extLst>
                <a:ext uri="{FF2B5EF4-FFF2-40B4-BE49-F238E27FC236}">
                  <a16:creationId xmlns:a16="http://schemas.microsoft.com/office/drawing/2014/main" id="{39FFE2D5-ADD2-EDF2-1E17-D74EEE41BB11}"/>
                </a:ext>
              </a:extLst>
            </p:cNvPr>
            <p:cNvSpPr/>
            <p:nvPr/>
          </p:nvSpPr>
          <p:spPr>
            <a:xfrm>
              <a:off x="5128741" y="4953021"/>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8" name="Oval 37">
              <a:extLst>
                <a:ext uri="{FF2B5EF4-FFF2-40B4-BE49-F238E27FC236}">
                  <a16:creationId xmlns:a16="http://schemas.microsoft.com/office/drawing/2014/main" id="{B0813937-4175-FDD5-9A4C-20C3735486BF}"/>
                </a:ext>
              </a:extLst>
            </p:cNvPr>
            <p:cNvSpPr/>
            <p:nvPr/>
          </p:nvSpPr>
          <p:spPr>
            <a:xfrm>
              <a:off x="4850011" y="4953021"/>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sp>
          <p:nvSpPr>
            <p:cNvPr id="39" name="Oval 38">
              <a:extLst>
                <a:ext uri="{FF2B5EF4-FFF2-40B4-BE49-F238E27FC236}">
                  <a16:creationId xmlns:a16="http://schemas.microsoft.com/office/drawing/2014/main" id="{B9F6CC55-F7DF-1938-374F-59BFB3F0F3E7}"/>
                </a:ext>
              </a:extLst>
            </p:cNvPr>
            <p:cNvSpPr/>
            <p:nvPr/>
          </p:nvSpPr>
          <p:spPr>
            <a:xfrm>
              <a:off x="5623103" y="4953021"/>
              <a:ext cx="182880" cy="1852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cxnSp>
          <p:nvCxnSpPr>
            <p:cNvPr id="40" name="Straight Connector 39">
              <a:extLst>
                <a:ext uri="{FF2B5EF4-FFF2-40B4-BE49-F238E27FC236}">
                  <a16:creationId xmlns:a16="http://schemas.microsoft.com/office/drawing/2014/main" id="{FBEADB2A-6A09-665B-0F78-D948E16C8ABD}"/>
                </a:ext>
              </a:extLst>
            </p:cNvPr>
            <p:cNvCxnSpPr>
              <a:cxnSpLocks/>
            </p:cNvCxnSpPr>
            <p:nvPr/>
          </p:nvCxnSpPr>
          <p:spPr>
            <a:xfrm>
              <a:off x="4523771" y="4801091"/>
              <a:ext cx="246141" cy="257265"/>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58A76459-D52B-598E-E45E-6167B212AA90}"/>
                </a:ext>
              </a:extLst>
            </p:cNvPr>
            <p:cNvSpPr txBox="1"/>
            <p:nvPr/>
          </p:nvSpPr>
          <p:spPr>
            <a:xfrm>
              <a:off x="8851556" y="6400768"/>
              <a:ext cx="2699779" cy="3603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People with these characteristics are more likely to respond.</a:t>
              </a:r>
            </a:p>
          </p:txBody>
        </p:sp>
        <p:sp>
          <p:nvSpPr>
            <p:cNvPr id="42" name="TextBox 41">
              <a:extLst>
                <a:ext uri="{FF2B5EF4-FFF2-40B4-BE49-F238E27FC236}">
                  <a16:creationId xmlns:a16="http://schemas.microsoft.com/office/drawing/2014/main" id="{9A5363AF-0820-02A1-EAD9-EA8D3F3DDB3D}"/>
                </a:ext>
              </a:extLst>
            </p:cNvPr>
            <p:cNvSpPr txBox="1"/>
            <p:nvPr/>
          </p:nvSpPr>
          <p:spPr>
            <a:xfrm>
              <a:off x="8693185" y="732404"/>
              <a:ext cx="3016522" cy="347267"/>
            </a:xfrm>
            <a:prstGeom prst="rect">
              <a:avLst/>
            </a:prstGeom>
            <a:noFill/>
          </p:spPr>
          <p:txBody>
            <a:bodyPr wrap="square" lIns="0" tIns="36000" rIns="0" bIns="36000" rtlCol="0">
              <a:spAutoFit/>
            </a:bodyPr>
            <a:lstStyle/>
            <a:p>
              <a:pPr marL="0" marR="0" lvl="0" indent="0" algn="ctr" defTabSz="914400" rtl="0" eaLnBrk="1" fontAlgn="auto" latinLnBrk="0" hangingPunct="1">
                <a:lnSpc>
                  <a:spcPct val="130000"/>
                </a:lnSpc>
                <a:spcBef>
                  <a:spcPts val="1000"/>
                </a:spcBef>
                <a:spcAft>
                  <a:spcPts val="0"/>
                </a:spcAft>
                <a:buClrTx/>
                <a:buSzTx/>
                <a:buFontTx/>
                <a:buNone/>
                <a:tabLst/>
                <a:defRPr/>
              </a:pPr>
              <a:r>
                <a:rPr kumimoji="0" lang="en-US" sz="14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Measure and Optimize</a:t>
              </a:r>
            </a:p>
          </p:txBody>
        </p:sp>
        <p:sp>
          <p:nvSpPr>
            <p:cNvPr id="43" name="TextBox 42">
              <a:extLst>
                <a:ext uri="{FF2B5EF4-FFF2-40B4-BE49-F238E27FC236}">
                  <a16:creationId xmlns:a16="http://schemas.microsoft.com/office/drawing/2014/main" id="{6C4AD743-FFE5-774B-7049-01C24A6D6724}"/>
                </a:ext>
              </a:extLst>
            </p:cNvPr>
            <p:cNvSpPr txBox="1"/>
            <p:nvPr/>
          </p:nvSpPr>
          <p:spPr>
            <a:xfrm>
              <a:off x="1468297" y="732404"/>
              <a:ext cx="1073083" cy="347267"/>
            </a:xfrm>
            <a:prstGeom prst="rect">
              <a:avLst/>
            </a:prstGeom>
            <a:noFill/>
          </p:spPr>
          <p:txBody>
            <a:bodyPr wrap="none" lIns="0" tIns="36000" rIns="0" bIns="36000" rtlCol="0">
              <a:spAutoFit/>
            </a:bodyPr>
            <a:lstStyle/>
            <a:p>
              <a:pPr marL="0" marR="0" lvl="0" indent="0" algn="ctr" defTabSz="914400" rtl="0" eaLnBrk="1" fontAlgn="auto" latinLnBrk="0" hangingPunct="1">
                <a:lnSpc>
                  <a:spcPct val="130000"/>
                </a:lnSpc>
                <a:spcBef>
                  <a:spcPts val="1000"/>
                </a:spcBef>
                <a:spcAft>
                  <a:spcPts val="0"/>
                </a:spcAft>
                <a:buClrTx/>
                <a:buSzTx/>
                <a:buFontTx/>
                <a:buNone/>
                <a:tabLst/>
                <a:defRPr/>
              </a:pPr>
              <a:r>
                <a:rPr kumimoji="0" lang="en-US" sz="14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Personalize</a:t>
              </a:r>
            </a:p>
          </p:txBody>
        </p:sp>
        <p:sp>
          <p:nvSpPr>
            <p:cNvPr id="44" name="TextBox 43">
              <a:extLst>
                <a:ext uri="{FF2B5EF4-FFF2-40B4-BE49-F238E27FC236}">
                  <a16:creationId xmlns:a16="http://schemas.microsoft.com/office/drawing/2014/main" id="{48BED736-B071-07EC-EAA2-34BA917ED74A}"/>
                </a:ext>
              </a:extLst>
            </p:cNvPr>
            <p:cNvSpPr txBox="1"/>
            <p:nvPr/>
          </p:nvSpPr>
          <p:spPr>
            <a:xfrm>
              <a:off x="583353" y="1148537"/>
              <a:ext cx="2683480" cy="945395"/>
            </a:xfrm>
            <a:prstGeom prst="rect">
              <a:avLst/>
            </a:prstGeom>
            <a:noFill/>
          </p:spPr>
          <p:txBody>
            <a:bodyPr wrap="square" lIns="0" tIns="36000" rIns="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Convert patient data into insight:</a:t>
              </a:r>
            </a:p>
            <a:p>
              <a:pPr marL="173736" marR="0" lvl="0" indent="-7315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Predictive data</a:t>
              </a:r>
            </a:p>
            <a:p>
              <a:pPr marL="173736" marR="0" lvl="0" indent="-7315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Demographic data</a:t>
              </a:r>
            </a:p>
            <a:p>
              <a:pPr marL="173736" marR="0" lvl="0" indent="-7315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Situational data</a:t>
              </a:r>
            </a:p>
            <a:p>
              <a:pPr marL="173736" marR="0" lvl="0" indent="-7315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Behavioral data</a:t>
              </a:r>
              <a:endParaRPr kumimoji="0" lang="en-US" sz="12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cxnSp>
          <p:nvCxnSpPr>
            <p:cNvPr id="45" name="Connector: Elbow 104">
              <a:extLst>
                <a:ext uri="{FF2B5EF4-FFF2-40B4-BE49-F238E27FC236}">
                  <a16:creationId xmlns:a16="http://schemas.microsoft.com/office/drawing/2014/main" id="{98FFD153-2BE0-01A2-5FF6-5CED78818A84}"/>
                </a:ext>
              </a:extLst>
            </p:cNvPr>
            <p:cNvCxnSpPr>
              <a:cxnSpLocks/>
            </p:cNvCxnSpPr>
            <p:nvPr/>
          </p:nvCxnSpPr>
          <p:spPr>
            <a:xfrm rot="10800000">
              <a:off x="542950" y="1267989"/>
              <a:ext cx="8219252" cy="5360773"/>
            </a:xfrm>
            <a:prstGeom prst="bentConnector3">
              <a:avLst>
                <a:gd name="adj1" fmla="val 103317"/>
              </a:avLst>
            </a:prstGeom>
            <a:ln w="19050">
              <a:solidFill>
                <a:schemeClr val="accent5"/>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0ECC6BF8-AA1F-E13C-3A2E-64140EABA9F7}"/>
                </a:ext>
              </a:extLst>
            </p:cNvPr>
            <p:cNvGrpSpPr/>
            <p:nvPr/>
          </p:nvGrpSpPr>
          <p:grpSpPr>
            <a:xfrm>
              <a:off x="3217169" y="3716245"/>
              <a:ext cx="326248" cy="330512"/>
              <a:chOff x="3591243" y="3547643"/>
              <a:chExt cx="326248" cy="330512"/>
            </a:xfrm>
          </p:grpSpPr>
          <p:sp>
            <p:nvSpPr>
              <p:cNvPr id="47" name="Oval 46">
                <a:extLst>
                  <a:ext uri="{FF2B5EF4-FFF2-40B4-BE49-F238E27FC236}">
                    <a16:creationId xmlns:a16="http://schemas.microsoft.com/office/drawing/2014/main" id="{60705D46-156F-FCED-88A8-9CF556F3B7EA}"/>
                  </a:ext>
                </a:extLst>
              </p:cNvPr>
              <p:cNvSpPr/>
              <p:nvPr/>
            </p:nvSpPr>
            <p:spPr>
              <a:xfrm>
                <a:off x="3591243" y="3547643"/>
                <a:ext cx="326248" cy="3305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pic>
            <p:nvPicPr>
              <p:cNvPr id="48" name="Graphic 47">
                <a:extLst>
                  <a:ext uri="{FF2B5EF4-FFF2-40B4-BE49-F238E27FC236}">
                    <a16:creationId xmlns:a16="http://schemas.microsoft.com/office/drawing/2014/main" id="{3BB24422-084B-A992-6C39-1CB98EBD0957}"/>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32849" y="3577755"/>
                <a:ext cx="280776" cy="280776"/>
              </a:xfrm>
              <a:prstGeom prst="rect">
                <a:avLst/>
              </a:prstGeom>
            </p:spPr>
          </p:pic>
        </p:grpSp>
        <p:grpSp>
          <p:nvGrpSpPr>
            <p:cNvPr id="49" name="Group 48">
              <a:extLst>
                <a:ext uri="{FF2B5EF4-FFF2-40B4-BE49-F238E27FC236}">
                  <a16:creationId xmlns:a16="http://schemas.microsoft.com/office/drawing/2014/main" id="{43FB76C3-EB43-EEC5-54BD-F7F5C598831B}"/>
                </a:ext>
              </a:extLst>
            </p:cNvPr>
            <p:cNvGrpSpPr/>
            <p:nvPr/>
          </p:nvGrpSpPr>
          <p:grpSpPr>
            <a:xfrm>
              <a:off x="3599868" y="3716245"/>
              <a:ext cx="326248" cy="330512"/>
              <a:chOff x="3953160" y="3535976"/>
              <a:chExt cx="326248" cy="330512"/>
            </a:xfrm>
          </p:grpSpPr>
          <p:sp>
            <p:nvSpPr>
              <p:cNvPr id="50" name="Oval 49">
                <a:extLst>
                  <a:ext uri="{FF2B5EF4-FFF2-40B4-BE49-F238E27FC236}">
                    <a16:creationId xmlns:a16="http://schemas.microsoft.com/office/drawing/2014/main" id="{D036BAB9-180E-7179-C3BD-387CD99D08E2}"/>
                  </a:ext>
                </a:extLst>
              </p:cNvPr>
              <p:cNvSpPr/>
              <p:nvPr/>
            </p:nvSpPr>
            <p:spPr>
              <a:xfrm>
                <a:off x="3953160" y="3535976"/>
                <a:ext cx="326248" cy="3305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pic>
            <p:nvPicPr>
              <p:cNvPr id="51" name="Picture 30">
                <a:extLst>
                  <a:ext uri="{FF2B5EF4-FFF2-40B4-BE49-F238E27FC236}">
                    <a16:creationId xmlns:a16="http://schemas.microsoft.com/office/drawing/2014/main" id="{9223C89D-A41E-7357-EE2A-1D5B538F1CA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609" r="2609"/>
              <a:stretch/>
            </p:blipFill>
            <p:spPr>
              <a:xfrm>
                <a:off x="4005747" y="3569112"/>
                <a:ext cx="221075" cy="233244"/>
              </a:xfrm>
              <a:prstGeom prst="rect">
                <a:avLst/>
              </a:prstGeom>
            </p:spPr>
          </p:pic>
        </p:grpSp>
        <p:grpSp>
          <p:nvGrpSpPr>
            <p:cNvPr id="52" name="Group 51">
              <a:extLst>
                <a:ext uri="{FF2B5EF4-FFF2-40B4-BE49-F238E27FC236}">
                  <a16:creationId xmlns:a16="http://schemas.microsoft.com/office/drawing/2014/main" id="{CB60FC41-3ED0-4E04-FEA9-081566371F95}"/>
                </a:ext>
              </a:extLst>
            </p:cNvPr>
            <p:cNvGrpSpPr/>
            <p:nvPr/>
          </p:nvGrpSpPr>
          <p:grpSpPr>
            <a:xfrm>
              <a:off x="8192442" y="4282968"/>
              <a:ext cx="4013843" cy="1449359"/>
              <a:chOff x="8192442" y="4371079"/>
              <a:chExt cx="4013843" cy="1449359"/>
            </a:xfrm>
          </p:grpSpPr>
          <p:sp>
            <p:nvSpPr>
              <p:cNvPr id="53" name="TextBox 52">
                <a:extLst>
                  <a:ext uri="{FF2B5EF4-FFF2-40B4-BE49-F238E27FC236}">
                    <a16:creationId xmlns:a16="http://schemas.microsoft.com/office/drawing/2014/main" id="{1AAC3548-093D-579F-2815-3EE24BA5F790}"/>
                  </a:ext>
                </a:extLst>
              </p:cNvPr>
              <p:cNvSpPr txBox="1"/>
              <p:nvPr/>
            </p:nvSpPr>
            <p:spPr>
              <a:xfrm>
                <a:off x="8192442" y="5382753"/>
                <a:ext cx="4013843" cy="437685"/>
              </a:xfrm>
              <a:prstGeom prst="rect">
                <a:avLst/>
              </a:prstGeom>
              <a:noFill/>
            </p:spPr>
            <p:txBody>
              <a:bodyPr wrap="square" lIns="0" tIns="36000" rIns="0" bIns="36000" rtlCol="0">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100" b="1" i="0" u="none" strike="noStrike" kern="1200" cap="none" spc="0" normalizeH="0" baseline="0" noProof="0">
                    <a:ln>
                      <a:noFill/>
                    </a:ln>
                    <a:solidFill>
                      <a:srgbClr val="49494C"/>
                    </a:solidFill>
                    <a:effectLst/>
                    <a:uLnTx/>
                    <a:uFillTx/>
                    <a:latin typeface="Avenir Next LT Pro"/>
                    <a:ea typeface="+mn-ea"/>
                    <a:cs typeface="+mn-cs"/>
                  </a:rPr>
                  <a:t>Refine personas </a:t>
                </a:r>
                <a:br>
                  <a:rPr kumimoji="0" lang="en-US" sz="1100" b="1" i="0" u="none" strike="noStrike" kern="1200" cap="none" spc="0" normalizeH="0" baseline="0" noProof="0">
                    <a:ln>
                      <a:noFill/>
                    </a:ln>
                    <a:solidFill>
                      <a:srgbClr val="49494C"/>
                    </a:solidFill>
                    <a:effectLst/>
                    <a:uLnTx/>
                    <a:uFillTx/>
                    <a:latin typeface="Avenir Next LT Pro"/>
                    <a:ea typeface="+mn-ea"/>
                    <a:cs typeface="+mn-cs"/>
                  </a:rPr>
                </a:br>
                <a:r>
                  <a:rPr kumimoji="0" lang="en-US" sz="1100" b="1" i="0" u="none" strike="noStrike" kern="1200" cap="none" spc="0" normalizeH="0" baseline="0" noProof="0">
                    <a:ln>
                      <a:noFill/>
                    </a:ln>
                    <a:solidFill>
                      <a:srgbClr val="49494C"/>
                    </a:solidFill>
                    <a:effectLst/>
                    <a:uLnTx/>
                    <a:uFillTx/>
                    <a:latin typeface="Avenir Next LT Pro"/>
                    <a:ea typeface="+mn-ea"/>
                    <a:cs typeface="+mn-cs"/>
                  </a:rPr>
                  <a:t>based on actions, AB testing</a:t>
                </a:r>
              </a:p>
            </p:txBody>
          </p:sp>
          <p:pic>
            <p:nvPicPr>
              <p:cNvPr id="54" name="Picture 53">
                <a:extLst>
                  <a:ext uri="{FF2B5EF4-FFF2-40B4-BE49-F238E27FC236}">
                    <a16:creationId xmlns:a16="http://schemas.microsoft.com/office/drawing/2014/main" id="{E3EF86DD-6B71-2B09-5309-FC9F9C893B54}"/>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9605263" y="4371079"/>
                <a:ext cx="1188201" cy="961184"/>
              </a:xfrm>
              <a:prstGeom prst="rect">
                <a:avLst/>
              </a:prstGeom>
              <a:ln>
                <a:noFill/>
              </a:ln>
              <a:effectLst>
                <a:outerShdw blurRad="190500" algn="tl" rotWithShape="0">
                  <a:prstClr val="black">
                    <a:alpha val="15000"/>
                  </a:prstClr>
                </a:outerShdw>
              </a:effectLst>
            </p:spPr>
          </p:pic>
        </p:grpSp>
        <p:pic>
          <p:nvPicPr>
            <p:cNvPr id="55" name="Graphic 54">
              <a:extLst>
                <a:ext uri="{FF2B5EF4-FFF2-40B4-BE49-F238E27FC236}">
                  <a16:creationId xmlns:a16="http://schemas.microsoft.com/office/drawing/2014/main" id="{C2704DD0-910D-CDE1-6999-B691D325A75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5748" y="5342821"/>
              <a:ext cx="640080" cy="640080"/>
            </a:xfrm>
            <a:prstGeom prst="rect">
              <a:avLst/>
            </a:prstGeom>
            <a:effectLst>
              <a:outerShdw blurRad="190500" algn="tl" rotWithShape="0">
                <a:prstClr val="black">
                  <a:alpha val="15000"/>
                </a:prstClr>
              </a:outerShdw>
            </a:effectLst>
          </p:spPr>
        </p:pic>
        <p:pic>
          <p:nvPicPr>
            <p:cNvPr id="56" name="Graphic 55">
              <a:extLst>
                <a:ext uri="{FF2B5EF4-FFF2-40B4-BE49-F238E27FC236}">
                  <a16:creationId xmlns:a16="http://schemas.microsoft.com/office/drawing/2014/main" id="{3CBDA4FF-564D-1E8E-5CD6-0798CC2BE62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5748" y="2728519"/>
              <a:ext cx="640080" cy="640080"/>
            </a:xfrm>
            <a:prstGeom prst="rect">
              <a:avLst/>
            </a:prstGeom>
            <a:effectLst>
              <a:outerShdw blurRad="190500" algn="tl" rotWithShape="0">
                <a:prstClr val="black">
                  <a:alpha val="15000"/>
                </a:prstClr>
              </a:outerShdw>
            </a:effectLst>
          </p:spPr>
        </p:pic>
        <p:pic>
          <p:nvPicPr>
            <p:cNvPr id="57" name="Graphic 56">
              <a:extLst>
                <a:ext uri="{FF2B5EF4-FFF2-40B4-BE49-F238E27FC236}">
                  <a16:creationId xmlns:a16="http://schemas.microsoft.com/office/drawing/2014/main" id="{C04C2F01-01E0-70B4-47F2-AE6398029902}"/>
                </a:ext>
              </a:extLst>
            </p:cNvPr>
            <p:cNvPicPr>
              <a:picLocks noChangeAspect="1"/>
            </p:cNvPicPr>
            <p:nvPr/>
          </p:nvPicPr>
          <p:blipFill>
            <a:blip>
              <a:extLst>
                <a:ext uri="{96DAC541-7B7A-43D3-8B79-37D633B846F1}">
                  <asvg:svgBlip xmlns:asvg="http://schemas.microsoft.com/office/drawing/2016/SVG/main" r:embed="rId9"/>
                </a:ext>
              </a:extLst>
            </a:blip>
            <a:srcRect l="20" r="20"/>
            <a:stretch/>
          </p:blipFill>
          <p:spPr>
            <a:xfrm>
              <a:off x="625748" y="3586915"/>
              <a:ext cx="639823" cy="640080"/>
            </a:xfrm>
            <a:prstGeom prst="rect">
              <a:avLst/>
            </a:prstGeom>
            <a:effectLst>
              <a:outerShdw blurRad="190500" algn="tl" rotWithShape="0">
                <a:prstClr val="black">
                  <a:alpha val="15000"/>
                </a:prstClr>
              </a:outerShdw>
            </a:effectLst>
          </p:spPr>
        </p:pic>
        <p:pic>
          <p:nvPicPr>
            <p:cNvPr id="58" name="Graphic 57">
              <a:extLst>
                <a:ext uri="{FF2B5EF4-FFF2-40B4-BE49-F238E27FC236}">
                  <a16:creationId xmlns:a16="http://schemas.microsoft.com/office/drawing/2014/main" id="{A6235D27-B90B-9FB9-92D9-CBAFC9FEADAA}"/>
                </a:ext>
              </a:extLst>
            </p:cNvPr>
            <p:cNvPicPr>
              <a:picLocks noChangeAspect="1"/>
            </p:cNvPicPr>
            <p:nvPr/>
          </p:nvPicPr>
          <p:blipFill>
            <a:blip>
              <a:extLst>
                <a:ext uri="{96DAC541-7B7A-43D3-8B79-37D633B846F1}">
                  <asvg:svgBlip xmlns:asvg="http://schemas.microsoft.com/office/drawing/2016/SVG/main" r:embed="rId10"/>
                </a:ext>
              </a:extLst>
            </a:blip>
            <a:srcRect l="13" r="13"/>
            <a:stretch/>
          </p:blipFill>
          <p:spPr>
            <a:xfrm>
              <a:off x="625748" y="4477966"/>
              <a:ext cx="639910" cy="640080"/>
            </a:xfrm>
            <a:prstGeom prst="rect">
              <a:avLst/>
            </a:prstGeom>
            <a:effectLst>
              <a:outerShdw blurRad="190500" algn="tl" rotWithShape="0">
                <a:prstClr val="black">
                  <a:alpha val="15000"/>
                </a:prstClr>
              </a:outerShdw>
            </a:effectLst>
          </p:spPr>
        </p:pic>
        <p:grpSp>
          <p:nvGrpSpPr>
            <p:cNvPr id="59" name="Group 58">
              <a:extLst>
                <a:ext uri="{FF2B5EF4-FFF2-40B4-BE49-F238E27FC236}">
                  <a16:creationId xmlns:a16="http://schemas.microsoft.com/office/drawing/2014/main" id="{BDF928CC-87C5-3340-14C5-01A6C4C1AF50}"/>
                </a:ext>
              </a:extLst>
            </p:cNvPr>
            <p:cNvGrpSpPr/>
            <p:nvPr/>
          </p:nvGrpSpPr>
          <p:grpSpPr>
            <a:xfrm>
              <a:off x="8192441" y="1427947"/>
              <a:ext cx="4013845" cy="1098891"/>
              <a:chOff x="8192441" y="1402841"/>
              <a:chExt cx="4013845" cy="1098891"/>
            </a:xfrm>
          </p:grpSpPr>
          <p:sp>
            <p:nvSpPr>
              <p:cNvPr id="60" name="TextBox 59">
                <a:extLst>
                  <a:ext uri="{FF2B5EF4-FFF2-40B4-BE49-F238E27FC236}">
                    <a16:creationId xmlns:a16="http://schemas.microsoft.com/office/drawing/2014/main" id="{1BBC5E42-9F1B-A79E-7C98-515DB74B6CB7}"/>
                  </a:ext>
                </a:extLst>
              </p:cNvPr>
              <p:cNvSpPr txBox="1"/>
              <p:nvPr/>
            </p:nvSpPr>
            <p:spPr>
              <a:xfrm>
                <a:off x="8192441" y="2244202"/>
                <a:ext cx="4013845" cy="257530"/>
              </a:xfrm>
              <a:prstGeom prst="rect">
                <a:avLst/>
              </a:prstGeom>
              <a:noFill/>
            </p:spPr>
            <p:txBody>
              <a:bodyPr wrap="square" lIns="0" tIns="36000" rIns="0" bIns="36000" rtlCol="0">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1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Measure performance by persona</a:t>
                </a:r>
              </a:p>
            </p:txBody>
          </p:sp>
          <p:grpSp>
            <p:nvGrpSpPr>
              <p:cNvPr id="61" name="Group 60">
                <a:extLst>
                  <a:ext uri="{FF2B5EF4-FFF2-40B4-BE49-F238E27FC236}">
                    <a16:creationId xmlns:a16="http://schemas.microsoft.com/office/drawing/2014/main" id="{EC55E545-5F1E-48A5-733E-026DE71A3AD4}"/>
                  </a:ext>
                </a:extLst>
              </p:cNvPr>
              <p:cNvGrpSpPr/>
              <p:nvPr/>
            </p:nvGrpSpPr>
            <p:grpSpPr>
              <a:xfrm>
                <a:off x="8769025" y="1402841"/>
                <a:ext cx="2860676" cy="793526"/>
                <a:chOff x="8769025" y="1402841"/>
                <a:chExt cx="2860676" cy="793526"/>
              </a:xfrm>
            </p:grpSpPr>
            <p:pic>
              <p:nvPicPr>
                <p:cNvPr id="62" name="Picture 61">
                  <a:extLst>
                    <a:ext uri="{FF2B5EF4-FFF2-40B4-BE49-F238E27FC236}">
                      <a16:creationId xmlns:a16="http://schemas.microsoft.com/office/drawing/2014/main" id="{71A3967E-2FCC-6A3B-E76F-FAB92B0BC87C}"/>
                    </a:ext>
                  </a:extLst>
                </p:cNvPr>
                <p:cNvPicPr>
                  <a:picLocks noChangeAspect="1"/>
                </p:cNvPicPr>
                <p:nvPr/>
              </p:nvPicPr>
              <p:blipFill>
                <a:blip r:embed="rId11" cstate="print">
                  <a:extLst>
                    <a:ext uri="{28A0092B-C50C-407E-A947-70E740481C1C}">
                      <a14:useLocalDpi xmlns:a14="http://schemas.microsoft.com/office/drawing/2010/main"/>
                    </a:ext>
                  </a:extLst>
                </a:blip>
                <a:srcRect l="1685" t="8108" r="2090" b="7709"/>
                <a:stretch/>
              </p:blipFill>
              <p:spPr>
                <a:xfrm>
                  <a:off x="8769025" y="1402841"/>
                  <a:ext cx="2860676" cy="793526"/>
                </a:xfrm>
                <a:prstGeom prst="rect">
                  <a:avLst/>
                </a:prstGeom>
                <a:ln>
                  <a:noFill/>
                </a:ln>
                <a:effectLst>
                  <a:outerShdw blurRad="190500" algn="tl" rotWithShape="0">
                    <a:prstClr val="black">
                      <a:alpha val="15000"/>
                    </a:prstClr>
                  </a:outerShdw>
                </a:effectLst>
              </p:spPr>
            </p:pic>
            <p:pic>
              <p:nvPicPr>
                <p:cNvPr id="63" name="Graphic 62">
                  <a:extLst>
                    <a:ext uri="{FF2B5EF4-FFF2-40B4-BE49-F238E27FC236}">
                      <a16:creationId xmlns:a16="http://schemas.microsoft.com/office/drawing/2014/main" id="{1F504CD1-4E44-410B-20CF-0309BEF48F51}"/>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8827072" y="1460499"/>
                  <a:ext cx="411480" cy="411480"/>
                </a:xfrm>
                <a:prstGeom prst="rect">
                  <a:avLst/>
                </a:prstGeom>
                <a:effectLst>
                  <a:outerShdw blurRad="190500" algn="tl" rotWithShape="0">
                    <a:prstClr val="black">
                      <a:alpha val="15000"/>
                    </a:prstClr>
                  </a:outerShdw>
                </a:effectLst>
              </p:spPr>
            </p:pic>
          </p:grpSp>
        </p:grpSp>
        <p:cxnSp>
          <p:nvCxnSpPr>
            <p:cNvPr id="64" name="Straight Arrow Connector 63">
              <a:extLst>
                <a:ext uri="{FF2B5EF4-FFF2-40B4-BE49-F238E27FC236}">
                  <a16:creationId xmlns:a16="http://schemas.microsoft.com/office/drawing/2014/main" id="{C1DF5C22-F34F-CDE7-16BF-83348928FFBB}"/>
                </a:ext>
              </a:extLst>
            </p:cNvPr>
            <p:cNvCxnSpPr>
              <a:cxnSpLocks/>
              <a:stCxn id="7" idx="2"/>
              <a:endCxn id="41" idx="0"/>
            </p:cNvCxnSpPr>
            <p:nvPr/>
          </p:nvCxnSpPr>
          <p:spPr>
            <a:xfrm flipH="1">
              <a:off x="10201446" y="6184316"/>
              <a:ext cx="129868" cy="216452"/>
            </a:xfrm>
            <a:prstGeom prst="straightConnector1">
              <a:avLst/>
            </a:prstGeom>
            <a:ln w="19050">
              <a:solidFill>
                <a:schemeClr val="accent5"/>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5" name="Rectangle 162">
              <a:extLst>
                <a:ext uri="{FF2B5EF4-FFF2-40B4-BE49-F238E27FC236}">
                  <a16:creationId xmlns:a16="http://schemas.microsoft.com/office/drawing/2014/main" id="{DADEC0D4-7749-0855-AC89-8AFE93649A02}"/>
                </a:ext>
              </a:extLst>
            </p:cNvPr>
            <p:cNvSpPr/>
            <p:nvPr/>
          </p:nvSpPr>
          <p:spPr>
            <a:xfrm>
              <a:off x="8551467" y="5982901"/>
              <a:ext cx="3299959" cy="201414"/>
            </a:xfrm>
            <a:custGeom>
              <a:avLst/>
              <a:gdLst>
                <a:gd name="connsiteX0" fmla="*/ 0 w 3299959"/>
                <a:gd name="connsiteY0" fmla="*/ 0 h 201414"/>
                <a:gd name="connsiteX1" fmla="*/ 3299959 w 3299959"/>
                <a:gd name="connsiteY1" fmla="*/ 0 h 201414"/>
                <a:gd name="connsiteX2" fmla="*/ 3299959 w 3299959"/>
                <a:gd name="connsiteY2" fmla="*/ 201414 h 201414"/>
                <a:gd name="connsiteX3" fmla="*/ 0 w 3299959"/>
                <a:gd name="connsiteY3" fmla="*/ 201414 h 201414"/>
                <a:gd name="connsiteX4" fmla="*/ 0 w 3299959"/>
                <a:gd name="connsiteY4" fmla="*/ 0 h 201414"/>
                <a:gd name="connsiteX0" fmla="*/ 0 w 3299959"/>
                <a:gd name="connsiteY0" fmla="*/ 0 h 201414"/>
                <a:gd name="connsiteX1" fmla="*/ 1351806 w 3299959"/>
                <a:gd name="connsiteY1" fmla="*/ 3831 h 201414"/>
                <a:gd name="connsiteX2" fmla="*/ 3299959 w 3299959"/>
                <a:gd name="connsiteY2" fmla="*/ 0 h 201414"/>
                <a:gd name="connsiteX3" fmla="*/ 3299959 w 3299959"/>
                <a:gd name="connsiteY3" fmla="*/ 201414 h 201414"/>
                <a:gd name="connsiteX4" fmla="*/ 0 w 3299959"/>
                <a:gd name="connsiteY4" fmla="*/ 201414 h 201414"/>
                <a:gd name="connsiteX5" fmla="*/ 0 w 3299959"/>
                <a:gd name="connsiteY5" fmla="*/ 0 h 201414"/>
                <a:gd name="connsiteX0" fmla="*/ 1351806 w 3299959"/>
                <a:gd name="connsiteY0" fmla="*/ 3831 h 201414"/>
                <a:gd name="connsiteX1" fmla="*/ 3299959 w 3299959"/>
                <a:gd name="connsiteY1" fmla="*/ 0 h 201414"/>
                <a:gd name="connsiteX2" fmla="*/ 3299959 w 3299959"/>
                <a:gd name="connsiteY2" fmla="*/ 201414 h 201414"/>
                <a:gd name="connsiteX3" fmla="*/ 0 w 3299959"/>
                <a:gd name="connsiteY3" fmla="*/ 201414 h 201414"/>
                <a:gd name="connsiteX4" fmla="*/ 0 w 3299959"/>
                <a:gd name="connsiteY4" fmla="*/ 0 h 201414"/>
                <a:gd name="connsiteX5" fmla="*/ 1443246 w 3299959"/>
                <a:gd name="connsiteY5" fmla="*/ 95271 h 201414"/>
                <a:gd name="connsiteX0" fmla="*/ 1351806 w 3299959"/>
                <a:gd name="connsiteY0" fmla="*/ 3831 h 201414"/>
                <a:gd name="connsiteX1" fmla="*/ 3299959 w 3299959"/>
                <a:gd name="connsiteY1" fmla="*/ 0 h 201414"/>
                <a:gd name="connsiteX2" fmla="*/ 3299959 w 3299959"/>
                <a:gd name="connsiteY2" fmla="*/ 201414 h 201414"/>
                <a:gd name="connsiteX3" fmla="*/ 0 w 3299959"/>
                <a:gd name="connsiteY3" fmla="*/ 201414 h 201414"/>
                <a:gd name="connsiteX4" fmla="*/ 0 w 3299959"/>
                <a:gd name="connsiteY4" fmla="*/ 0 h 201414"/>
                <a:gd name="connsiteX0" fmla="*/ 3299959 w 3299959"/>
                <a:gd name="connsiteY0" fmla="*/ 0 h 201414"/>
                <a:gd name="connsiteX1" fmla="*/ 3299959 w 3299959"/>
                <a:gd name="connsiteY1" fmla="*/ 201414 h 201414"/>
                <a:gd name="connsiteX2" fmla="*/ 0 w 3299959"/>
                <a:gd name="connsiteY2" fmla="*/ 201414 h 201414"/>
                <a:gd name="connsiteX3" fmla="*/ 0 w 3299959"/>
                <a:gd name="connsiteY3" fmla="*/ 0 h 201414"/>
              </a:gdLst>
              <a:ahLst/>
              <a:cxnLst>
                <a:cxn ang="0">
                  <a:pos x="connsiteX0" y="connsiteY0"/>
                </a:cxn>
                <a:cxn ang="0">
                  <a:pos x="connsiteX1" y="connsiteY1"/>
                </a:cxn>
                <a:cxn ang="0">
                  <a:pos x="connsiteX2" y="connsiteY2"/>
                </a:cxn>
                <a:cxn ang="0">
                  <a:pos x="connsiteX3" y="connsiteY3"/>
                </a:cxn>
              </a:cxnLst>
              <a:rect l="l" t="t" r="r" b="b"/>
              <a:pathLst>
                <a:path w="3299959" h="201414">
                  <a:moveTo>
                    <a:pt x="3299959" y="0"/>
                  </a:moveTo>
                  <a:lnTo>
                    <a:pt x="3299959" y="201414"/>
                  </a:lnTo>
                  <a:lnTo>
                    <a:pt x="0" y="201414"/>
                  </a:lnTo>
                  <a:lnTo>
                    <a:pt x="0" y="0"/>
                  </a:lnTo>
                </a:path>
              </a:pathLst>
            </a:custGeom>
            <a:noFill/>
            <a:ln w="19050">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66" name="Rectangle 65">
              <a:extLst>
                <a:ext uri="{FF2B5EF4-FFF2-40B4-BE49-F238E27FC236}">
                  <a16:creationId xmlns:a16="http://schemas.microsoft.com/office/drawing/2014/main" id="{08F3EC5E-1653-E847-65AA-182C21C7DA11}"/>
                </a:ext>
              </a:extLst>
            </p:cNvPr>
            <p:cNvSpPr/>
            <p:nvPr/>
          </p:nvSpPr>
          <p:spPr>
            <a:xfrm>
              <a:off x="4900139" y="3854294"/>
              <a:ext cx="709312" cy="128741"/>
            </a:xfrm>
            <a:prstGeom prst="rect">
              <a:avLst/>
            </a:prstGeom>
            <a:solidFill>
              <a:srgbClr val="F5F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nvGrpSpPr>
            <p:cNvPr id="67" name="Group 66">
              <a:extLst>
                <a:ext uri="{FF2B5EF4-FFF2-40B4-BE49-F238E27FC236}">
                  <a16:creationId xmlns:a16="http://schemas.microsoft.com/office/drawing/2014/main" id="{2624B7A3-2E69-8BD5-BEA5-5DE27E0D8922}"/>
                </a:ext>
              </a:extLst>
            </p:cNvPr>
            <p:cNvGrpSpPr/>
            <p:nvPr/>
          </p:nvGrpSpPr>
          <p:grpSpPr>
            <a:xfrm>
              <a:off x="5480452" y="3714284"/>
              <a:ext cx="326248" cy="330512"/>
              <a:chOff x="5521656" y="3535976"/>
              <a:chExt cx="326248" cy="330512"/>
            </a:xfrm>
          </p:grpSpPr>
          <p:sp>
            <p:nvSpPr>
              <p:cNvPr id="68" name="Oval 67">
                <a:extLst>
                  <a:ext uri="{FF2B5EF4-FFF2-40B4-BE49-F238E27FC236}">
                    <a16:creationId xmlns:a16="http://schemas.microsoft.com/office/drawing/2014/main" id="{9350ED8F-6A62-2E32-9BB3-9C6B6EE317BC}"/>
                  </a:ext>
                </a:extLst>
              </p:cNvPr>
              <p:cNvSpPr/>
              <p:nvPr/>
            </p:nvSpPr>
            <p:spPr>
              <a:xfrm>
                <a:off x="5521656" y="3535976"/>
                <a:ext cx="326248" cy="3305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pic>
            <p:nvPicPr>
              <p:cNvPr id="69" name="Picture 28">
                <a:extLst>
                  <a:ext uri="{FF2B5EF4-FFF2-40B4-BE49-F238E27FC236}">
                    <a16:creationId xmlns:a16="http://schemas.microsoft.com/office/drawing/2014/main" id="{F422D198-D7A0-8D68-DB99-B647817FB18B}"/>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3"/>
                  </a:ext>
                </a:extLst>
              </a:blip>
              <a:srcRect l="3156" r="3156"/>
              <a:stretch/>
            </p:blipFill>
            <p:spPr>
              <a:xfrm>
                <a:off x="5587303" y="3597189"/>
                <a:ext cx="194954" cy="208087"/>
              </a:xfrm>
              <a:prstGeom prst="rect">
                <a:avLst/>
              </a:prstGeom>
            </p:spPr>
          </p:pic>
        </p:grpSp>
        <p:grpSp>
          <p:nvGrpSpPr>
            <p:cNvPr id="70" name="Group 69">
              <a:extLst>
                <a:ext uri="{FF2B5EF4-FFF2-40B4-BE49-F238E27FC236}">
                  <a16:creationId xmlns:a16="http://schemas.microsoft.com/office/drawing/2014/main" id="{82B0697E-A05D-B510-21FB-A317D7D6E99B}"/>
                </a:ext>
              </a:extLst>
            </p:cNvPr>
            <p:cNvGrpSpPr/>
            <p:nvPr/>
          </p:nvGrpSpPr>
          <p:grpSpPr>
            <a:xfrm>
              <a:off x="4594791" y="3729438"/>
              <a:ext cx="326248" cy="330512"/>
              <a:chOff x="3591243" y="3547643"/>
              <a:chExt cx="326248" cy="330512"/>
            </a:xfrm>
          </p:grpSpPr>
          <p:sp>
            <p:nvSpPr>
              <p:cNvPr id="71" name="Oval 70">
                <a:extLst>
                  <a:ext uri="{FF2B5EF4-FFF2-40B4-BE49-F238E27FC236}">
                    <a16:creationId xmlns:a16="http://schemas.microsoft.com/office/drawing/2014/main" id="{EE5B790E-19A4-1750-C03A-D5CDC1752E15}"/>
                  </a:ext>
                </a:extLst>
              </p:cNvPr>
              <p:cNvSpPr/>
              <p:nvPr/>
            </p:nvSpPr>
            <p:spPr>
              <a:xfrm>
                <a:off x="3591243" y="3547643"/>
                <a:ext cx="326248" cy="3305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pic>
            <p:nvPicPr>
              <p:cNvPr id="72" name="Graphic 71">
                <a:extLst>
                  <a:ext uri="{FF2B5EF4-FFF2-40B4-BE49-F238E27FC236}">
                    <a16:creationId xmlns:a16="http://schemas.microsoft.com/office/drawing/2014/main" id="{459FFA5F-1249-B8AE-7ED9-A71CF91CDB97}"/>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32849" y="3577755"/>
                <a:ext cx="280776" cy="280776"/>
              </a:xfrm>
              <a:prstGeom prst="rect">
                <a:avLst/>
              </a:prstGeom>
            </p:spPr>
          </p:pic>
        </p:grpSp>
        <p:grpSp>
          <p:nvGrpSpPr>
            <p:cNvPr id="73" name="Group 72">
              <a:extLst>
                <a:ext uri="{FF2B5EF4-FFF2-40B4-BE49-F238E27FC236}">
                  <a16:creationId xmlns:a16="http://schemas.microsoft.com/office/drawing/2014/main" id="{1385846D-9591-5895-6E14-A3C16D1792CF}"/>
                </a:ext>
              </a:extLst>
            </p:cNvPr>
            <p:cNvGrpSpPr/>
            <p:nvPr/>
          </p:nvGrpSpPr>
          <p:grpSpPr>
            <a:xfrm>
              <a:off x="5055511" y="3722578"/>
              <a:ext cx="326248" cy="330512"/>
              <a:chOff x="3591243" y="3547643"/>
              <a:chExt cx="326248" cy="330512"/>
            </a:xfrm>
          </p:grpSpPr>
          <p:sp>
            <p:nvSpPr>
              <p:cNvPr id="74" name="Oval 73">
                <a:extLst>
                  <a:ext uri="{FF2B5EF4-FFF2-40B4-BE49-F238E27FC236}">
                    <a16:creationId xmlns:a16="http://schemas.microsoft.com/office/drawing/2014/main" id="{F71125FA-2574-2CAB-FDDC-39BB6CBD2B30}"/>
                  </a:ext>
                </a:extLst>
              </p:cNvPr>
              <p:cNvSpPr/>
              <p:nvPr/>
            </p:nvSpPr>
            <p:spPr>
              <a:xfrm>
                <a:off x="3591243" y="3547643"/>
                <a:ext cx="326248" cy="33051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pic>
            <p:nvPicPr>
              <p:cNvPr id="75" name="Graphic 74">
                <a:extLst>
                  <a:ext uri="{FF2B5EF4-FFF2-40B4-BE49-F238E27FC236}">
                    <a16:creationId xmlns:a16="http://schemas.microsoft.com/office/drawing/2014/main" id="{5AA414DA-7702-5997-D857-21EA72B0721E}"/>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32849" y="3577755"/>
                <a:ext cx="280776" cy="280776"/>
              </a:xfrm>
              <a:prstGeom prst="rect">
                <a:avLst/>
              </a:prstGeom>
            </p:spPr>
          </p:pic>
        </p:grpSp>
        <p:cxnSp>
          <p:nvCxnSpPr>
            <p:cNvPr id="76" name="Straight Connector 75">
              <a:extLst>
                <a:ext uri="{FF2B5EF4-FFF2-40B4-BE49-F238E27FC236}">
                  <a16:creationId xmlns:a16="http://schemas.microsoft.com/office/drawing/2014/main" id="{E8AFFEC2-A343-5BCC-4849-B371125B1F7C}"/>
                </a:ext>
              </a:extLst>
            </p:cNvPr>
            <p:cNvCxnSpPr>
              <a:cxnSpLocks/>
            </p:cNvCxnSpPr>
            <p:nvPr/>
          </p:nvCxnSpPr>
          <p:spPr>
            <a:xfrm>
              <a:off x="4867121" y="3989216"/>
              <a:ext cx="246141" cy="25726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BDC5AD2-5350-7D04-6C95-41A829729911}"/>
                </a:ext>
              </a:extLst>
            </p:cNvPr>
            <p:cNvCxnSpPr>
              <a:cxnSpLocks/>
            </p:cNvCxnSpPr>
            <p:nvPr/>
          </p:nvCxnSpPr>
          <p:spPr>
            <a:xfrm flipH="1">
              <a:off x="5308149" y="3991210"/>
              <a:ext cx="246141" cy="25726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561753EE-9025-177F-9B12-19B98C32DEDF}"/>
                </a:ext>
              </a:extLst>
            </p:cNvPr>
            <p:cNvGrpSpPr/>
            <p:nvPr/>
          </p:nvGrpSpPr>
          <p:grpSpPr>
            <a:xfrm>
              <a:off x="5055511" y="4110657"/>
              <a:ext cx="326248" cy="330512"/>
              <a:chOff x="3953160" y="3535976"/>
              <a:chExt cx="326248" cy="330512"/>
            </a:xfrm>
          </p:grpSpPr>
          <p:sp>
            <p:nvSpPr>
              <p:cNvPr id="79" name="Oval 78">
                <a:extLst>
                  <a:ext uri="{FF2B5EF4-FFF2-40B4-BE49-F238E27FC236}">
                    <a16:creationId xmlns:a16="http://schemas.microsoft.com/office/drawing/2014/main" id="{FA05EBB1-E1CF-B769-A1CD-42020C043991}"/>
                  </a:ext>
                </a:extLst>
              </p:cNvPr>
              <p:cNvSpPr/>
              <p:nvPr/>
            </p:nvSpPr>
            <p:spPr>
              <a:xfrm>
                <a:off x="3953160" y="3535976"/>
                <a:ext cx="326248" cy="3305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endParaRPr>
              </a:p>
            </p:txBody>
          </p:sp>
          <p:pic>
            <p:nvPicPr>
              <p:cNvPr id="80" name="Picture 30">
                <a:extLst>
                  <a:ext uri="{FF2B5EF4-FFF2-40B4-BE49-F238E27FC236}">
                    <a16:creationId xmlns:a16="http://schemas.microsoft.com/office/drawing/2014/main" id="{EECEAC69-0215-ADA0-2D2C-116D576A1DEE}"/>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609" r="2609"/>
              <a:stretch/>
            </p:blipFill>
            <p:spPr>
              <a:xfrm>
                <a:off x="4005747" y="3569112"/>
                <a:ext cx="221075" cy="233244"/>
              </a:xfrm>
              <a:prstGeom prst="rect">
                <a:avLst/>
              </a:prstGeom>
            </p:spPr>
          </p:pic>
        </p:grpSp>
        <p:grpSp>
          <p:nvGrpSpPr>
            <p:cNvPr id="81" name="Group 80">
              <a:extLst>
                <a:ext uri="{FF2B5EF4-FFF2-40B4-BE49-F238E27FC236}">
                  <a16:creationId xmlns:a16="http://schemas.microsoft.com/office/drawing/2014/main" id="{0DBE07EF-FA60-07A1-0289-0DC05EAF19C1}"/>
                </a:ext>
              </a:extLst>
            </p:cNvPr>
            <p:cNvGrpSpPr/>
            <p:nvPr/>
          </p:nvGrpSpPr>
          <p:grpSpPr>
            <a:xfrm>
              <a:off x="8250648" y="2893481"/>
              <a:ext cx="4013845" cy="997140"/>
              <a:chOff x="8250648" y="2790211"/>
              <a:chExt cx="4013845" cy="997140"/>
            </a:xfrm>
          </p:grpSpPr>
          <p:grpSp>
            <p:nvGrpSpPr>
              <p:cNvPr id="82" name="Group 81">
                <a:extLst>
                  <a:ext uri="{FF2B5EF4-FFF2-40B4-BE49-F238E27FC236}">
                    <a16:creationId xmlns:a16="http://schemas.microsoft.com/office/drawing/2014/main" id="{D1260D21-532A-ED19-38E3-9C84BDD5F930}"/>
                  </a:ext>
                </a:extLst>
              </p:cNvPr>
              <p:cNvGrpSpPr/>
              <p:nvPr/>
            </p:nvGrpSpPr>
            <p:grpSpPr>
              <a:xfrm>
                <a:off x="9318244" y="2790211"/>
                <a:ext cx="1762239" cy="682210"/>
                <a:chOff x="9318244" y="2987081"/>
                <a:chExt cx="1762239" cy="682210"/>
              </a:xfrm>
            </p:grpSpPr>
            <p:pic>
              <p:nvPicPr>
                <p:cNvPr id="84" name="Picture 83">
                  <a:extLst>
                    <a:ext uri="{FF2B5EF4-FFF2-40B4-BE49-F238E27FC236}">
                      <a16:creationId xmlns:a16="http://schemas.microsoft.com/office/drawing/2014/main" id="{ED5F56E9-0499-ADF2-6CC0-CB7F38D2E037}"/>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9318244" y="2987081"/>
                  <a:ext cx="1762239" cy="682210"/>
                </a:xfrm>
                <a:prstGeom prst="rect">
                  <a:avLst/>
                </a:prstGeom>
                <a:ln>
                  <a:noFill/>
                </a:ln>
                <a:effectLst>
                  <a:outerShdw blurRad="190500" algn="tl" rotWithShape="0">
                    <a:prstClr val="black">
                      <a:alpha val="15000"/>
                    </a:prstClr>
                  </a:outerShdw>
                </a:effectLst>
              </p:spPr>
            </p:pic>
            <p:sp>
              <p:nvSpPr>
                <p:cNvPr id="85" name="Rectangle 84">
                  <a:extLst>
                    <a:ext uri="{FF2B5EF4-FFF2-40B4-BE49-F238E27FC236}">
                      <a16:creationId xmlns:a16="http://schemas.microsoft.com/office/drawing/2014/main" id="{C447BDCF-5C7C-2A03-7D7B-683D6E67BB51}"/>
                    </a:ext>
                  </a:extLst>
                </p:cNvPr>
                <p:cNvSpPr/>
                <p:nvPr/>
              </p:nvSpPr>
              <p:spPr>
                <a:xfrm>
                  <a:off x="9318244" y="3123735"/>
                  <a:ext cx="939327" cy="5257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nvGrpSpPr>
                <p:cNvPr id="86" name="Group 85">
                  <a:extLst>
                    <a:ext uri="{FF2B5EF4-FFF2-40B4-BE49-F238E27FC236}">
                      <a16:creationId xmlns:a16="http://schemas.microsoft.com/office/drawing/2014/main" id="{32AF60E4-1CB3-0B45-C704-8305E3CE980C}"/>
                    </a:ext>
                  </a:extLst>
                </p:cNvPr>
                <p:cNvGrpSpPr/>
                <p:nvPr/>
              </p:nvGrpSpPr>
              <p:grpSpPr>
                <a:xfrm>
                  <a:off x="9363469" y="3283701"/>
                  <a:ext cx="802930" cy="346075"/>
                  <a:chOff x="9363469" y="3283701"/>
                  <a:chExt cx="802930" cy="346075"/>
                </a:xfrm>
              </p:grpSpPr>
              <p:sp>
                <p:nvSpPr>
                  <p:cNvPr id="91" name="Rectangle 90">
                    <a:extLst>
                      <a:ext uri="{FF2B5EF4-FFF2-40B4-BE49-F238E27FC236}">
                        <a16:creationId xmlns:a16="http://schemas.microsoft.com/office/drawing/2014/main" id="{4BDE5F40-F2B1-F0A1-7DE0-C8CA0DF28D9B}"/>
                      </a:ext>
                    </a:extLst>
                  </p:cNvPr>
                  <p:cNvSpPr/>
                  <p:nvPr/>
                </p:nvSpPr>
                <p:spPr>
                  <a:xfrm>
                    <a:off x="9363469" y="3283701"/>
                    <a:ext cx="246888" cy="3460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92" name="Rectangle 91">
                    <a:extLst>
                      <a:ext uri="{FF2B5EF4-FFF2-40B4-BE49-F238E27FC236}">
                        <a16:creationId xmlns:a16="http://schemas.microsoft.com/office/drawing/2014/main" id="{A1324803-B0C9-7721-9C64-313CB62FE45A}"/>
                      </a:ext>
                    </a:extLst>
                  </p:cNvPr>
                  <p:cNvSpPr/>
                  <p:nvPr/>
                </p:nvSpPr>
                <p:spPr>
                  <a:xfrm>
                    <a:off x="9641490" y="3535572"/>
                    <a:ext cx="246888" cy="94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93" name="Rectangle 92">
                    <a:extLst>
                      <a:ext uri="{FF2B5EF4-FFF2-40B4-BE49-F238E27FC236}">
                        <a16:creationId xmlns:a16="http://schemas.microsoft.com/office/drawing/2014/main" id="{2807704E-5AD4-43C2-5B41-03B825621007}"/>
                      </a:ext>
                    </a:extLst>
                  </p:cNvPr>
                  <p:cNvSpPr/>
                  <p:nvPr/>
                </p:nvSpPr>
                <p:spPr>
                  <a:xfrm>
                    <a:off x="9919511" y="3520048"/>
                    <a:ext cx="246888" cy="1097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grpSp>
              <p:nvGrpSpPr>
                <p:cNvPr id="87" name="Group 86">
                  <a:extLst>
                    <a:ext uri="{FF2B5EF4-FFF2-40B4-BE49-F238E27FC236}">
                      <a16:creationId xmlns:a16="http://schemas.microsoft.com/office/drawing/2014/main" id="{373E746B-3E0C-A7F0-2BD2-B1BDCDE5C9F2}"/>
                    </a:ext>
                  </a:extLst>
                </p:cNvPr>
                <p:cNvGrpSpPr/>
                <p:nvPr/>
              </p:nvGrpSpPr>
              <p:grpSpPr>
                <a:xfrm>
                  <a:off x="10299620" y="3310975"/>
                  <a:ext cx="76039" cy="273500"/>
                  <a:chOff x="10299620" y="3310975"/>
                  <a:chExt cx="76039" cy="273500"/>
                </a:xfrm>
              </p:grpSpPr>
              <p:sp>
                <p:nvSpPr>
                  <p:cNvPr id="88" name="Oval 87">
                    <a:extLst>
                      <a:ext uri="{FF2B5EF4-FFF2-40B4-BE49-F238E27FC236}">
                        <a16:creationId xmlns:a16="http://schemas.microsoft.com/office/drawing/2014/main" id="{3A8E8B10-963A-1B15-F5D6-245DD00936BE}"/>
                      </a:ext>
                    </a:extLst>
                  </p:cNvPr>
                  <p:cNvSpPr/>
                  <p:nvPr/>
                </p:nvSpPr>
                <p:spPr>
                  <a:xfrm>
                    <a:off x="10299620" y="3310975"/>
                    <a:ext cx="76039" cy="7205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89" name="Oval 88">
                    <a:extLst>
                      <a:ext uri="{FF2B5EF4-FFF2-40B4-BE49-F238E27FC236}">
                        <a16:creationId xmlns:a16="http://schemas.microsoft.com/office/drawing/2014/main" id="{FADAFC42-1517-BB7B-8309-83FEFBA1BF18}"/>
                      </a:ext>
                    </a:extLst>
                  </p:cNvPr>
                  <p:cNvSpPr/>
                  <p:nvPr/>
                </p:nvSpPr>
                <p:spPr>
                  <a:xfrm>
                    <a:off x="10299620" y="3411696"/>
                    <a:ext cx="76039" cy="720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sp>
                <p:nvSpPr>
                  <p:cNvPr id="90" name="Oval 89">
                    <a:extLst>
                      <a:ext uri="{FF2B5EF4-FFF2-40B4-BE49-F238E27FC236}">
                        <a16:creationId xmlns:a16="http://schemas.microsoft.com/office/drawing/2014/main" id="{AAFE22EE-7F28-7CFE-09E8-6083AB6F07AA}"/>
                      </a:ext>
                    </a:extLst>
                  </p:cNvPr>
                  <p:cNvSpPr/>
                  <p:nvPr/>
                </p:nvSpPr>
                <p:spPr>
                  <a:xfrm>
                    <a:off x="10299620" y="3512417"/>
                    <a:ext cx="76039" cy="720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94C"/>
                      </a:solidFill>
                      <a:effectLst/>
                      <a:uLnTx/>
                      <a:uFillTx/>
                      <a:latin typeface="Avenir Next LT Pro"/>
                      <a:ea typeface="+mn-ea"/>
                      <a:cs typeface="+mn-cs"/>
                    </a:endParaRPr>
                  </a:p>
                </p:txBody>
              </p:sp>
            </p:grpSp>
          </p:grpSp>
          <p:sp>
            <p:nvSpPr>
              <p:cNvPr id="83" name="TextBox 82">
                <a:extLst>
                  <a:ext uri="{FF2B5EF4-FFF2-40B4-BE49-F238E27FC236}">
                    <a16:creationId xmlns:a16="http://schemas.microsoft.com/office/drawing/2014/main" id="{C3D203D8-33FA-117D-EB01-2B312C57AB21}"/>
                  </a:ext>
                </a:extLst>
              </p:cNvPr>
              <p:cNvSpPr txBox="1"/>
              <p:nvPr/>
            </p:nvSpPr>
            <p:spPr>
              <a:xfrm>
                <a:off x="8250648" y="3529821"/>
                <a:ext cx="4013845" cy="257530"/>
              </a:xfrm>
              <a:prstGeom prst="rect">
                <a:avLst/>
              </a:prstGeom>
              <a:noFill/>
            </p:spPr>
            <p:txBody>
              <a:bodyPr wrap="square" lIns="0" tIns="36000" rIns="0" bIns="36000" rtlCol="0">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100" b="1"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Measure performance by touchpoint</a:t>
                </a:r>
              </a:p>
            </p:txBody>
          </p:sp>
        </p:grpSp>
      </p:grpSp>
    </p:spTree>
    <p:extLst>
      <p:ext uri="{BB962C8B-B14F-4D97-AF65-F5344CB8AC3E}">
        <p14:creationId xmlns:p14="http://schemas.microsoft.com/office/powerpoint/2010/main" val="29879649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4579470-CE6B-B2BE-D84C-9D5C5181DF44}"/>
              </a:ext>
            </a:extLst>
          </p:cNvPr>
          <p:cNvSpPr>
            <a:spLocks noGrp="1"/>
          </p:cNvSpPr>
          <p:nvPr>
            <p:ph type="sldNum" sz="quarter" idx="14"/>
          </p:nvPr>
        </p:nvSpPr>
        <p:spPr>
          <a:xfrm>
            <a:off x="11287992" y="6475694"/>
            <a:ext cx="294408" cy="13728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sp>
        <p:nvSpPr>
          <p:cNvPr id="6" name="Title 5">
            <a:extLst>
              <a:ext uri="{FF2B5EF4-FFF2-40B4-BE49-F238E27FC236}">
                <a16:creationId xmlns:a16="http://schemas.microsoft.com/office/drawing/2014/main" id="{12643711-0CEC-1293-F5F5-A6440E9E75B8}"/>
              </a:ext>
            </a:extLst>
          </p:cNvPr>
          <p:cNvSpPr>
            <a:spLocks noGrp="1"/>
          </p:cNvSpPr>
          <p:nvPr>
            <p:ph type="title"/>
          </p:nvPr>
        </p:nvSpPr>
        <p:spPr>
          <a:xfrm>
            <a:off x="612113" y="419100"/>
            <a:ext cx="10970287" cy="1097280"/>
          </a:xfrm>
        </p:spPr>
        <p:txBody>
          <a:bodyPr/>
          <a:lstStyle/>
          <a:p>
            <a:r>
              <a:rPr lang="en-US">
                <a:ea typeface="Open Sans ExtraBold"/>
                <a:cs typeface="Open Sans ExtraBold"/>
              </a:rPr>
              <a:t>Personalized patient engagement at your fingertips</a:t>
            </a:r>
            <a:br>
              <a:rPr lang="en-US"/>
            </a:br>
            <a:endParaRPr lang="en-US"/>
          </a:p>
        </p:txBody>
      </p:sp>
      <p:sp>
        <p:nvSpPr>
          <p:cNvPr id="11" name="Freeform 10">
            <a:extLst>
              <a:ext uri="{FF2B5EF4-FFF2-40B4-BE49-F238E27FC236}">
                <a16:creationId xmlns:a16="http://schemas.microsoft.com/office/drawing/2014/main" id="{543AAFA2-FA17-A98C-E03B-0EDE88AEA085}"/>
              </a:ext>
            </a:extLst>
          </p:cNvPr>
          <p:cNvSpPr>
            <a:spLocks/>
          </p:cNvSpPr>
          <p:nvPr/>
        </p:nvSpPr>
        <p:spPr bwMode="auto">
          <a:xfrm>
            <a:off x="6474622" y="2636648"/>
            <a:ext cx="850697" cy="1333504"/>
          </a:xfrm>
          <a:custGeom>
            <a:avLst/>
            <a:gdLst>
              <a:gd name="T0" fmla="*/ 111 w 731"/>
              <a:gd name="T1" fmla="*/ 870 h 1146"/>
              <a:gd name="T2" fmla="*/ 507 w 731"/>
              <a:gd name="T3" fmla="*/ 1086 h 1146"/>
              <a:gd name="T4" fmla="*/ 649 w 731"/>
              <a:gd name="T5" fmla="*/ 917 h 1146"/>
              <a:gd name="T6" fmla="*/ 617 w 731"/>
              <a:gd name="T7" fmla="*/ 140 h 1146"/>
              <a:gd name="T8" fmla="*/ 484 w 731"/>
              <a:gd name="T9" fmla="*/ 52 h 1146"/>
              <a:gd name="T10" fmla="*/ 75 w 731"/>
              <a:gd name="T11" fmla="*/ 302 h 1146"/>
              <a:gd name="T12" fmla="*/ 23 w 731"/>
              <a:gd name="T13" fmla="*/ 401 h 1146"/>
              <a:gd name="T14" fmla="*/ 41 w 731"/>
              <a:gd name="T15" fmla="*/ 692 h 1146"/>
              <a:gd name="T16" fmla="*/ 111 w 731"/>
              <a:gd name="T17" fmla="*/ 87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111" y="870"/>
                </a:moveTo>
                <a:cubicBezTo>
                  <a:pt x="176" y="904"/>
                  <a:pt x="507" y="1086"/>
                  <a:pt x="507" y="1086"/>
                </a:cubicBezTo>
                <a:cubicBezTo>
                  <a:pt x="507" y="1086"/>
                  <a:pt x="584" y="1146"/>
                  <a:pt x="649" y="917"/>
                </a:cubicBezTo>
                <a:cubicBezTo>
                  <a:pt x="714" y="689"/>
                  <a:pt x="731" y="416"/>
                  <a:pt x="617" y="140"/>
                </a:cubicBezTo>
                <a:cubicBezTo>
                  <a:pt x="602" y="104"/>
                  <a:pt x="565" y="0"/>
                  <a:pt x="484" y="52"/>
                </a:cubicBezTo>
                <a:cubicBezTo>
                  <a:pt x="403" y="103"/>
                  <a:pt x="75" y="302"/>
                  <a:pt x="75" y="302"/>
                </a:cubicBezTo>
                <a:cubicBezTo>
                  <a:pt x="75" y="302"/>
                  <a:pt x="11" y="338"/>
                  <a:pt x="23" y="401"/>
                </a:cubicBezTo>
                <a:cubicBezTo>
                  <a:pt x="36" y="463"/>
                  <a:pt x="60" y="594"/>
                  <a:pt x="41" y="692"/>
                </a:cubicBezTo>
                <a:cubicBezTo>
                  <a:pt x="23" y="782"/>
                  <a:pt x="0" y="813"/>
                  <a:pt x="111" y="870"/>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12" name="Freeform 11">
            <a:extLst>
              <a:ext uri="{FF2B5EF4-FFF2-40B4-BE49-F238E27FC236}">
                <a16:creationId xmlns:a16="http://schemas.microsoft.com/office/drawing/2014/main" id="{1DDE4153-8E0C-0AC8-DDC5-AE3365C30E0F}"/>
              </a:ext>
            </a:extLst>
          </p:cNvPr>
          <p:cNvSpPr>
            <a:spLocks/>
          </p:cNvSpPr>
          <p:nvPr/>
        </p:nvSpPr>
        <p:spPr bwMode="auto">
          <a:xfrm>
            <a:off x="5964821" y="1916295"/>
            <a:ext cx="1158429" cy="1047368"/>
          </a:xfrm>
          <a:custGeom>
            <a:avLst/>
            <a:gdLst>
              <a:gd name="T0" fmla="*/ 517 w 995"/>
              <a:gd name="T1" fmla="*/ 834 h 900"/>
              <a:gd name="T2" fmla="*/ 905 w 995"/>
              <a:gd name="T3" fmla="*/ 604 h 900"/>
              <a:gd name="T4" fmla="*/ 831 w 995"/>
              <a:gd name="T5" fmla="*/ 395 h 900"/>
              <a:gd name="T6" fmla="*/ 147 w 995"/>
              <a:gd name="T7" fmla="*/ 26 h 900"/>
              <a:gd name="T8" fmla="*/ 3 w 995"/>
              <a:gd name="T9" fmla="*/ 96 h 900"/>
              <a:gd name="T10" fmla="*/ 9 w 995"/>
              <a:gd name="T11" fmla="*/ 576 h 900"/>
              <a:gd name="T12" fmla="*/ 68 w 995"/>
              <a:gd name="T13" fmla="*/ 670 h 900"/>
              <a:gd name="T14" fmla="*/ 328 w 995"/>
              <a:gd name="T15" fmla="*/ 804 h 900"/>
              <a:gd name="T16" fmla="*/ 517 w 995"/>
              <a:gd name="T17" fmla="*/ 83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5" h="900">
                <a:moveTo>
                  <a:pt x="517" y="834"/>
                </a:moveTo>
                <a:cubicBezTo>
                  <a:pt x="579" y="796"/>
                  <a:pt x="905" y="604"/>
                  <a:pt x="905" y="604"/>
                </a:cubicBezTo>
                <a:cubicBezTo>
                  <a:pt x="905" y="604"/>
                  <a:pt x="995" y="568"/>
                  <a:pt x="831" y="395"/>
                </a:cubicBezTo>
                <a:cubicBezTo>
                  <a:pt x="669" y="223"/>
                  <a:pt x="442" y="70"/>
                  <a:pt x="147" y="26"/>
                </a:cubicBezTo>
                <a:cubicBezTo>
                  <a:pt x="108" y="21"/>
                  <a:pt x="0" y="0"/>
                  <a:pt x="3" y="96"/>
                </a:cubicBezTo>
                <a:cubicBezTo>
                  <a:pt x="6" y="192"/>
                  <a:pt x="9" y="576"/>
                  <a:pt x="9" y="576"/>
                </a:cubicBezTo>
                <a:cubicBezTo>
                  <a:pt x="9" y="576"/>
                  <a:pt x="8" y="649"/>
                  <a:pt x="68" y="670"/>
                </a:cubicBezTo>
                <a:cubicBezTo>
                  <a:pt x="128" y="692"/>
                  <a:pt x="253" y="737"/>
                  <a:pt x="328" y="804"/>
                </a:cubicBezTo>
                <a:cubicBezTo>
                  <a:pt x="396" y="865"/>
                  <a:pt x="411" y="900"/>
                  <a:pt x="517" y="834"/>
                </a:cubicBezTo>
                <a:close/>
              </a:path>
            </a:pathLst>
          </a:custGeom>
          <a:solidFill>
            <a:schemeClr val="accent1"/>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13" name="Freeform 12">
            <a:extLst>
              <a:ext uri="{FF2B5EF4-FFF2-40B4-BE49-F238E27FC236}">
                <a16:creationId xmlns:a16="http://schemas.microsoft.com/office/drawing/2014/main" id="{6E023926-CEAC-58DD-1771-A627BF851180}"/>
              </a:ext>
            </a:extLst>
          </p:cNvPr>
          <p:cNvSpPr>
            <a:spLocks/>
          </p:cNvSpPr>
          <p:nvPr/>
        </p:nvSpPr>
        <p:spPr bwMode="auto">
          <a:xfrm>
            <a:off x="5957108" y="3670904"/>
            <a:ext cx="1148402" cy="1053538"/>
          </a:xfrm>
          <a:custGeom>
            <a:avLst/>
            <a:gdLst>
              <a:gd name="T0" fmla="*/ 7 w 987"/>
              <a:gd name="T1" fmla="*/ 357 h 905"/>
              <a:gd name="T2" fmla="*/ 23 w 987"/>
              <a:gd name="T3" fmla="*/ 808 h 905"/>
              <a:gd name="T4" fmla="*/ 242 w 987"/>
              <a:gd name="T5" fmla="*/ 844 h 905"/>
              <a:gd name="T6" fmla="*/ 894 w 987"/>
              <a:gd name="T7" fmla="*/ 420 h 905"/>
              <a:gd name="T8" fmla="*/ 901 w 987"/>
              <a:gd name="T9" fmla="*/ 261 h 905"/>
              <a:gd name="T10" fmla="*/ 477 w 987"/>
              <a:gd name="T11" fmla="*/ 36 h 905"/>
              <a:gd name="T12" fmla="*/ 366 w 987"/>
              <a:gd name="T13" fmla="*/ 43 h 905"/>
              <a:gd name="T14" fmla="*/ 124 w 987"/>
              <a:gd name="T15" fmla="*/ 206 h 905"/>
              <a:gd name="T16" fmla="*/ 7 w 987"/>
              <a:gd name="T17" fmla="*/ 357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05">
                <a:moveTo>
                  <a:pt x="7" y="357"/>
                </a:moveTo>
                <a:cubicBezTo>
                  <a:pt x="11" y="430"/>
                  <a:pt x="23" y="808"/>
                  <a:pt x="23" y="808"/>
                </a:cubicBezTo>
                <a:cubicBezTo>
                  <a:pt x="23" y="808"/>
                  <a:pt x="11" y="905"/>
                  <a:pt x="242" y="844"/>
                </a:cubicBezTo>
                <a:cubicBezTo>
                  <a:pt x="470" y="783"/>
                  <a:pt x="714" y="658"/>
                  <a:pt x="894" y="420"/>
                </a:cubicBezTo>
                <a:cubicBezTo>
                  <a:pt x="917" y="389"/>
                  <a:pt x="987" y="304"/>
                  <a:pt x="901" y="261"/>
                </a:cubicBezTo>
                <a:cubicBezTo>
                  <a:pt x="815" y="217"/>
                  <a:pt x="477" y="36"/>
                  <a:pt x="477" y="36"/>
                </a:cubicBezTo>
                <a:cubicBezTo>
                  <a:pt x="477" y="36"/>
                  <a:pt x="413" y="0"/>
                  <a:pt x="366" y="43"/>
                </a:cubicBezTo>
                <a:cubicBezTo>
                  <a:pt x="318" y="85"/>
                  <a:pt x="219" y="173"/>
                  <a:pt x="124" y="206"/>
                </a:cubicBezTo>
                <a:cubicBezTo>
                  <a:pt x="38" y="237"/>
                  <a:pt x="0" y="232"/>
                  <a:pt x="7" y="357"/>
                </a:cubicBezTo>
                <a:close/>
              </a:path>
            </a:pathLst>
          </a:custGeom>
          <a:solidFill>
            <a:schemeClr val="accent3"/>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14" name="Freeform 13">
            <a:extLst>
              <a:ext uri="{FF2B5EF4-FFF2-40B4-BE49-F238E27FC236}">
                <a16:creationId xmlns:a16="http://schemas.microsoft.com/office/drawing/2014/main" id="{C8DC6740-2A1C-CB0B-0677-C18A007097FB}"/>
              </a:ext>
            </a:extLst>
          </p:cNvPr>
          <p:cNvSpPr>
            <a:spLocks/>
          </p:cNvSpPr>
          <p:nvPr/>
        </p:nvSpPr>
        <p:spPr bwMode="auto">
          <a:xfrm>
            <a:off x="4720783" y="3656250"/>
            <a:ext cx="1161514" cy="1045054"/>
          </a:xfrm>
          <a:custGeom>
            <a:avLst/>
            <a:gdLst>
              <a:gd name="T0" fmla="*/ 477 w 998"/>
              <a:gd name="T1" fmla="*/ 67 h 898"/>
              <a:gd name="T2" fmla="*/ 90 w 998"/>
              <a:gd name="T3" fmla="*/ 299 h 898"/>
              <a:gd name="T4" fmla="*/ 165 w 998"/>
              <a:gd name="T5" fmla="*/ 508 h 898"/>
              <a:gd name="T6" fmla="*/ 851 w 998"/>
              <a:gd name="T7" fmla="*/ 873 h 898"/>
              <a:gd name="T8" fmla="*/ 995 w 998"/>
              <a:gd name="T9" fmla="*/ 802 h 898"/>
              <a:gd name="T10" fmla="*/ 986 w 998"/>
              <a:gd name="T11" fmla="*/ 323 h 898"/>
              <a:gd name="T12" fmla="*/ 926 w 998"/>
              <a:gd name="T13" fmla="*/ 229 h 898"/>
              <a:gd name="T14" fmla="*/ 666 w 998"/>
              <a:gd name="T15" fmla="*/ 96 h 898"/>
              <a:gd name="T16" fmla="*/ 477 w 998"/>
              <a:gd name="T17" fmla="*/ 67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8" h="898">
                <a:moveTo>
                  <a:pt x="477" y="67"/>
                </a:moveTo>
                <a:cubicBezTo>
                  <a:pt x="415" y="106"/>
                  <a:pt x="90" y="299"/>
                  <a:pt x="90" y="299"/>
                </a:cubicBezTo>
                <a:cubicBezTo>
                  <a:pt x="90" y="299"/>
                  <a:pt x="0" y="336"/>
                  <a:pt x="165" y="508"/>
                </a:cubicBezTo>
                <a:cubicBezTo>
                  <a:pt x="328" y="679"/>
                  <a:pt x="556" y="831"/>
                  <a:pt x="851" y="873"/>
                </a:cubicBezTo>
                <a:cubicBezTo>
                  <a:pt x="890" y="878"/>
                  <a:pt x="998" y="898"/>
                  <a:pt x="995" y="802"/>
                </a:cubicBezTo>
                <a:cubicBezTo>
                  <a:pt x="991" y="706"/>
                  <a:pt x="986" y="323"/>
                  <a:pt x="986" y="323"/>
                </a:cubicBezTo>
                <a:cubicBezTo>
                  <a:pt x="986" y="323"/>
                  <a:pt x="986" y="250"/>
                  <a:pt x="926" y="229"/>
                </a:cubicBezTo>
                <a:cubicBezTo>
                  <a:pt x="866" y="208"/>
                  <a:pt x="741" y="163"/>
                  <a:pt x="666" y="96"/>
                </a:cubicBezTo>
                <a:cubicBezTo>
                  <a:pt x="597" y="36"/>
                  <a:pt x="582" y="0"/>
                  <a:pt x="477" y="67"/>
                </a:cubicBezTo>
                <a:close/>
              </a:path>
            </a:pathLst>
          </a:custGeom>
          <a:solidFill>
            <a:schemeClr val="accent4"/>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15" name="Freeform 14">
            <a:extLst>
              <a:ext uri="{FF2B5EF4-FFF2-40B4-BE49-F238E27FC236}">
                <a16:creationId xmlns:a16="http://schemas.microsoft.com/office/drawing/2014/main" id="{FE086D8D-1362-238F-BF24-B470BBB0C87D}"/>
              </a:ext>
            </a:extLst>
          </p:cNvPr>
          <p:cNvSpPr>
            <a:spLocks/>
          </p:cNvSpPr>
          <p:nvPr/>
        </p:nvSpPr>
        <p:spPr bwMode="auto">
          <a:xfrm>
            <a:off x="4516399" y="2639734"/>
            <a:ext cx="850697" cy="1334275"/>
          </a:xfrm>
          <a:custGeom>
            <a:avLst/>
            <a:gdLst>
              <a:gd name="T0" fmla="*/ 620 w 731"/>
              <a:gd name="T1" fmla="*/ 276 h 1146"/>
              <a:gd name="T2" fmla="*/ 224 w 731"/>
              <a:gd name="T3" fmla="*/ 59 h 1146"/>
              <a:gd name="T4" fmla="*/ 81 w 731"/>
              <a:gd name="T5" fmla="*/ 229 h 1146"/>
              <a:gd name="T6" fmla="*/ 113 w 731"/>
              <a:gd name="T7" fmla="*/ 1006 h 1146"/>
              <a:gd name="T8" fmla="*/ 246 w 731"/>
              <a:gd name="T9" fmla="*/ 1094 h 1146"/>
              <a:gd name="T10" fmla="*/ 656 w 731"/>
              <a:gd name="T11" fmla="*/ 844 h 1146"/>
              <a:gd name="T12" fmla="*/ 707 w 731"/>
              <a:gd name="T13" fmla="*/ 745 h 1146"/>
              <a:gd name="T14" fmla="*/ 690 w 731"/>
              <a:gd name="T15" fmla="*/ 453 h 1146"/>
              <a:gd name="T16" fmla="*/ 620 w 731"/>
              <a:gd name="T17" fmla="*/ 27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620" y="276"/>
                </a:moveTo>
                <a:cubicBezTo>
                  <a:pt x="555" y="242"/>
                  <a:pt x="224" y="59"/>
                  <a:pt x="224" y="59"/>
                </a:cubicBezTo>
                <a:cubicBezTo>
                  <a:pt x="224" y="59"/>
                  <a:pt x="147" y="0"/>
                  <a:pt x="81" y="229"/>
                </a:cubicBezTo>
                <a:cubicBezTo>
                  <a:pt x="17" y="456"/>
                  <a:pt x="0" y="730"/>
                  <a:pt x="113" y="1006"/>
                </a:cubicBezTo>
                <a:cubicBezTo>
                  <a:pt x="128" y="1042"/>
                  <a:pt x="166" y="1146"/>
                  <a:pt x="246" y="1094"/>
                </a:cubicBezTo>
                <a:cubicBezTo>
                  <a:pt x="327" y="1042"/>
                  <a:pt x="656" y="844"/>
                  <a:pt x="656" y="844"/>
                </a:cubicBezTo>
                <a:cubicBezTo>
                  <a:pt x="656" y="844"/>
                  <a:pt x="719" y="807"/>
                  <a:pt x="707" y="745"/>
                </a:cubicBezTo>
                <a:cubicBezTo>
                  <a:pt x="695" y="682"/>
                  <a:pt x="670" y="552"/>
                  <a:pt x="690" y="453"/>
                </a:cubicBezTo>
                <a:cubicBezTo>
                  <a:pt x="708" y="363"/>
                  <a:pt x="731" y="333"/>
                  <a:pt x="620" y="276"/>
                </a:cubicBezTo>
                <a:close/>
              </a:path>
            </a:pathLst>
          </a:custGeom>
          <a:solidFill>
            <a:schemeClr val="accent5"/>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16" name="Freeform 15">
            <a:extLst>
              <a:ext uri="{FF2B5EF4-FFF2-40B4-BE49-F238E27FC236}">
                <a16:creationId xmlns:a16="http://schemas.microsoft.com/office/drawing/2014/main" id="{EFCD229D-40E0-4F4D-7494-E4D9F9659023}"/>
              </a:ext>
            </a:extLst>
          </p:cNvPr>
          <p:cNvSpPr>
            <a:spLocks/>
          </p:cNvSpPr>
          <p:nvPr/>
        </p:nvSpPr>
        <p:spPr bwMode="auto">
          <a:xfrm>
            <a:off x="4730038" y="1910124"/>
            <a:ext cx="1159200" cy="1035798"/>
          </a:xfrm>
          <a:custGeom>
            <a:avLst/>
            <a:gdLst>
              <a:gd name="T0" fmla="*/ 982 w 996"/>
              <a:gd name="T1" fmla="*/ 547 h 890"/>
              <a:gd name="T2" fmla="*/ 982 w 996"/>
              <a:gd name="T3" fmla="*/ 96 h 890"/>
              <a:gd name="T4" fmla="*/ 764 w 996"/>
              <a:gd name="T5" fmla="*/ 53 h 890"/>
              <a:gd name="T6" fmla="*/ 98 w 996"/>
              <a:gd name="T7" fmla="*/ 453 h 890"/>
              <a:gd name="T8" fmla="*/ 85 w 996"/>
              <a:gd name="T9" fmla="*/ 613 h 890"/>
              <a:gd name="T10" fmla="*/ 501 w 996"/>
              <a:gd name="T11" fmla="*/ 852 h 890"/>
              <a:gd name="T12" fmla="*/ 612 w 996"/>
              <a:gd name="T13" fmla="*/ 849 h 890"/>
              <a:gd name="T14" fmla="*/ 859 w 996"/>
              <a:gd name="T15" fmla="*/ 694 h 890"/>
              <a:gd name="T16" fmla="*/ 982 w 996"/>
              <a:gd name="T17" fmla="*/ 547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90">
                <a:moveTo>
                  <a:pt x="982" y="547"/>
                </a:moveTo>
                <a:cubicBezTo>
                  <a:pt x="980" y="474"/>
                  <a:pt x="982" y="96"/>
                  <a:pt x="982" y="96"/>
                </a:cubicBezTo>
                <a:cubicBezTo>
                  <a:pt x="982" y="96"/>
                  <a:pt x="996" y="0"/>
                  <a:pt x="764" y="53"/>
                </a:cubicBezTo>
                <a:cubicBezTo>
                  <a:pt x="534" y="105"/>
                  <a:pt x="286" y="222"/>
                  <a:pt x="98" y="453"/>
                </a:cubicBezTo>
                <a:cubicBezTo>
                  <a:pt x="73" y="484"/>
                  <a:pt x="0" y="567"/>
                  <a:pt x="85" y="613"/>
                </a:cubicBezTo>
                <a:cubicBezTo>
                  <a:pt x="169" y="659"/>
                  <a:pt x="501" y="852"/>
                  <a:pt x="501" y="852"/>
                </a:cubicBezTo>
                <a:cubicBezTo>
                  <a:pt x="501" y="852"/>
                  <a:pt x="563" y="890"/>
                  <a:pt x="612" y="849"/>
                </a:cubicBezTo>
                <a:cubicBezTo>
                  <a:pt x="661" y="808"/>
                  <a:pt x="764" y="724"/>
                  <a:pt x="859" y="694"/>
                </a:cubicBezTo>
                <a:cubicBezTo>
                  <a:pt x="947" y="667"/>
                  <a:pt x="984" y="672"/>
                  <a:pt x="982" y="547"/>
                </a:cubicBezTo>
                <a:close/>
              </a:path>
            </a:pathLst>
          </a:custGeom>
          <a:solidFill>
            <a:schemeClr val="accent6"/>
          </a:solidFill>
          <a:ln>
            <a:noFill/>
          </a:ln>
        </p:spPr>
        <p:txBody>
          <a:bodyPr vert="horz" wrap="square" lIns="68562" tIns="34281" rIns="68562" bIns="34281" numCol="1" anchor="t" anchorCtr="0" compatLnSpc="1">
            <a:prstTxWarp prst="textNoShape">
              <a:avLst/>
            </a:prstTxWarp>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17" name="Freeform 16">
            <a:extLst>
              <a:ext uri="{FF2B5EF4-FFF2-40B4-BE49-F238E27FC236}">
                <a16:creationId xmlns:a16="http://schemas.microsoft.com/office/drawing/2014/main" id="{55B6CEEB-2520-A182-845A-D608C9CB11AE}"/>
              </a:ext>
            </a:extLst>
          </p:cNvPr>
          <p:cNvSpPr/>
          <p:nvPr/>
        </p:nvSpPr>
        <p:spPr>
          <a:xfrm>
            <a:off x="6734859" y="1979125"/>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1"/>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18" name="Freeform 17">
            <a:extLst>
              <a:ext uri="{FF2B5EF4-FFF2-40B4-BE49-F238E27FC236}">
                <a16:creationId xmlns:a16="http://schemas.microsoft.com/office/drawing/2014/main" id="{FDD65F1E-69EB-02BE-AEB9-E88652937250}"/>
              </a:ext>
            </a:extLst>
          </p:cNvPr>
          <p:cNvSpPr/>
          <p:nvPr/>
        </p:nvSpPr>
        <p:spPr>
          <a:xfrm flipV="1">
            <a:off x="6734859" y="4414246"/>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3"/>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cxnSp>
        <p:nvCxnSpPr>
          <p:cNvPr id="19" name="Straight Connector 18">
            <a:extLst>
              <a:ext uri="{FF2B5EF4-FFF2-40B4-BE49-F238E27FC236}">
                <a16:creationId xmlns:a16="http://schemas.microsoft.com/office/drawing/2014/main" id="{65B1EC8A-34BA-BB29-2A6D-F9FF54CC04F9}"/>
              </a:ext>
            </a:extLst>
          </p:cNvPr>
          <p:cNvCxnSpPr>
            <a:cxnSpLocks/>
          </p:cNvCxnSpPr>
          <p:nvPr/>
        </p:nvCxnSpPr>
        <p:spPr>
          <a:xfrm>
            <a:off x="7105510" y="3303400"/>
            <a:ext cx="579658" cy="0"/>
          </a:xfrm>
          <a:prstGeom prst="line">
            <a:avLst/>
          </a:prstGeom>
          <a:ln w="6350" cap="rnd">
            <a:solidFill>
              <a:schemeClr val="accent2"/>
            </a:solidFill>
            <a:round/>
            <a:tailEnd type="oval" w="lg" len="lg"/>
          </a:ln>
        </p:spPr>
        <p:style>
          <a:lnRef idx="1">
            <a:schemeClr val="accent1"/>
          </a:lnRef>
          <a:fillRef idx="0">
            <a:schemeClr val="accent1"/>
          </a:fillRef>
          <a:effectRef idx="0">
            <a:schemeClr val="accent1"/>
          </a:effectRef>
          <a:fontRef idx="minor">
            <a:schemeClr val="tx1"/>
          </a:fontRef>
        </p:style>
      </p:cxnSp>
      <p:sp>
        <p:nvSpPr>
          <p:cNvPr id="20" name="Freeform 19">
            <a:extLst>
              <a:ext uri="{FF2B5EF4-FFF2-40B4-BE49-F238E27FC236}">
                <a16:creationId xmlns:a16="http://schemas.microsoft.com/office/drawing/2014/main" id="{BFA98118-3D70-484B-5035-82633348BD02}"/>
              </a:ext>
            </a:extLst>
          </p:cNvPr>
          <p:cNvSpPr/>
          <p:nvPr/>
        </p:nvSpPr>
        <p:spPr>
          <a:xfrm flipH="1">
            <a:off x="4313996" y="1979125"/>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6"/>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sp>
        <p:nvSpPr>
          <p:cNvPr id="21" name="Freeform 20">
            <a:extLst>
              <a:ext uri="{FF2B5EF4-FFF2-40B4-BE49-F238E27FC236}">
                <a16:creationId xmlns:a16="http://schemas.microsoft.com/office/drawing/2014/main" id="{A0F62803-B8F7-1D44-3905-FE9CCC6B21C5}"/>
              </a:ext>
            </a:extLst>
          </p:cNvPr>
          <p:cNvSpPr/>
          <p:nvPr/>
        </p:nvSpPr>
        <p:spPr>
          <a:xfrm flipH="1" flipV="1">
            <a:off x="4313996" y="4414246"/>
            <a:ext cx="791309" cy="221225"/>
          </a:xfrm>
          <a:custGeom>
            <a:avLst/>
            <a:gdLst>
              <a:gd name="connsiteX0" fmla="*/ 0 w 1149178"/>
              <a:gd name="connsiteY0" fmla="*/ 321275 h 321275"/>
              <a:gd name="connsiteX1" fmla="*/ 321275 w 1149178"/>
              <a:gd name="connsiteY1" fmla="*/ 0 h 321275"/>
              <a:gd name="connsiteX2" fmla="*/ 1149178 w 1149178"/>
              <a:gd name="connsiteY2" fmla="*/ 0 h 321275"/>
            </a:gdLst>
            <a:ahLst/>
            <a:cxnLst>
              <a:cxn ang="0">
                <a:pos x="connsiteX0" y="connsiteY0"/>
              </a:cxn>
              <a:cxn ang="0">
                <a:pos x="connsiteX1" y="connsiteY1"/>
              </a:cxn>
              <a:cxn ang="0">
                <a:pos x="connsiteX2" y="connsiteY2"/>
              </a:cxn>
            </a:cxnLst>
            <a:rect l="l" t="t" r="r" b="b"/>
            <a:pathLst>
              <a:path w="1149178" h="321275">
                <a:moveTo>
                  <a:pt x="0" y="321275"/>
                </a:moveTo>
                <a:lnTo>
                  <a:pt x="321275" y="0"/>
                </a:lnTo>
                <a:lnTo>
                  <a:pt x="1149178" y="0"/>
                </a:lnTo>
              </a:path>
            </a:pathLst>
          </a:custGeom>
          <a:noFill/>
          <a:ln w="6350" cap="rnd">
            <a:solidFill>
              <a:schemeClr val="accent4"/>
            </a:solidFill>
            <a:round/>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2699" b="0" i="0" u="none" strike="noStrike" kern="1200" cap="none" spc="0" normalizeH="0" baseline="0" noProof="0">
              <a:ln>
                <a:noFill/>
              </a:ln>
              <a:solidFill>
                <a:srgbClr val="77C5D5"/>
              </a:solidFill>
              <a:effectLst/>
              <a:uLnTx/>
              <a:uFillTx/>
              <a:latin typeface="Avenir Next LT Pro"/>
              <a:ea typeface="+mn-ea"/>
              <a:cs typeface="+mn-cs"/>
            </a:endParaRPr>
          </a:p>
        </p:txBody>
      </p:sp>
      <p:cxnSp>
        <p:nvCxnSpPr>
          <p:cNvPr id="22" name="Straight Connector 21">
            <a:extLst>
              <a:ext uri="{FF2B5EF4-FFF2-40B4-BE49-F238E27FC236}">
                <a16:creationId xmlns:a16="http://schemas.microsoft.com/office/drawing/2014/main" id="{921C373D-C72A-D3E4-A341-B7D9F1FFF011}"/>
              </a:ext>
            </a:extLst>
          </p:cNvPr>
          <p:cNvCxnSpPr/>
          <p:nvPr/>
        </p:nvCxnSpPr>
        <p:spPr>
          <a:xfrm flipH="1">
            <a:off x="4192553" y="3303400"/>
            <a:ext cx="359849" cy="0"/>
          </a:xfrm>
          <a:prstGeom prst="line">
            <a:avLst/>
          </a:prstGeom>
          <a:ln w="6350" cap="rnd">
            <a:solidFill>
              <a:schemeClr val="accent5"/>
            </a:solidFill>
            <a:round/>
            <a:tailEnd type="oval" w="lg" len="lg"/>
          </a:ln>
        </p:spPr>
        <p:style>
          <a:lnRef idx="1">
            <a:schemeClr val="accent1"/>
          </a:lnRef>
          <a:fillRef idx="0">
            <a:schemeClr val="accent1"/>
          </a:fillRef>
          <a:effectRef idx="0">
            <a:schemeClr val="accent1"/>
          </a:effectRef>
          <a:fontRef idx="minor">
            <a:schemeClr val="tx1"/>
          </a:fontRef>
        </p:style>
      </p:cxnSp>
      <p:sp>
        <p:nvSpPr>
          <p:cNvPr id="37" name="Text Placeholder 2">
            <a:extLst>
              <a:ext uri="{FF2B5EF4-FFF2-40B4-BE49-F238E27FC236}">
                <a16:creationId xmlns:a16="http://schemas.microsoft.com/office/drawing/2014/main" id="{A937DD1B-1892-5BB9-C68F-67525DA8DDBF}"/>
              </a:ext>
            </a:extLst>
          </p:cNvPr>
          <p:cNvSpPr txBox="1">
            <a:spLocks/>
          </p:cNvSpPr>
          <p:nvPr/>
        </p:nvSpPr>
        <p:spPr>
          <a:xfrm>
            <a:off x="168608" y="1623965"/>
            <a:ext cx="3877372" cy="1249894"/>
          </a:xfrm>
          <a:prstGeom prst="rect">
            <a:avLst/>
          </a:prstGeom>
        </p:spPr>
        <p:txBody>
          <a:bodyPr>
            <a:sp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Centralized Consent </a:t>
            </a:r>
            <a:b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&amp; Channel Preference</a:t>
            </a:r>
          </a:p>
          <a:p>
            <a:pPr marL="0" marR="0" lvl="0" indent="0" algn="r"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Tracks patient consent and preference, and prioritizes channels based on behavior.</a:t>
            </a:r>
          </a:p>
        </p:txBody>
      </p:sp>
      <p:sp>
        <p:nvSpPr>
          <p:cNvPr id="38" name="Text Placeholder 4">
            <a:extLst>
              <a:ext uri="{FF2B5EF4-FFF2-40B4-BE49-F238E27FC236}">
                <a16:creationId xmlns:a16="http://schemas.microsoft.com/office/drawing/2014/main" id="{43142566-187B-C3A9-443F-5292FDABD1B2}"/>
              </a:ext>
            </a:extLst>
          </p:cNvPr>
          <p:cNvSpPr txBox="1">
            <a:spLocks/>
          </p:cNvSpPr>
          <p:nvPr/>
        </p:nvSpPr>
        <p:spPr>
          <a:xfrm>
            <a:off x="558573" y="2966297"/>
            <a:ext cx="3487407" cy="1419171"/>
          </a:xfrm>
          <a:prstGeom prst="rect">
            <a:avLst/>
          </a:prstGeom>
        </p:spPr>
        <p:txBody>
          <a:bodyPr wrap="square">
            <a:sp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Personas</a:t>
            </a:r>
          </a:p>
          <a:p>
            <a:pPr marL="0" marR="0" lvl="0" indent="0" algn="r"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Group together patients that share characteristics that may influence their communication engagement tendencies.</a:t>
            </a:r>
            <a:endPar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endParaRPr>
          </a:p>
        </p:txBody>
      </p:sp>
      <p:sp>
        <p:nvSpPr>
          <p:cNvPr id="39" name="Text Placeholder 6">
            <a:extLst>
              <a:ext uri="{FF2B5EF4-FFF2-40B4-BE49-F238E27FC236}">
                <a16:creationId xmlns:a16="http://schemas.microsoft.com/office/drawing/2014/main" id="{CA949F66-D9FC-2134-DA32-4A8C181A05F3}"/>
              </a:ext>
            </a:extLst>
          </p:cNvPr>
          <p:cNvSpPr txBox="1">
            <a:spLocks/>
          </p:cNvSpPr>
          <p:nvPr/>
        </p:nvSpPr>
        <p:spPr>
          <a:xfrm>
            <a:off x="356867" y="4466318"/>
            <a:ext cx="3689113" cy="1419171"/>
          </a:xfrm>
          <a:prstGeom prst="rect">
            <a:avLst/>
          </a:prstGeom>
        </p:spPr>
        <p:txBody>
          <a:bodyPr>
            <a:sp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Engagement Journeys</a:t>
            </a:r>
          </a:p>
          <a:p>
            <a:pPr marL="0" marR="0" lvl="0" indent="0" algn="r"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Individualized communication strategies are organized into a journey format, which provides a dynamic path to follow for each individual patient outreach.</a:t>
            </a:r>
          </a:p>
        </p:txBody>
      </p:sp>
      <p:sp>
        <p:nvSpPr>
          <p:cNvPr id="40" name="Text Placeholder 9">
            <a:extLst>
              <a:ext uri="{FF2B5EF4-FFF2-40B4-BE49-F238E27FC236}">
                <a16:creationId xmlns:a16="http://schemas.microsoft.com/office/drawing/2014/main" id="{6AEE2DA3-8F9A-67D9-539C-C641C946B0EA}"/>
              </a:ext>
            </a:extLst>
          </p:cNvPr>
          <p:cNvSpPr txBox="1">
            <a:spLocks/>
          </p:cNvSpPr>
          <p:nvPr/>
        </p:nvSpPr>
        <p:spPr>
          <a:xfrm>
            <a:off x="7893288" y="1661015"/>
            <a:ext cx="3689112" cy="906723"/>
          </a:xfrm>
          <a:prstGeom prst="rect">
            <a:avLst/>
          </a:prstGeom>
        </p:spPr>
        <p:txBody>
          <a:bodyPr>
            <a:sp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Integrated Performance</a:t>
            </a:r>
          </a:p>
          <a:p>
            <a:pPr marL="0" marR="0" lvl="0" indent="0" algn="l"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Results are tied to the engagement platform and immediately visible. </a:t>
            </a:r>
          </a:p>
        </p:txBody>
      </p:sp>
      <p:sp>
        <p:nvSpPr>
          <p:cNvPr id="41" name="Text Placeholder 11">
            <a:extLst>
              <a:ext uri="{FF2B5EF4-FFF2-40B4-BE49-F238E27FC236}">
                <a16:creationId xmlns:a16="http://schemas.microsoft.com/office/drawing/2014/main" id="{CF83DC86-0F98-1B69-CD78-C9D377A381A0}"/>
              </a:ext>
            </a:extLst>
          </p:cNvPr>
          <p:cNvSpPr txBox="1">
            <a:spLocks/>
          </p:cNvSpPr>
          <p:nvPr/>
        </p:nvSpPr>
        <p:spPr>
          <a:xfrm>
            <a:off x="7893288" y="2875585"/>
            <a:ext cx="3537474" cy="1380699"/>
          </a:xfrm>
          <a:prstGeom prst="rect">
            <a:avLst/>
          </a:prstGeom>
        </p:spPr>
        <p:txBody>
          <a:bodyPr>
            <a:sp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Outcome-based Engagement</a:t>
            </a:r>
          </a:p>
          <a:p>
            <a:pPr marL="0" marR="0" lvl="0" indent="0" algn="l"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400" b="0" i="0" u="none" strike="noStrike" kern="1200" cap="none" spc="0" normalizeH="0" baseline="0" noProof="0" err="1">
                <a:ln>
                  <a:noFill/>
                </a:ln>
                <a:solidFill>
                  <a:srgbClr val="49494C"/>
                </a:solidFill>
                <a:effectLst/>
                <a:uLnTx/>
                <a:uFillTx/>
                <a:latin typeface="Avenir Next LT Pro"/>
                <a:ea typeface="Verdana" panose="020B0604030504040204" pitchFamily="34" charset="0"/>
                <a:cs typeface="Verdana" panose="020B0604030504040204" pitchFamily="34" charset="0"/>
              </a:rPr>
              <a:t>OmniBrain’s</a:t>
            </a:r>
            <a: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Verdana" panose="020B0604030504040204" pitchFamily="34" charset="0"/>
              </a:rPr>
              <a:t> intelligence enables users to deliver dynamic patient communications tailored to achieve business goals—for any leg of the journey.</a:t>
            </a:r>
          </a:p>
        </p:txBody>
      </p:sp>
      <p:sp>
        <p:nvSpPr>
          <p:cNvPr id="42" name="Text Placeholder 13">
            <a:extLst>
              <a:ext uri="{FF2B5EF4-FFF2-40B4-BE49-F238E27FC236}">
                <a16:creationId xmlns:a16="http://schemas.microsoft.com/office/drawing/2014/main" id="{FFFF0720-DEDF-4966-BCA3-9AA386678669}"/>
              </a:ext>
            </a:extLst>
          </p:cNvPr>
          <p:cNvSpPr txBox="1">
            <a:spLocks/>
          </p:cNvSpPr>
          <p:nvPr/>
        </p:nvSpPr>
        <p:spPr>
          <a:xfrm>
            <a:off x="7883262" y="4385468"/>
            <a:ext cx="3370204" cy="1397114"/>
          </a:xfrm>
          <a:prstGeom prst="rect">
            <a:avLst/>
          </a:prstGeom>
        </p:spPr>
        <p:txBody>
          <a:bodyPr wrap="square">
            <a:spAutoFit/>
          </a:bodyPr>
          <a:lst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1pPr>
            <a:lvl2pPr marL="50292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2pPr>
            <a:lvl3pPr marL="77724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3pPr>
            <a:lvl4pPr marL="105156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4pPr>
            <a:lvl5pPr marL="1325880" indent="-228600" algn="l" defTabSz="914400" rtl="0" eaLnBrk="1" latinLnBrk="0" hangingPunct="1">
              <a:lnSpc>
                <a:spcPct val="110000"/>
              </a:lnSpc>
              <a:spcBef>
                <a:spcPts val="500"/>
              </a:spcBef>
              <a:buClr>
                <a:schemeClr val="tx2"/>
              </a:buClr>
              <a:buFont typeface="Arial" panose="020B0604020202020204" pitchFamily="34" charset="0"/>
              <a:buChar char="•"/>
              <a:defRPr sz="1800" b="0" i="0" kern="1200">
                <a:solidFill>
                  <a:schemeClr val="tx2"/>
                </a:solidFill>
                <a:latin typeface="+mn-lt"/>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0"/>
              </a:spcAft>
              <a:buClr>
                <a:srgbClr val="49494C"/>
              </a:buClr>
              <a:buSzTx/>
              <a:buFont typeface="Arial" panose="020B0604020202020204" pitchFamily="34" charset="0"/>
              <a:buNone/>
              <a:tabLst/>
              <a:defRPr/>
            </a:pPr>
            <a:r>
              <a:rPr kumimoji="0" lang="en-US" sz="1800" b="1"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t>Self-service Journey Adjustments</a:t>
            </a:r>
            <a:br>
              <a:rPr kumimoji="0" lang="en-US" sz="1400" b="0" i="0" u="none" strike="noStrike" kern="1200" cap="none" spc="0" normalizeH="0" baseline="0" noProof="0">
                <a:ln>
                  <a:noFill/>
                </a:ln>
                <a:solidFill>
                  <a:srgbClr val="49494C"/>
                </a:solidFill>
                <a:effectLst/>
                <a:uLnTx/>
                <a:uFillTx/>
                <a:latin typeface="Avenir Next LT Pro"/>
                <a:ea typeface="Open Sans Light" panose="020B0606030504020204" pitchFamily="34" charset="0"/>
                <a:cs typeface="Open Sans Light" panose="020B0606030504020204" pitchFamily="34" charset="0"/>
              </a:rPr>
            </a:br>
            <a:r>
              <a:rPr kumimoji="0" lang="en-US" sz="1400" b="0" i="0" u="none" strike="noStrike" kern="1200" cap="none" spc="0" normalizeH="0" baseline="0" noProof="0">
                <a:ln>
                  <a:noFill/>
                </a:ln>
                <a:solidFill>
                  <a:srgbClr val="49494C"/>
                </a:solidFill>
                <a:effectLst/>
                <a:uLnTx/>
                <a:uFillTx/>
                <a:latin typeface="Avenir Next LT Pro"/>
                <a:ea typeface="Verdana" panose="020B0604030504040204" pitchFamily="34" charset="0"/>
                <a:cs typeface="Open Sans Light" panose="020B0606030504020204" pitchFamily="34" charset="0"/>
              </a:rPr>
              <a:t>Instantly adjust touchpoint timing, channels, and message templates to optimize outcomes.</a:t>
            </a:r>
          </a:p>
        </p:txBody>
      </p:sp>
      <p:pic>
        <p:nvPicPr>
          <p:cNvPr id="44" name="Graphic 43" descr="Signpost outline">
            <a:extLst>
              <a:ext uri="{FF2B5EF4-FFF2-40B4-BE49-F238E27FC236}">
                <a16:creationId xmlns:a16="http://schemas.microsoft.com/office/drawing/2014/main" id="{FAE281DA-DFEB-894E-CD33-889262C3B2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45113" y="2183804"/>
            <a:ext cx="509911" cy="509911"/>
          </a:xfrm>
          <a:prstGeom prst="rect">
            <a:avLst/>
          </a:prstGeom>
        </p:spPr>
      </p:pic>
      <p:pic>
        <p:nvPicPr>
          <p:cNvPr id="45" name="Graphic 44" descr="User with solid fill">
            <a:extLst>
              <a:ext uri="{FF2B5EF4-FFF2-40B4-BE49-F238E27FC236}">
                <a16:creationId xmlns:a16="http://schemas.microsoft.com/office/drawing/2014/main" id="{26CF009C-5DC9-04DA-306F-5B6828C54F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0153" y="3039220"/>
            <a:ext cx="491804" cy="491804"/>
          </a:xfrm>
          <a:prstGeom prst="rect">
            <a:avLst/>
          </a:prstGeom>
        </p:spPr>
      </p:pic>
      <p:pic>
        <p:nvPicPr>
          <p:cNvPr id="46" name="Graphic 45" descr="Blockchain outline">
            <a:extLst>
              <a:ext uri="{FF2B5EF4-FFF2-40B4-BE49-F238E27FC236}">
                <a16:creationId xmlns:a16="http://schemas.microsoft.com/office/drawing/2014/main" id="{AF76647D-6E05-B388-5E32-4D023D48EC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57016" y="2163475"/>
            <a:ext cx="509910" cy="509910"/>
          </a:xfrm>
          <a:prstGeom prst="rect">
            <a:avLst/>
          </a:prstGeom>
        </p:spPr>
      </p:pic>
      <p:pic>
        <p:nvPicPr>
          <p:cNvPr id="47" name="Graphic 46" descr="Settings with solid fill">
            <a:extLst>
              <a:ext uri="{FF2B5EF4-FFF2-40B4-BE49-F238E27FC236}">
                <a16:creationId xmlns:a16="http://schemas.microsoft.com/office/drawing/2014/main" id="{F388D9A0-72C9-6D6F-4E47-7901F29BDC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35989" y="3879596"/>
            <a:ext cx="546246" cy="546246"/>
          </a:xfrm>
          <a:prstGeom prst="rect">
            <a:avLst/>
          </a:prstGeom>
        </p:spPr>
      </p:pic>
      <p:pic>
        <p:nvPicPr>
          <p:cNvPr id="48" name="Graphic 47">
            <a:extLst>
              <a:ext uri="{FF2B5EF4-FFF2-40B4-BE49-F238E27FC236}">
                <a16:creationId xmlns:a16="http://schemas.microsoft.com/office/drawing/2014/main" id="{5ACA8E91-CFCD-E095-8F09-BC58B7216B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87122" y="3067356"/>
            <a:ext cx="410348" cy="410348"/>
          </a:xfrm>
          <a:prstGeom prst="rect">
            <a:avLst/>
          </a:prstGeom>
        </p:spPr>
      </p:pic>
      <p:pic>
        <p:nvPicPr>
          <p:cNvPr id="49" name="Graphic 48">
            <a:extLst>
              <a:ext uri="{FF2B5EF4-FFF2-40B4-BE49-F238E27FC236}">
                <a16:creationId xmlns:a16="http://schemas.microsoft.com/office/drawing/2014/main" id="{D07DBA81-F04D-1F7E-5284-295EEC30B33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127975" y="3893664"/>
            <a:ext cx="491804" cy="491804"/>
          </a:xfrm>
          <a:prstGeom prst="rect">
            <a:avLst/>
          </a:prstGeom>
        </p:spPr>
      </p:pic>
    </p:spTree>
    <p:extLst>
      <p:ext uri="{BB962C8B-B14F-4D97-AF65-F5344CB8AC3E}">
        <p14:creationId xmlns:p14="http://schemas.microsoft.com/office/powerpoint/2010/main" val="18588237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36099-5FF8-0119-6A48-1754A0AC2FC9}"/>
              </a:ext>
            </a:extLst>
          </p:cNvPr>
          <p:cNvSpPr>
            <a:spLocks noGrp="1"/>
          </p:cNvSpPr>
          <p:nvPr>
            <p:ph type="title"/>
          </p:nvPr>
        </p:nvSpPr>
        <p:spPr>
          <a:xfrm>
            <a:off x="612113" y="903289"/>
            <a:ext cx="3413001" cy="2305738"/>
          </a:xfrm>
        </p:spPr>
        <p:txBody>
          <a:bodyPr anchor="t"/>
          <a:lstStyle/>
          <a:p>
            <a:r>
              <a:rPr lang="en-US">
                <a:ea typeface="Open Sans ExtraBold"/>
                <a:cs typeface="Open Sans ExtraBold"/>
              </a:rPr>
              <a:t>One platform, leveraged by all</a:t>
            </a:r>
            <a:br>
              <a:rPr lang="en-US"/>
            </a:br>
            <a:endParaRPr lang="en-US"/>
          </a:p>
        </p:txBody>
      </p:sp>
      <p:sp>
        <p:nvSpPr>
          <p:cNvPr id="5" name="Slide Number Placeholder 4">
            <a:extLst>
              <a:ext uri="{FF2B5EF4-FFF2-40B4-BE49-F238E27FC236}">
                <a16:creationId xmlns:a16="http://schemas.microsoft.com/office/drawing/2014/main" id="{FEFE1DED-0A76-EDE8-FF51-29B9E656BAA5}"/>
              </a:ext>
            </a:extLst>
          </p:cNvPr>
          <p:cNvSpPr>
            <a:spLocks noGrp="1"/>
          </p:cNvSpPr>
          <p:nvPr>
            <p:ph type="sldNum" sz="quarter" idx="17"/>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B99DD-A01D-0840-B95D-E6C823DDC4E1}" type="slidenum">
              <a:rPr kumimoji="0" lang="en-US" sz="700" b="1" i="0" u="none" strike="noStrike" kern="1200" cap="none" spc="0" normalizeH="0" baseline="0" noProof="0" smtClean="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700" b="1" i="0" u="none" strike="noStrike" kern="1200" cap="none" spc="0" normalizeH="0" baseline="0" noProof="0">
              <a:ln>
                <a:noFill/>
              </a:ln>
              <a:solidFill>
                <a:srgbClr val="02346D"/>
              </a:solidFill>
              <a:effectLst/>
              <a:uLnTx/>
              <a:uFillTx/>
              <a:latin typeface="Avenir Next LT Pro"/>
              <a:ea typeface="Open Sans Extrabold" panose="020B0606030504020204" pitchFamily="34" charset="0"/>
              <a:cs typeface="Open Sans Extrabold" panose="020B0606030504020204" pitchFamily="34" charset="0"/>
            </a:endParaRPr>
          </a:p>
        </p:txBody>
      </p:sp>
      <p:grpSp>
        <p:nvGrpSpPr>
          <p:cNvPr id="29" name="Group 28">
            <a:extLst>
              <a:ext uri="{FF2B5EF4-FFF2-40B4-BE49-F238E27FC236}">
                <a16:creationId xmlns:a16="http://schemas.microsoft.com/office/drawing/2014/main" id="{259E6A7C-B9E3-5873-A942-8CF207707ECF}"/>
              </a:ext>
            </a:extLst>
          </p:cNvPr>
          <p:cNvGrpSpPr/>
          <p:nvPr/>
        </p:nvGrpSpPr>
        <p:grpSpPr>
          <a:xfrm>
            <a:off x="5579826" y="881146"/>
            <a:ext cx="5231150" cy="5075555"/>
            <a:chOff x="5266068" y="446183"/>
            <a:chExt cx="5967721" cy="5790217"/>
          </a:xfrm>
        </p:grpSpPr>
        <p:grpSp>
          <p:nvGrpSpPr>
            <p:cNvPr id="6" name="Group 5">
              <a:extLst>
                <a:ext uri="{FF2B5EF4-FFF2-40B4-BE49-F238E27FC236}">
                  <a16:creationId xmlns:a16="http://schemas.microsoft.com/office/drawing/2014/main" id="{58CB75A6-C194-795B-E62A-C1F4F3C2F561}"/>
                </a:ext>
              </a:extLst>
            </p:cNvPr>
            <p:cNvGrpSpPr/>
            <p:nvPr/>
          </p:nvGrpSpPr>
          <p:grpSpPr>
            <a:xfrm>
              <a:off x="5380647" y="446183"/>
              <a:ext cx="5785514" cy="5790217"/>
              <a:chOff x="773535" y="818019"/>
              <a:chExt cx="5028760" cy="5032848"/>
            </a:xfrm>
            <a:effectLst>
              <a:outerShdw blurRad="190500" algn="tl" rotWithShape="0">
                <a:prstClr val="black">
                  <a:alpha val="15000"/>
                </a:prstClr>
              </a:outerShdw>
            </a:effectLst>
          </p:grpSpPr>
          <p:sp>
            <p:nvSpPr>
              <p:cNvPr id="7" name="Freeform 6">
                <a:extLst>
                  <a:ext uri="{FF2B5EF4-FFF2-40B4-BE49-F238E27FC236}">
                    <a16:creationId xmlns:a16="http://schemas.microsoft.com/office/drawing/2014/main" id="{AF5143F2-B999-20B9-6412-3EC1162BDD6E}"/>
                  </a:ext>
                </a:extLst>
              </p:cNvPr>
              <p:cNvSpPr/>
              <p:nvPr/>
            </p:nvSpPr>
            <p:spPr>
              <a:xfrm>
                <a:off x="773535" y="2216260"/>
                <a:ext cx="1639457" cy="2387639"/>
              </a:xfrm>
              <a:custGeom>
                <a:avLst/>
                <a:gdLst>
                  <a:gd name="connsiteX0" fmla="*/ 1639458 w 1639457"/>
                  <a:gd name="connsiteY0" fmla="*/ 1553601 h 2387639"/>
                  <a:gd name="connsiteX1" fmla="*/ 1537247 w 1639457"/>
                  <a:gd name="connsiteY1" fmla="*/ 1120228 h 2387639"/>
                  <a:gd name="connsiteX2" fmla="*/ 1610839 w 1639457"/>
                  <a:gd name="connsiteY2" fmla="*/ 748181 h 2387639"/>
                  <a:gd name="connsiteX3" fmla="*/ 1120228 w 1639457"/>
                  <a:gd name="connsiteY3" fmla="*/ 0 h 2387639"/>
                  <a:gd name="connsiteX4" fmla="*/ 233040 w 1639457"/>
                  <a:gd name="connsiteY4" fmla="*/ 61326 h 2387639"/>
                  <a:gd name="connsiteX5" fmla="*/ 0 w 1639457"/>
                  <a:gd name="connsiteY5" fmla="*/ 1120228 h 2387639"/>
                  <a:gd name="connsiteX6" fmla="*/ 343428 w 1639457"/>
                  <a:gd name="connsiteY6" fmla="*/ 2387639 h 2387639"/>
                  <a:gd name="connsiteX7" fmla="*/ 748181 w 1639457"/>
                  <a:gd name="connsiteY7" fmla="*/ 1590397 h 2387639"/>
                  <a:gd name="connsiteX8" fmla="*/ 1635369 w 1639457"/>
                  <a:gd name="connsiteY8" fmla="*/ 1553601 h 23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457" h="2387639">
                    <a:moveTo>
                      <a:pt x="1639458" y="1553601"/>
                    </a:moveTo>
                    <a:cubicBezTo>
                      <a:pt x="1574043" y="1422771"/>
                      <a:pt x="1537247" y="1275588"/>
                      <a:pt x="1537247" y="1120228"/>
                    </a:cubicBezTo>
                    <a:cubicBezTo>
                      <a:pt x="1537247" y="964868"/>
                      <a:pt x="1561778" y="862657"/>
                      <a:pt x="1610839" y="748181"/>
                    </a:cubicBezTo>
                    <a:lnTo>
                      <a:pt x="1120228" y="0"/>
                    </a:lnTo>
                    <a:lnTo>
                      <a:pt x="233040" y="61326"/>
                    </a:lnTo>
                    <a:cubicBezTo>
                      <a:pt x="81768" y="384312"/>
                      <a:pt x="0" y="740005"/>
                      <a:pt x="0" y="1120228"/>
                    </a:cubicBezTo>
                    <a:cubicBezTo>
                      <a:pt x="0" y="1500451"/>
                      <a:pt x="126741" y="2015592"/>
                      <a:pt x="343428" y="2387639"/>
                    </a:cubicBezTo>
                    <a:lnTo>
                      <a:pt x="748181" y="1590397"/>
                    </a:lnTo>
                    <a:lnTo>
                      <a:pt x="1635369" y="1553601"/>
                    </a:lnTo>
                    <a:close/>
                  </a:path>
                </a:pathLst>
              </a:custGeom>
              <a:solidFill>
                <a:schemeClr val="accent5"/>
              </a:solidFill>
              <a:ln w="408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8" name="Freeform 7">
                <a:extLst>
                  <a:ext uri="{FF2B5EF4-FFF2-40B4-BE49-F238E27FC236}">
                    <a16:creationId xmlns:a16="http://schemas.microsoft.com/office/drawing/2014/main" id="{07CAD742-07A0-D43D-1D5A-48FB88C55707}"/>
                  </a:ext>
                </a:extLst>
              </p:cNvPr>
              <p:cNvSpPr/>
              <p:nvPr/>
            </p:nvSpPr>
            <p:spPr>
              <a:xfrm>
                <a:off x="1215085" y="3912955"/>
                <a:ext cx="2469589" cy="1937912"/>
              </a:xfrm>
              <a:custGeom>
                <a:avLst/>
                <a:gdLst>
                  <a:gd name="connsiteX0" fmla="*/ 2015593 w 2469589"/>
                  <a:gd name="connsiteY0" fmla="*/ 396577 h 1937912"/>
                  <a:gd name="connsiteX1" fmla="*/ 1287853 w 2469589"/>
                  <a:gd name="connsiteY1" fmla="*/ 0 h 1937912"/>
                  <a:gd name="connsiteX2" fmla="*/ 404754 w 2469589"/>
                  <a:gd name="connsiteY2" fmla="*/ 36796 h 1937912"/>
                  <a:gd name="connsiteX3" fmla="*/ 0 w 2469589"/>
                  <a:gd name="connsiteY3" fmla="*/ 838127 h 1937912"/>
                  <a:gd name="connsiteX4" fmla="*/ 2081007 w 2469589"/>
                  <a:gd name="connsiteY4" fmla="*/ 1937913 h 1937912"/>
                  <a:gd name="connsiteX5" fmla="*/ 2097361 w 2469589"/>
                  <a:gd name="connsiteY5" fmla="*/ 1937913 h 1937912"/>
                  <a:gd name="connsiteX6" fmla="*/ 1606750 w 2469589"/>
                  <a:gd name="connsiteY6" fmla="*/ 1189731 h 1937912"/>
                  <a:gd name="connsiteX7" fmla="*/ 2019681 w 2469589"/>
                  <a:gd name="connsiteY7" fmla="*/ 400665 h 19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9589" h="1937912">
                    <a:moveTo>
                      <a:pt x="2015593" y="396577"/>
                    </a:moveTo>
                    <a:cubicBezTo>
                      <a:pt x="1717138" y="380223"/>
                      <a:pt x="1451390" y="224863"/>
                      <a:pt x="1287853" y="0"/>
                    </a:cubicBezTo>
                    <a:lnTo>
                      <a:pt x="404754" y="36796"/>
                    </a:lnTo>
                    <a:lnTo>
                      <a:pt x="0" y="838127"/>
                    </a:lnTo>
                    <a:cubicBezTo>
                      <a:pt x="453815" y="1500451"/>
                      <a:pt x="1214262" y="1937913"/>
                      <a:pt x="2081007" y="1937913"/>
                    </a:cubicBezTo>
                    <a:cubicBezTo>
                      <a:pt x="2947753" y="1937913"/>
                      <a:pt x="2093273" y="1937913"/>
                      <a:pt x="2097361" y="1937913"/>
                    </a:cubicBezTo>
                    <a:lnTo>
                      <a:pt x="1606750" y="1189731"/>
                    </a:lnTo>
                    <a:lnTo>
                      <a:pt x="2019681" y="400665"/>
                    </a:lnTo>
                    <a:close/>
                  </a:path>
                </a:pathLst>
              </a:custGeom>
              <a:solidFill>
                <a:schemeClr val="accent4"/>
              </a:solidFill>
              <a:ln w="408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9" name="Freeform 8">
                <a:extLst>
                  <a:ext uri="{FF2B5EF4-FFF2-40B4-BE49-F238E27FC236}">
                    <a16:creationId xmlns:a16="http://schemas.microsoft.com/office/drawing/2014/main" id="{61E5C56C-C3B1-A14E-0D91-8F5EB767901F}"/>
                  </a:ext>
                </a:extLst>
              </p:cNvPr>
              <p:cNvSpPr/>
              <p:nvPr/>
            </p:nvSpPr>
            <p:spPr>
              <a:xfrm>
                <a:off x="4162838" y="2069076"/>
                <a:ext cx="1639457" cy="2383550"/>
              </a:xfrm>
              <a:custGeom>
                <a:avLst/>
                <a:gdLst>
                  <a:gd name="connsiteX0" fmla="*/ 0 w 1639457"/>
                  <a:gd name="connsiteY0" fmla="*/ 821773 h 2383550"/>
                  <a:gd name="connsiteX1" fmla="*/ 106299 w 1639457"/>
                  <a:gd name="connsiteY1" fmla="*/ 1263323 h 2383550"/>
                  <a:gd name="connsiteX2" fmla="*/ 28619 w 1639457"/>
                  <a:gd name="connsiteY2" fmla="*/ 1643546 h 2383550"/>
                  <a:gd name="connsiteX3" fmla="*/ 511053 w 1639457"/>
                  <a:gd name="connsiteY3" fmla="*/ 2383551 h 2383550"/>
                  <a:gd name="connsiteX4" fmla="*/ 1406418 w 1639457"/>
                  <a:gd name="connsiteY4" fmla="*/ 2322224 h 2383550"/>
                  <a:gd name="connsiteX5" fmla="*/ 1639458 w 1639457"/>
                  <a:gd name="connsiteY5" fmla="*/ 1267411 h 2383550"/>
                  <a:gd name="connsiteX6" fmla="*/ 1296030 w 1639457"/>
                  <a:gd name="connsiteY6" fmla="*/ 0 h 2383550"/>
                  <a:gd name="connsiteX7" fmla="*/ 895365 w 1639457"/>
                  <a:gd name="connsiteY7" fmla="*/ 789066 h 2383550"/>
                  <a:gd name="connsiteX8" fmla="*/ 0 w 1639457"/>
                  <a:gd name="connsiteY8" fmla="*/ 825862 h 238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457" h="2383550">
                    <a:moveTo>
                      <a:pt x="0" y="821773"/>
                    </a:moveTo>
                    <a:cubicBezTo>
                      <a:pt x="69503" y="956691"/>
                      <a:pt x="106299" y="1103874"/>
                      <a:pt x="106299" y="1263323"/>
                    </a:cubicBezTo>
                    <a:cubicBezTo>
                      <a:pt x="106299" y="1422771"/>
                      <a:pt x="77680" y="1524982"/>
                      <a:pt x="28619" y="1643546"/>
                    </a:cubicBezTo>
                    <a:lnTo>
                      <a:pt x="511053" y="2383551"/>
                    </a:lnTo>
                    <a:lnTo>
                      <a:pt x="1406418" y="2322224"/>
                    </a:lnTo>
                    <a:cubicBezTo>
                      <a:pt x="1553601" y="1999239"/>
                      <a:pt x="1639458" y="1643546"/>
                      <a:pt x="1639458" y="1267411"/>
                    </a:cubicBezTo>
                    <a:cubicBezTo>
                      <a:pt x="1639458" y="891276"/>
                      <a:pt x="1512717" y="372047"/>
                      <a:pt x="1296030" y="0"/>
                    </a:cubicBezTo>
                    <a:lnTo>
                      <a:pt x="895365" y="789066"/>
                    </a:lnTo>
                    <a:lnTo>
                      <a:pt x="0" y="825862"/>
                    </a:lnTo>
                    <a:close/>
                  </a:path>
                </a:pathLst>
              </a:custGeom>
              <a:solidFill>
                <a:schemeClr val="accent2"/>
              </a:solidFill>
              <a:ln w="408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Freeform 9">
                <a:extLst>
                  <a:ext uri="{FF2B5EF4-FFF2-40B4-BE49-F238E27FC236}">
                    <a16:creationId xmlns:a16="http://schemas.microsoft.com/office/drawing/2014/main" id="{34CBB9C8-5372-4931-BCBC-A485242A56CA}"/>
                  </a:ext>
                </a:extLst>
              </p:cNvPr>
              <p:cNvSpPr/>
              <p:nvPr/>
            </p:nvSpPr>
            <p:spPr>
              <a:xfrm>
                <a:off x="1084255" y="826196"/>
                <a:ext cx="2506203" cy="1986973"/>
              </a:xfrm>
              <a:custGeom>
                <a:avLst/>
                <a:gdLst>
                  <a:gd name="connsiteX0" fmla="*/ 1377799 w 2506203"/>
                  <a:gd name="connsiteY0" fmla="*/ 1986974 h 1986973"/>
                  <a:gd name="connsiteX1" fmla="*/ 2089184 w 2506203"/>
                  <a:gd name="connsiteY1" fmla="*/ 1537247 h 1986973"/>
                  <a:gd name="connsiteX2" fmla="*/ 2506203 w 2506203"/>
                  <a:gd name="connsiteY2" fmla="*/ 744093 h 1986973"/>
                  <a:gd name="connsiteX3" fmla="*/ 2019681 w 2506203"/>
                  <a:gd name="connsiteY3" fmla="*/ 0 h 1986973"/>
                  <a:gd name="connsiteX4" fmla="*/ 0 w 2506203"/>
                  <a:gd name="connsiteY4" fmla="*/ 1296030 h 1986973"/>
                  <a:gd name="connsiteX5" fmla="*/ 887188 w 2506203"/>
                  <a:gd name="connsiteY5" fmla="*/ 1234704 h 1986973"/>
                  <a:gd name="connsiteX6" fmla="*/ 1377799 w 2506203"/>
                  <a:gd name="connsiteY6" fmla="*/ 1986974 h 198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6203" h="1986973">
                    <a:moveTo>
                      <a:pt x="1377799" y="1986974"/>
                    </a:moveTo>
                    <a:cubicBezTo>
                      <a:pt x="1533159" y="1741668"/>
                      <a:pt x="1790729" y="1569954"/>
                      <a:pt x="2089184" y="1537247"/>
                    </a:cubicBezTo>
                    <a:lnTo>
                      <a:pt x="2506203" y="744093"/>
                    </a:lnTo>
                    <a:lnTo>
                      <a:pt x="2019681" y="0"/>
                    </a:lnTo>
                    <a:cubicBezTo>
                      <a:pt x="1148847" y="65415"/>
                      <a:pt x="400665" y="572379"/>
                      <a:pt x="0" y="1296030"/>
                    </a:cubicBezTo>
                    <a:lnTo>
                      <a:pt x="887188" y="1234704"/>
                    </a:lnTo>
                    <a:lnTo>
                      <a:pt x="1377799" y="1986974"/>
                    </a:lnTo>
                    <a:close/>
                  </a:path>
                </a:pathLst>
              </a:custGeom>
              <a:solidFill>
                <a:schemeClr val="accent6"/>
              </a:solidFill>
              <a:ln w="408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1" name="Freeform 10">
                <a:extLst>
                  <a:ext uri="{FF2B5EF4-FFF2-40B4-BE49-F238E27FC236}">
                    <a16:creationId xmlns:a16="http://schemas.microsoft.com/office/drawing/2014/main" id="{826B44BB-C0D6-6818-7AB0-C6AEC8A7EE84}"/>
                  </a:ext>
                </a:extLst>
              </p:cNvPr>
              <p:cNvSpPr/>
              <p:nvPr/>
            </p:nvSpPr>
            <p:spPr>
              <a:xfrm>
                <a:off x="2989460" y="3859806"/>
                <a:ext cx="2506203" cy="1982885"/>
              </a:xfrm>
              <a:custGeom>
                <a:avLst/>
                <a:gdLst>
                  <a:gd name="connsiteX0" fmla="*/ 1124316 w 2506203"/>
                  <a:gd name="connsiteY0" fmla="*/ 0 h 1982885"/>
                  <a:gd name="connsiteX1" fmla="*/ 408842 w 2506203"/>
                  <a:gd name="connsiteY1" fmla="*/ 445638 h 1982885"/>
                  <a:gd name="connsiteX2" fmla="*/ 0 w 2506203"/>
                  <a:gd name="connsiteY2" fmla="*/ 1230615 h 1982885"/>
                  <a:gd name="connsiteX3" fmla="*/ 490611 w 2506203"/>
                  <a:gd name="connsiteY3" fmla="*/ 1982885 h 1982885"/>
                  <a:gd name="connsiteX4" fmla="*/ 2506203 w 2506203"/>
                  <a:gd name="connsiteY4" fmla="*/ 682767 h 1982885"/>
                  <a:gd name="connsiteX5" fmla="*/ 1610839 w 2506203"/>
                  <a:gd name="connsiteY5" fmla="*/ 744093 h 1982885"/>
                  <a:gd name="connsiteX6" fmla="*/ 1124316 w 2506203"/>
                  <a:gd name="connsiteY6" fmla="*/ 0 h 198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6203" h="1982885">
                    <a:moveTo>
                      <a:pt x="1124316" y="0"/>
                    </a:moveTo>
                    <a:cubicBezTo>
                      <a:pt x="968956" y="241217"/>
                      <a:pt x="707297" y="412931"/>
                      <a:pt x="408842" y="445638"/>
                    </a:cubicBezTo>
                    <a:lnTo>
                      <a:pt x="0" y="1230615"/>
                    </a:lnTo>
                    <a:lnTo>
                      <a:pt x="490611" y="1982885"/>
                    </a:lnTo>
                    <a:cubicBezTo>
                      <a:pt x="1361445" y="1917471"/>
                      <a:pt x="2109626" y="1410506"/>
                      <a:pt x="2506203" y="682767"/>
                    </a:cubicBezTo>
                    <a:lnTo>
                      <a:pt x="1610839" y="744093"/>
                    </a:lnTo>
                    <a:lnTo>
                      <a:pt x="1124316" y="0"/>
                    </a:lnTo>
                    <a:close/>
                  </a:path>
                </a:pathLst>
              </a:custGeom>
              <a:solidFill>
                <a:schemeClr val="accent3"/>
              </a:solidFill>
              <a:ln w="408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 name="Freeform 11">
                <a:extLst>
                  <a:ext uri="{FF2B5EF4-FFF2-40B4-BE49-F238E27FC236}">
                    <a16:creationId xmlns:a16="http://schemas.microsoft.com/office/drawing/2014/main" id="{1BF2642F-83AA-51F3-D42C-D897FC2157A4}"/>
                  </a:ext>
                </a:extLst>
              </p:cNvPr>
              <p:cNvSpPr/>
              <p:nvPr/>
            </p:nvSpPr>
            <p:spPr>
              <a:xfrm>
                <a:off x="2905239" y="818019"/>
                <a:ext cx="2463683" cy="1929735"/>
              </a:xfrm>
              <a:custGeom>
                <a:avLst/>
                <a:gdLst>
                  <a:gd name="connsiteX0" fmla="*/ 435826 w 2463683"/>
                  <a:gd name="connsiteY0" fmla="*/ 1537247 h 1929735"/>
                  <a:gd name="connsiteX1" fmla="*/ 1167654 w 2463683"/>
                  <a:gd name="connsiteY1" fmla="*/ 1929736 h 1929735"/>
                  <a:gd name="connsiteX2" fmla="*/ 2063019 w 2463683"/>
                  <a:gd name="connsiteY2" fmla="*/ 1892940 h 1929735"/>
                  <a:gd name="connsiteX3" fmla="*/ 2463684 w 2463683"/>
                  <a:gd name="connsiteY3" fmla="*/ 1099786 h 1929735"/>
                  <a:gd name="connsiteX4" fmla="*/ 386765 w 2463683"/>
                  <a:gd name="connsiteY4" fmla="*/ 0 h 1929735"/>
                  <a:gd name="connsiteX5" fmla="*/ 370411 w 2463683"/>
                  <a:gd name="connsiteY5" fmla="*/ 0 h 1929735"/>
                  <a:gd name="connsiteX6" fmla="*/ 856934 w 2463683"/>
                  <a:gd name="connsiteY6" fmla="*/ 744093 h 1929735"/>
                  <a:gd name="connsiteX7" fmla="*/ 439915 w 2463683"/>
                  <a:gd name="connsiteY7" fmla="*/ 1537247 h 192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683" h="1929735">
                    <a:moveTo>
                      <a:pt x="435826" y="1537247"/>
                    </a:moveTo>
                    <a:cubicBezTo>
                      <a:pt x="734281" y="1553601"/>
                      <a:pt x="1000029" y="1704873"/>
                      <a:pt x="1167654" y="1929736"/>
                    </a:cubicBezTo>
                    <a:lnTo>
                      <a:pt x="2063019" y="1892940"/>
                    </a:lnTo>
                    <a:lnTo>
                      <a:pt x="2463684" y="1099786"/>
                    </a:lnTo>
                    <a:cubicBezTo>
                      <a:pt x="2013957" y="437461"/>
                      <a:pt x="1249422" y="0"/>
                      <a:pt x="386765" y="0"/>
                    </a:cubicBezTo>
                    <a:cubicBezTo>
                      <a:pt x="-475892" y="0"/>
                      <a:pt x="374500" y="0"/>
                      <a:pt x="370411" y="0"/>
                    </a:cubicBezTo>
                    <a:lnTo>
                      <a:pt x="856934" y="744093"/>
                    </a:lnTo>
                    <a:lnTo>
                      <a:pt x="439915" y="1537247"/>
                    </a:lnTo>
                    <a:close/>
                  </a:path>
                </a:pathLst>
              </a:custGeom>
              <a:solidFill>
                <a:schemeClr val="accent1"/>
              </a:solidFill>
              <a:ln w="4088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sp>
          <p:nvSpPr>
            <p:cNvPr id="13" name="TextBox 12">
              <a:extLst>
                <a:ext uri="{FF2B5EF4-FFF2-40B4-BE49-F238E27FC236}">
                  <a16:creationId xmlns:a16="http://schemas.microsoft.com/office/drawing/2014/main" id="{647F2A0B-30F6-5C77-9E4A-2E5DB25DAE63}"/>
                </a:ext>
              </a:extLst>
            </p:cNvPr>
            <p:cNvSpPr txBox="1"/>
            <p:nvPr/>
          </p:nvSpPr>
          <p:spPr>
            <a:xfrm>
              <a:off x="8579277" y="1198819"/>
              <a:ext cx="1930400" cy="915820"/>
            </a:xfrm>
            <a:prstGeom prst="rect">
              <a:avLst/>
            </a:prstGeom>
            <a:noFill/>
          </p:spPr>
          <p:txBody>
            <a:bodyPr wrap="square">
              <a:spAutoFit/>
            </a:bodyPr>
            <a:lstStyle/>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venir Next LT Pro"/>
                  <a:ea typeface="+mn-ea"/>
                  <a:cs typeface="+mn-cs"/>
                </a:rPr>
                <a:t>IT</a:t>
              </a:r>
            </a:p>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Streamline Systems</a:t>
              </a:r>
            </a:p>
          </p:txBody>
        </p:sp>
        <p:sp>
          <p:nvSpPr>
            <p:cNvPr id="14" name="TextBox 13">
              <a:extLst>
                <a:ext uri="{FF2B5EF4-FFF2-40B4-BE49-F238E27FC236}">
                  <a16:creationId xmlns:a16="http://schemas.microsoft.com/office/drawing/2014/main" id="{38C24C61-90D9-CA37-9F72-EC3299C8947C}"/>
                </a:ext>
              </a:extLst>
            </p:cNvPr>
            <p:cNvSpPr txBox="1"/>
            <p:nvPr/>
          </p:nvSpPr>
          <p:spPr>
            <a:xfrm>
              <a:off x="5994933" y="4511314"/>
              <a:ext cx="1930400" cy="915820"/>
            </a:xfrm>
            <a:prstGeom prst="rect">
              <a:avLst/>
            </a:prstGeom>
            <a:noFill/>
          </p:spPr>
          <p:txBody>
            <a:bodyPr wrap="square">
              <a:spAutoFit/>
            </a:bodyPr>
            <a:lstStyle/>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venir Next LT Pro"/>
                  <a:ea typeface="+mn-ea"/>
                  <a:cs typeface="+mn-cs"/>
                </a:rPr>
                <a:t>Clinicians</a:t>
              </a:r>
            </a:p>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Improve Quality </a:t>
              </a:r>
              <a:br>
                <a:rPr kumimoji="0" lang="en-US" sz="1400" b="0" i="0" u="none" strike="noStrike" kern="1200" cap="none" spc="0" normalizeH="0" baseline="0" noProof="0">
                  <a:ln>
                    <a:noFill/>
                  </a:ln>
                  <a:solidFill>
                    <a:srgbClr val="FFFFFF"/>
                  </a:solidFill>
                  <a:effectLst/>
                  <a:uLnTx/>
                  <a:uFillTx/>
                  <a:latin typeface="Avenir Next LT Pro"/>
                  <a:ea typeface="+mn-ea"/>
                  <a:cs typeface="+mn-cs"/>
                </a:rPr>
              </a:br>
              <a:r>
                <a:rPr kumimoji="0" lang="en-US" sz="1400" b="0" i="0" u="none" strike="noStrike" kern="1200" cap="none" spc="0" normalizeH="0" baseline="0" noProof="0">
                  <a:ln>
                    <a:noFill/>
                  </a:ln>
                  <a:solidFill>
                    <a:srgbClr val="FFFFFF"/>
                  </a:solidFill>
                  <a:effectLst/>
                  <a:uLnTx/>
                  <a:uFillTx/>
                  <a:latin typeface="Avenir Next LT Pro"/>
                  <a:ea typeface="+mn-ea"/>
                  <a:cs typeface="+mn-cs"/>
                </a:rPr>
                <a:t>of Care</a:t>
              </a:r>
            </a:p>
          </p:txBody>
        </p:sp>
        <p:sp>
          <p:nvSpPr>
            <p:cNvPr id="15" name="TextBox 14">
              <a:extLst>
                <a:ext uri="{FF2B5EF4-FFF2-40B4-BE49-F238E27FC236}">
                  <a16:creationId xmlns:a16="http://schemas.microsoft.com/office/drawing/2014/main" id="{7956E485-F721-DB36-AB76-48CC6E4D81E2}"/>
                </a:ext>
              </a:extLst>
            </p:cNvPr>
            <p:cNvSpPr txBox="1"/>
            <p:nvPr/>
          </p:nvSpPr>
          <p:spPr>
            <a:xfrm>
              <a:off x="8055991" y="4501641"/>
              <a:ext cx="2074372" cy="1501008"/>
            </a:xfrm>
            <a:prstGeom prst="rect">
              <a:avLst/>
            </a:prstGeom>
            <a:noFill/>
          </p:spPr>
          <p:txBody>
            <a:bodyPr wrap="square">
              <a:spAutoFit/>
            </a:bodyPr>
            <a:lstStyle/>
            <a:p>
              <a:pPr marL="0" marR="0" lvl="0" indent="0" algn="ctr" defTabSz="933450" rtl="0" eaLnBrk="1" fontAlgn="auto" latinLnBrk="0" hangingPunct="1">
                <a:lnSpc>
                  <a:spcPts val="1960"/>
                </a:lnSpc>
                <a:spcBef>
                  <a:spcPct val="0"/>
                </a:spcBef>
                <a:spcAft>
                  <a:spcPts val="5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venir Next LT Pro"/>
                  <a:ea typeface="+mn-ea"/>
                  <a:cs typeface="+mn-cs"/>
                </a:rPr>
                <a:t>Digital/ </a:t>
              </a:r>
              <a:br>
                <a:rPr kumimoji="0" lang="en-US" sz="1400" b="1" i="0" u="none" strike="noStrike" kern="1200" cap="none" spc="0" normalizeH="0" baseline="0" noProof="0">
                  <a:ln>
                    <a:noFill/>
                  </a:ln>
                  <a:solidFill>
                    <a:srgbClr val="FFFFFF"/>
                  </a:solidFill>
                  <a:effectLst/>
                  <a:uLnTx/>
                  <a:uFillTx/>
                  <a:latin typeface="Avenir Next LT Pro"/>
                  <a:ea typeface="+mn-ea"/>
                  <a:cs typeface="+mn-cs"/>
                </a:rPr>
              </a:br>
              <a:r>
                <a:rPr kumimoji="0" lang="en-US" sz="1400" b="1" i="0" u="none" strike="noStrike" kern="1200" cap="none" spc="0" normalizeH="0" baseline="0" noProof="0">
                  <a:ln>
                    <a:noFill/>
                  </a:ln>
                  <a:solidFill>
                    <a:srgbClr val="FFFFFF"/>
                  </a:solidFill>
                  <a:effectLst/>
                  <a:uLnTx/>
                  <a:uFillTx/>
                  <a:latin typeface="Avenir Next LT Pro"/>
                  <a:ea typeface="+mn-ea"/>
                  <a:cs typeface="+mn-cs"/>
                </a:rPr>
                <a:t>Patient Experience</a:t>
              </a:r>
            </a:p>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Increase Satisfaction &amp; Loyalty</a:t>
              </a:r>
            </a:p>
          </p:txBody>
        </p:sp>
        <p:sp>
          <p:nvSpPr>
            <p:cNvPr id="16" name="TextBox 15">
              <a:extLst>
                <a:ext uri="{FF2B5EF4-FFF2-40B4-BE49-F238E27FC236}">
                  <a16:creationId xmlns:a16="http://schemas.microsoft.com/office/drawing/2014/main" id="{2AEE6657-AFE5-07AF-E598-B232EC2F3E9A}"/>
                </a:ext>
              </a:extLst>
            </p:cNvPr>
            <p:cNvSpPr txBox="1"/>
            <p:nvPr/>
          </p:nvSpPr>
          <p:spPr>
            <a:xfrm>
              <a:off x="9303389" y="2979705"/>
              <a:ext cx="1930400" cy="1255229"/>
            </a:xfrm>
            <a:prstGeom prst="rect">
              <a:avLst/>
            </a:prstGeom>
            <a:noFill/>
          </p:spPr>
          <p:txBody>
            <a:bodyPr wrap="square">
              <a:spAutoFit/>
            </a:bodyPr>
            <a:lstStyle/>
            <a:p>
              <a:pPr marL="0" marR="0" lvl="0" indent="0" algn="ctr" defTabSz="933450" rtl="0" eaLnBrk="1" fontAlgn="auto" latinLnBrk="0" hangingPunct="1">
                <a:lnSpc>
                  <a:spcPts val="1960"/>
                </a:lnSpc>
                <a:spcBef>
                  <a:spcPct val="0"/>
                </a:spcBef>
                <a:spcAft>
                  <a:spcPts val="500"/>
                </a:spcAft>
                <a:buClrTx/>
                <a:buSzTx/>
                <a:buFontTx/>
                <a:buNone/>
                <a:tabLst/>
                <a:defRPr/>
              </a:pPr>
              <a:r>
                <a:rPr kumimoji="0" lang="en-US" sz="1400" b="1" i="0" u="none" strike="noStrike" kern="1200" cap="none" spc="0" normalizeH="0" baseline="0" noProof="0">
                  <a:ln>
                    <a:noFill/>
                  </a:ln>
                  <a:solidFill>
                    <a:srgbClr val="49494C"/>
                  </a:solidFill>
                  <a:effectLst/>
                  <a:uLnTx/>
                  <a:uFillTx/>
                  <a:latin typeface="Avenir Next LT Pro"/>
                  <a:ea typeface="+mn-ea"/>
                  <a:cs typeface="+mn-cs"/>
                </a:rPr>
                <a:t>Practice</a:t>
              </a:r>
              <a:br>
                <a:rPr kumimoji="0" lang="en-US" sz="1400" b="1" i="0" u="none" strike="noStrike" kern="1200" cap="none" spc="0" normalizeH="0" baseline="0" noProof="0">
                  <a:ln>
                    <a:noFill/>
                  </a:ln>
                  <a:solidFill>
                    <a:srgbClr val="49494C"/>
                  </a:solidFill>
                  <a:effectLst/>
                  <a:uLnTx/>
                  <a:uFillTx/>
                  <a:latin typeface="Avenir Next LT Pro"/>
                  <a:ea typeface="+mn-ea"/>
                  <a:cs typeface="+mn-cs"/>
                </a:rPr>
              </a:br>
              <a:r>
                <a:rPr kumimoji="0" lang="en-US" sz="1400" b="1" i="0" u="none" strike="noStrike" kern="1200" cap="none" spc="0" normalizeH="0" baseline="0" noProof="0">
                  <a:ln>
                    <a:noFill/>
                  </a:ln>
                  <a:solidFill>
                    <a:srgbClr val="49494C"/>
                  </a:solidFill>
                  <a:effectLst/>
                  <a:uLnTx/>
                  <a:uFillTx/>
                  <a:latin typeface="Avenir Next LT Pro"/>
                  <a:ea typeface="+mn-ea"/>
                  <a:cs typeface="+mn-cs"/>
                </a:rPr>
                <a:t>Manager</a:t>
              </a:r>
            </a:p>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Automate Workflow</a:t>
              </a:r>
            </a:p>
          </p:txBody>
        </p:sp>
        <p:sp>
          <p:nvSpPr>
            <p:cNvPr id="17" name="TextBox 16">
              <a:extLst>
                <a:ext uri="{FF2B5EF4-FFF2-40B4-BE49-F238E27FC236}">
                  <a16:creationId xmlns:a16="http://schemas.microsoft.com/office/drawing/2014/main" id="{D7619186-38E9-8522-6C62-ABF8368E918F}"/>
                </a:ext>
              </a:extLst>
            </p:cNvPr>
            <p:cNvSpPr txBox="1"/>
            <p:nvPr/>
          </p:nvSpPr>
          <p:spPr>
            <a:xfrm>
              <a:off x="5266068" y="2290206"/>
              <a:ext cx="1930400" cy="1501008"/>
            </a:xfrm>
            <a:prstGeom prst="rect">
              <a:avLst/>
            </a:prstGeom>
            <a:noFill/>
          </p:spPr>
          <p:txBody>
            <a:bodyPr wrap="square">
              <a:spAutoFit/>
            </a:bodyPr>
            <a:lstStyle/>
            <a:p>
              <a:pPr marL="0" marR="0" lvl="0" indent="0" algn="ctr" defTabSz="933450" rtl="0" eaLnBrk="1" fontAlgn="auto" latinLnBrk="0" hangingPunct="1">
                <a:lnSpc>
                  <a:spcPts val="1960"/>
                </a:lnSpc>
                <a:spcBef>
                  <a:spcPct val="0"/>
                </a:spcBef>
                <a:spcAft>
                  <a:spcPts val="5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venir Next LT Pro"/>
                  <a:ea typeface="+mn-ea"/>
                  <a:cs typeface="+mn-cs"/>
                </a:rPr>
                <a:t>Revenue</a:t>
              </a:r>
              <a:br>
                <a:rPr kumimoji="0" lang="en-US" sz="1400" b="1" i="0" u="none" strike="noStrike" kern="1200" cap="none" spc="0" normalizeH="0" baseline="0" noProof="0">
                  <a:ln>
                    <a:noFill/>
                  </a:ln>
                  <a:solidFill>
                    <a:srgbClr val="FFFFFF"/>
                  </a:solidFill>
                  <a:effectLst/>
                  <a:uLnTx/>
                  <a:uFillTx/>
                  <a:latin typeface="Avenir Next LT Pro"/>
                  <a:ea typeface="+mn-ea"/>
                  <a:cs typeface="+mn-cs"/>
                </a:rPr>
              </a:br>
              <a:r>
                <a:rPr kumimoji="0" lang="en-US" sz="1400" b="1" i="0" u="none" strike="noStrike" kern="1200" cap="none" spc="0" normalizeH="0" baseline="0" noProof="0">
                  <a:ln>
                    <a:noFill/>
                  </a:ln>
                  <a:solidFill>
                    <a:srgbClr val="FFFFFF"/>
                  </a:solidFill>
                  <a:effectLst/>
                  <a:uLnTx/>
                  <a:uFillTx/>
                  <a:latin typeface="Avenir Next LT Pro"/>
                  <a:ea typeface="+mn-ea"/>
                  <a:cs typeface="+mn-cs"/>
                </a:rPr>
                <a:t>Cycle</a:t>
              </a:r>
            </a:p>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venir Next LT Pro"/>
                  <a:ea typeface="+mn-ea"/>
                  <a:cs typeface="+mn-cs"/>
                </a:rPr>
                <a:t>Increase Yield </a:t>
              </a:r>
              <a:br>
                <a:rPr kumimoji="0" lang="en-US" sz="1400" b="0" i="0" u="none" strike="noStrike" kern="1200" cap="none" spc="0" normalizeH="0" baseline="0" noProof="0">
                  <a:ln>
                    <a:noFill/>
                  </a:ln>
                  <a:solidFill>
                    <a:srgbClr val="FFFFFF"/>
                  </a:solidFill>
                  <a:effectLst/>
                  <a:uLnTx/>
                  <a:uFillTx/>
                  <a:latin typeface="Avenir Next LT Pro"/>
                  <a:ea typeface="+mn-ea"/>
                  <a:cs typeface="+mn-cs"/>
                </a:rPr>
              </a:br>
              <a:r>
                <a:rPr kumimoji="0" lang="en-US" sz="1400" b="0" i="0" u="none" strike="noStrike" kern="1200" cap="none" spc="0" normalizeH="0" baseline="0" noProof="0">
                  <a:ln>
                    <a:noFill/>
                  </a:ln>
                  <a:solidFill>
                    <a:srgbClr val="FFFFFF"/>
                  </a:solidFill>
                  <a:effectLst/>
                  <a:uLnTx/>
                  <a:uFillTx/>
                  <a:latin typeface="Avenir Next LT Pro"/>
                  <a:ea typeface="+mn-ea"/>
                  <a:cs typeface="+mn-cs"/>
                </a:rPr>
                <a:t>&amp; Reduce Cost</a:t>
              </a:r>
              <a:br>
                <a:rPr kumimoji="0" lang="en-US" sz="1400" b="0" i="0" u="none" strike="noStrike" kern="1200" cap="none" spc="0" normalizeH="0" baseline="0" noProof="0">
                  <a:ln>
                    <a:noFill/>
                  </a:ln>
                  <a:solidFill>
                    <a:srgbClr val="FFFFFF"/>
                  </a:solidFill>
                  <a:effectLst/>
                  <a:uLnTx/>
                  <a:uFillTx/>
                  <a:latin typeface="Avenir Next LT Pro"/>
                  <a:ea typeface="+mn-ea"/>
                  <a:cs typeface="+mn-cs"/>
                </a:rPr>
              </a:br>
              <a:r>
                <a:rPr kumimoji="0" lang="en-US" sz="1400" b="0" i="0" u="none" strike="noStrike" kern="1200" cap="none" spc="0" normalizeH="0" baseline="0" noProof="0">
                  <a:ln>
                    <a:noFill/>
                  </a:ln>
                  <a:solidFill>
                    <a:srgbClr val="FFFFFF"/>
                  </a:solidFill>
                  <a:effectLst/>
                  <a:uLnTx/>
                  <a:uFillTx/>
                  <a:latin typeface="Avenir Next LT Pro"/>
                  <a:ea typeface="+mn-ea"/>
                  <a:cs typeface="+mn-cs"/>
                </a:rPr>
                <a:t> to Collect</a:t>
              </a:r>
            </a:p>
          </p:txBody>
        </p:sp>
        <p:sp>
          <p:nvSpPr>
            <p:cNvPr id="18" name="TextBox 17">
              <a:extLst>
                <a:ext uri="{FF2B5EF4-FFF2-40B4-BE49-F238E27FC236}">
                  <a16:creationId xmlns:a16="http://schemas.microsoft.com/office/drawing/2014/main" id="{4430CE41-C46B-FD74-EA88-414C34E244A6}"/>
                </a:ext>
              </a:extLst>
            </p:cNvPr>
            <p:cNvSpPr txBox="1"/>
            <p:nvPr/>
          </p:nvSpPr>
          <p:spPr>
            <a:xfrm>
              <a:off x="6584780" y="891646"/>
              <a:ext cx="1930400" cy="915820"/>
            </a:xfrm>
            <a:prstGeom prst="rect">
              <a:avLst/>
            </a:prstGeom>
            <a:noFill/>
          </p:spPr>
          <p:txBody>
            <a:bodyPr wrap="square">
              <a:spAutoFit/>
            </a:bodyPr>
            <a:lstStyle/>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1" i="0" u="none" strike="noStrike" kern="1200" cap="none" spc="0" normalizeH="0" baseline="0" noProof="0">
                  <a:ln>
                    <a:noFill/>
                  </a:ln>
                  <a:solidFill>
                    <a:srgbClr val="49494C"/>
                  </a:solidFill>
                  <a:effectLst/>
                  <a:uLnTx/>
                  <a:uFillTx/>
                  <a:latin typeface="Avenir Next LT Pro"/>
                  <a:ea typeface="+mn-ea"/>
                  <a:cs typeface="+mn-cs"/>
                </a:rPr>
                <a:t>Marketing</a:t>
              </a:r>
            </a:p>
            <a:p>
              <a:pPr marL="0" marR="0" lvl="0" indent="0" algn="ctr" defTabSz="933450" rtl="0" eaLnBrk="1" fontAlgn="auto" latinLnBrk="0" hangingPunct="1">
                <a:lnSpc>
                  <a:spcPct val="100000"/>
                </a:lnSpc>
                <a:spcBef>
                  <a:spcPct val="0"/>
                </a:spcBef>
                <a:spcAft>
                  <a:spcPts val="500"/>
                </a:spcAft>
                <a:buClrTx/>
                <a:buSzTx/>
                <a:buFontTx/>
                <a:buNone/>
                <a:tabLst/>
                <a:defRPr/>
              </a:pPr>
              <a:r>
                <a:rPr kumimoji="0" lang="en-US" sz="1400" b="0" i="0" u="none" strike="noStrike" kern="1200" cap="none" spc="0" normalizeH="0" baseline="0" noProof="0">
                  <a:ln>
                    <a:noFill/>
                  </a:ln>
                  <a:solidFill>
                    <a:srgbClr val="49494C"/>
                  </a:solidFill>
                  <a:effectLst/>
                  <a:uLnTx/>
                  <a:uFillTx/>
                  <a:latin typeface="Avenir Next LT Pro"/>
                  <a:ea typeface="+mn-ea"/>
                  <a:cs typeface="+mn-cs"/>
                </a:rPr>
                <a:t>Build Brand Affinity &amp; Loyalty</a:t>
              </a:r>
            </a:p>
          </p:txBody>
        </p:sp>
        <p:sp>
          <p:nvSpPr>
            <p:cNvPr id="24" name="Freeform 23">
              <a:extLst>
                <a:ext uri="{FF2B5EF4-FFF2-40B4-BE49-F238E27FC236}">
                  <a16:creationId xmlns:a16="http://schemas.microsoft.com/office/drawing/2014/main" id="{6D23E588-88D1-AFEF-D4FD-8E4130F19DCE}"/>
                </a:ext>
              </a:extLst>
            </p:cNvPr>
            <p:cNvSpPr/>
            <p:nvPr/>
          </p:nvSpPr>
          <p:spPr>
            <a:xfrm>
              <a:off x="7330898" y="2404373"/>
              <a:ext cx="1884995" cy="1624758"/>
            </a:xfrm>
            <a:custGeom>
              <a:avLst/>
              <a:gdLst>
                <a:gd name="connsiteX0" fmla="*/ 942498 w 1884996"/>
                <a:gd name="connsiteY0" fmla="*/ 452 h 1624758"/>
                <a:gd name="connsiteX1" fmla="*/ 0 w 1884996"/>
                <a:gd name="connsiteY1" fmla="*/ 942956 h 1624758"/>
                <a:gd name="connsiteX2" fmla="*/ 290973 w 1884996"/>
                <a:gd name="connsiteY2" fmla="*/ 1623855 h 1624758"/>
                <a:gd name="connsiteX3" fmla="*/ 442784 w 1884996"/>
                <a:gd name="connsiteY3" fmla="*/ 1578221 h 1624758"/>
                <a:gd name="connsiteX4" fmla="*/ 624868 w 1884996"/>
                <a:gd name="connsiteY4" fmla="*/ 1513610 h 1624758"/>
                <a:gd name="connsiteX5" fmla="*/ 628935 w 1884996"/>
                <a:gd name="connsiteY5" fmla="*/ 1513158 h 1624758"/>
                <a:gd name="connsiteX6" fmla="*/ 712070 w 1884996"/>
                <a:gd name="connsiteY6" fmla="*/ 1419179 h 1624758"/>
                <a:gd name="connsiteX7" fmla="*/ 730594 w 1884996"/>
                <a:gd name="connsiteY7" fmla="*/ 1260588 h 1624758"/>
                <a:gd name="connsiteX8" fmla="*/ 590982 w 1884996"/>
                <a:gd name="connsiteY8" fmla="*/ 1000338 h 1624758"/>
                <a:gd name="connsiteX9" fmla="*/ 588271 w 1884996"/>
                <a:gd name="connsiteY9" fmla="*/ 1000790 h 1624758"/>
                <a:gd name="connsiteX10" fmla="*/ 508750 w 1884996"/>
                <a:gd name="connsiteY10" fmla="*/ 893256 h 1624758"/>
                <a:gd name="connsiteX11" fmla="*/ 537667 w 1884996"/>
                <a:gd name="connsiteY11" fmla="*/ 779396 h 1624758"/>
                <a:gd name="connsiteX12" fmla="*/ 709359 w 1884996"/>
                <a:gd name="connsiteY12" fmla="*/ 342934 h 1624758"/>
                <a:gd name="connsiteX13" fmla="*/ 1122775 w 1884996"/>
                <a:gd name="connsiteY13" fmla="*/ 287812 h 1624758"/>
                <a:gd name="connsiteX14" fmla="*/ 1337842 w 1884996"/>
                <a:gd name="connsiteY14" fmla="*/ 777137 h 1624758"/>
                <a:gd name="connsiteX15" fmla="*/ 1371276 w 1884996"/>
                <a:gd name="connsiteY15" fmla="*/ 893256 h 1624758"/>
                <a:gd name="connsiteX16" fmla="*/ 1291756 w 1884996"/>
                <a:gd name="connsiteY16" fmla="*/ 1000790 h 1624758"/>
                <a:gd name="connsiteX17" fmla="*/ 1289045 w 1884996"/>
                <a:gd name="connsiteY17" fmla="*/ 1000338 h 1624758"/>
                <a:gd name="connsiteX18" fmla="*/ 1149432 w 1884996"/>
                <a:gd name="connsiteY18" fmla="*/ 1260588 h 1624758"/>
                <a:gd name="connsiteX19" fmla="*/ 1167957 w 1884996"/>
                <a:gd name="connsiteY19" fmla="*/ 1419179 h 1624758"/>
                <a:gd name="connsiteX20" fmla="*/ 1251092 w 1884996"/>
                <a:gd name="connsiteY20" fmla="*/ 1513158 h 1624758"/>
                <a:gd name="connsiteX21" fmla="*/ 1255158 w 1884996"/>
                <a:gd name="connsiteY21" fmla="*/ 1513610 h 1624758"/>
                <a:gd name="connsiteX22" fmla="*/ 1437242 w 1884996"/>
                <a:gd name="connsiteY22" fmla="*/ 1578221 h 1624758"/>
                <a:gd name="connsiteX23" fmla="*/ 1592669 w 1884996"/>
                <a:gd name="connsiteY23" fmla="*/ 1624758 h 1624758"/>
                <a:gd name="connsiteX24" fmla="*/ 1884997 w 1884996"/>
                <a:gd name="connsiteY24" fmla="*/ 942956 h 1624758"/>
                <a:gd name="connsiteX25" fmla="*/ 1884997 w 1884996"/>
                <a:gd name="connsiteY25" fmla="*/ 942956 h 1624758"/>
                <a:gd name="connsiteX26" fmla="*/ 942498 w 1884996"/>
                <a:gd name="connsiteY26" fmla="*/ 0 h 162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84996" h="1624758">
                  <a:moveTo>
                    <a:pt x="942498" y="452"/>
                  </a:moveTo>
                  <a:cubicBezTo>
                    <a:pt x="422001" y="452"/>
                    <a:pt x="0" y="422455"/>
                    <a:pt x="0" y="942956"/>
                  </a:cubicBezTo>
                  <a:cubicBezTo>
                    <a:pt x="0" y="1463457"/>
                    <a:pt x="111600" y="1452614"/>
                    <a:pt x="290973" y="1623855"/>
                  </a:cubicBezTo>
                  <a:cubicBezTo>
                    <a:pt x="339317" y="1606234"/>
                    <a:pt x="391277" y="1592227"/>
                    <a:pt x="442784" y="1578221"/>
                  </a:cubicBezTo>
                  <a:cubicBezTo>
                    <a:pt x="509654" y="1560148"/>
                    <a:pt x="572909" y="1536653"/>
                    <a:pt x="624868" y="1513610"/>
                  </a:cubicBezTo>
                  <a:cubicBezTo>
                    <a:pt x="626224" y="1513158"/>
                    <a:pt x="627579" y="1512706"/>
                    <a:pt x="628935" y="1513158"/>
                  </a:cubicBezTo>
                  <a:cubicBezTo>
                    <a:pt x="670050" y="1489663"/>
                    <a:pt x="699871" y="1459843"/>
                    <a:pt x="712070" y="1419179"/>
                  </a:cubicBezTo>
                  <a:cubicBezTo>
                    <a:pt x="723817" y="1379870"/>
                    <a:pt x="728787" y="1319326"/>
                    <a:pt x="730594" y="1260588"/>
                  </a:cubicBezTo>
                  <a:cubicBezTo>
                    <a:pt x="671406" y="1202755"/>
                    <a:pt x="618091" y="1117812"/>
                    <a:pt x="590982" y="1000338"/>
                  </a:cubicBezTo>
                  <a:cubicBezTo>
                    <a:pt x="590078" y="1000338"/>
                    <a:pt x="589174" y="1000790"/>
                    <a:pt x="588271" y="1000790"/>
                  </a:cubicBezTo>
                  <a:cubicBezTo>
                    <a:pt x="567035" y="1003049"/>
                    <a:pt x="520949" y="955607"/>
                    <a:pt x="508750" y="893256"/>
                  </a:cubicBezTo>
                  <a:cubicBezTo>
                    <a:pt x="498358" y="841296"/>
                    <a:pt x="506039" y="797469"/>
                    <a:pt x="537667" y="779396"/>
                  </a:cubicBezTo>
                  <a:cubicBezTo>
                    <a:pt x="505588" y="628035"/>
                    <a:pt x="493388" y="389924"/>
                    <a:pt x="709359" y="342934"/>
                  </a:cubicBezTo>
                  <a:cubicBezTo>
                    <a:pt x="742794" y="255280"/>
                    <a:pt x="925781" y="201965"/>
                    <a:pt x="1122775" y="287812"/>
                  </a:cubicBezTo>
                  <a:cubicBezTo>
                    <a:pt x="1339649" y="382243"/>
                    <a:pt x="1382120" y="570654"/>
                    <a:pt x="1337842" y="777137"/>
                  </a:cubicBezTo>
                  <a:cubicBezTo>
                    <a:pt x="1372632" y="793403"/>
                    <a:pt x="1381668" y="839037"/>
                    <a:pt x="1371276" y="893256"/>
                  </a:cubicBezTo>
                  <a:cubicBezTo>
                    <a:pt x="1359077" y="955607"/>
                    <a:pt x="1312992" y="1003049"/>
                    <a:pt x="1291756" y="1000790"/>
                  </a:cubicBezTo>
                  <a:cubicBezTo>
                    <a:pt x="1290852" y="1000790"/>
                    <a:pt x="1289949" y="1000790"/>
                    <a:pt x="1289045" y="1000338"/>
                  </a:cubicBezTo>
                  <a:cubicBezTo>
                    <a:pt x="1261484" y="1118264"/>
                    <a:pt x="1208621" y="1203207"/>
                    <a:pt x="1149432" y="1260588"/>
                  </a:cubicBezTo>
                  <a:cubicBezTo>
                    <a:pt x="1151240" y="1319326"/>
                    <a:pt x="1156210" y="1379870"/>
                    <a:pt x="1167957" y="1419179"/>
                  </a:cubicBezTo>
                  <a:cubicBezTo>
                    <a:pt x="1180156" y="1459843"/>
                    <a:pt x="1210428" y="1489663"/>
                    <a:pt x="1251092" y="1513158"/>
                  </a:cubicBezTo>
                  <a:cubicBezTo>
                    <a:pt x="1252448" y="1513158"/>
                    <a:pt x="1253803" y="1513158"/>
                    <a:pt x="1255158" y="1513610"/>
                  </a:cubicBezTo>
                  <a:cubicBezTo>
                    <a:pt x="1307118" y="1537105"/>
                    <a:pt x="1370373" y="1560148"/>
                    <a:pt x="1437242" y="1578221"/>
                  </a:cubicBezTo>
                  <a:cubicBezTo>
                    <a:pt x="1489654" y="1592679"/>
                    <a:pt x="1543420" y="1607137"/>
                    <a:pt x="1592669" y="1624758"/>
                  </a:cubicBezTo>
                  <a:cubicBezTo>
                    <a:pt x="1772493" y="1453065"/>
                    <a:pt x="1884997" y="1210888"/>
                    <a:pt x="1884997" y="942956"/>
                  </a:cubicBezTo>
                  <a:lnTo>
                    <a:pt x="1884997" y="942956"/>
                  </a:lnTo>
                  <a:cubicBezTo>
                    <a:pt x="1884997" y="422003"/>
                    <a:pt x="1462996" y="0"/>
                    <a:pt x="942498" y="0"/>
                  </a:cubicBezTo>
                  <a:close/>
                </a:path>
              </a:pathLst>
            </a:custGeom>
            <a:solidFill>
              <a:srgbClr val="FFFFFF"/>
            </a:solidFill>
            <a:ln w="45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sp>
        <p:nvSpPr>
          <p:cNvPr id="30" name="Text Placeholder 2">
            <a:extLst>
              <a:ext uri="{FF2B5EF4-FFF2-40B4-BE49-F238E27FC236}">
                <a16:creationId xmlns:a16="http://schemas.microsoft.com/office/drawing/2014/main" id="{7E2264D7-B72D-4712-9593-87AA798CF5A5}"/>
              </a:ext>
            </a:extLst>
          </p:cNvPr>
          <p:cNvSpPr txBox="1">
            <a:spLocks/>
          </p:cNvSpPr>
          <p:nvPr/>
        </p:nvSpPr>
        <p:spPr>
          <a:xfrm>
            <a:off x="917647" y="2574293"/>
            <a:ext cx="3311071" cy="830997"/>
          </a:xfrm>
          <a:prstGeom prst="rect">
            <a:avLst/>
          </a:prstGeom>
        </p:spPr>
        <p:txBody>
          <a:bodyPr wrap="square">
            <a:spAutoFit/>
          </a:bodyPr>
          <a:lstStyle>
            <a:lvl1pPr marL="0" indent="0" algn="l" defTabSz="914318" rtl="0" eaLnBrk="1" latinLnBrk="0" hangingPunct="1">
              <a:lnSpc>
                <a:spcPct val="100000"/>
              </a:lnSpc>
              <a:spcBef>
                <a:spcPts val="0"/>
              </a:spcBef>
              <a:buFont typeface="Arial" panose="020B0604020202020204" pitchFamily="34" charset="0"/>
              <a:buNone/>
              <a:defRPr sz="1800" b="1" i="0" kern="1200">
                <a:solidFill>
                  <a:schemeClr val="tx2"/>
                </a:solidFill>
                <a:latin typeface="Verdana" panose="020B0604030504040204" pitchFamily="34" charset="0"/>
                <a:ea typeface="+mn-ea"/>
                <a:cs typeface="+mn-cs"/>
              </a:defRPr>
            </a:lvl1pPr>
            <a:lvl2pPr marL="36576" indent="-182880" algn="l" defTabSz="914318" rtl="0" eaLnBrk="1" latinLnBrk="0" hangingPunct="1">
              <a:lnSpc>
                <a:spcPct val="100000"/>
              </a:lnSpc>
              <a:spcBef>
                <a:spcPts val="300"/>
              </a:spcBef>
              <a:buFont typeface="Arial" panose="020B0604020202020204" pitchFamily="34" charset="0"/>
              <a:buChar char="•"/>
              <a:defRPr sz="1800" b="1" i="0" kern="1200">
                <a:solidFill>
                  <a:schemeClr val="accent5">
                    <a:lumMod val="75000"/>
                  </a:schemeClr>
                </a:solidFill>
                <a:latin typeface="Verdana" panose="020B0604030504040204" pitchFamily="34" charset="0"/>
                <a:ea typeface="+mn-ea"/>
                <a:cs typeface="+mn-cs"/>
              </a:defRPr>
            </a:lvl2pPr>
            <a:lvl3pPr marL="49377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3pPr>
            <a:lvl4pPr marL="76809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4pPr>
            <a:lvl5pPr marL="1042416" indent="-182880" algn="l" defTabSz="914318" rtl="0" eaLnBrk="1" latinLnBrk="0" hangingPunct="1">
              <a:lnSpc>
                <a:spcPct val="100000"/>
              </a:lnSpc>
              <a:spcBef>
                <a:spcPts val="300"/>
              </a:spcBef>
              <a:buFont typeface="Arial" panose="020B0604020202020204" pitchFamily="34" charset="0"/>
              <a:buChar char="•"/>
              <a:defRPr sz="1800" kern="1200" baseline="0">
                <a:solidFill>
                  <a:schemeClr val="accent5">
                    <a:lumMod val="75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FFFFFF"/>
                </a:solidFill>
                <a:effectLst/>
                <a:uLnTx/>
                <a:uFillTx/>
                <a:latin typeface="Avenir Next LT Pro"/>
                <a:ea typeface="+mn-ea"/>
                <a:cs typeface="+mn-cs"/>
              </a:rPr>
              <a:t>Improves coordination </a:t>
            </a:r>
            <a:br>
              <a:rPr kumimoji="0" lang="en-US" sz="1600" b="1" i="0" u="none" strike="noStrike" kern="1200" cap="none" spc="0" normalizeH="0" baseline="0" noProof="0">
                <a:ln>
                  <a:noFill/>
                </a:ln>
                <a:solidFill>
                  <a:srgbClr val="FFFFFF"/>
                </a:solidFill>
                <a:effectLst/>
                <a:uLnTx/>
                <a:uFillTx/>
                <a:latin typeface="Avenir Next LT Pro"/>
                <a:ea typeface="+mn-ea"/>
                <a:cs typeface="+mn-cs"/>
              </a:rPr>
            </a:br>
            <a:r>
              <a:rPr kumimoji="0" lang="en-US" sz="1600" b="1" i="0" u="none" strike="noStrike" kern="1200" cap="none" spc="0" normalizeH="0" baseline="0" noProof="0">
                <a:ln>
                  <a:noFill/>
                </a:ln>
                <a:solidFill>
                  <a:srgbClr val="FFFFFF"/>
                </a:solidFill>
                <a:effectLst/>
                <a:uLnTx/>
                <a:uFillTx/>
                <a:latin typeface="Avenir Next LT Pro"/>
                <a:ea typeface="+mn-ea"/>
                <a:cs typeface="+mn-cs"/>
              </a:rPr>
              <a:t>across teams and touchpoints</a:t>
            </a:r>
            <a:r>
              <a:rPr kumimoji="0" lang="en-US" sz="1600" b="0" i="0" u="none" strike="noStrike" kern="1200" cap="none" spc="0" normalizeH="0" baseline="0" noProof="0">
                <a:ln>
                  <a:noFill/>
                </a:ln>
                <a:solidFill>
                  <a:srgbClr val="FFFFFF"/>
                </a:solidFill>
                <a:effectLst/>
                <a:uLnTx/>
                <a:uFillTx/>
                <a:latin typeface="Avenir Next LT Pro"/>
                <a:ea typeface="+mn-ea"/>
                <a:cs typeface="+mn-cs"/>
              </a:rPr>
              <a:t>, from access to revenue cycle</a:t>
            </a:r>
          </a:p>
        </p:txBody>
      </p:sp>
      <p:sp>
        <p:nvSpPr>
          <p:cNvPr id="31" name="Text Placeholder 2">
            <a:extLst>
              <a:ext uri="{FF2B5EF4-FFF2-40B4-BE49-F238E27FC236}">
                <a16:creationId xmlns:a16="http://schemas.microsoft.com/office/drawing/2014/main" id="{44EB9378-C4AD-D3AA-108B-4FDFAE04819A}"/>
              </a:ext>
            </a:extLst>
          </p:cNvPr>
          <p:cNvSpPr txBox="1">
            <a:spLocks/>
          </p:cNvSpPr>
          <p:nvPr/>
        </p:nvSpPr>
        <p:spPr>
          <a:xfrm>
            <a:off x="917647" y="3682149"/>
            <a:ext cx="4149296" cy="584775"/>
          </a:xfrm>
          <a:prstGeom prst="rect">
            <a:avLst/>
          </a:prstGeom>
        </p:spPr>
        <p:txBody>
          <a:bodyPr>
            <a:spAutoFit/>
          </a:bodyPr>
          <a:lstStyle>
            <a:lvl1pPr marL="0" indent="0" algn="l" defTabSz="914318" rtl="0" eaLnBrk="1" latinLnBrk="0" hangingPunct="1">
              <a:lnSpc>
                <a:spcPct val="100000"/>
              </a:lnSpc>
              <a:spcBef>
                <a:spcPts val="0"/>
              </a:spcBef>
              <a:buFont typeface="Arial" panose="020B0604020202020204" pitchFamily="34" charset="0"/>
              <a:buNone/>
              <a:defRPr sz="1800" b="1" i="0" kern="1200">
                <a:solidFill>
                  <a:schemeClr val="tx2"/>
                </a:solidFill>
                <a:latin typeface="Verdana" panose="020B0604030504040204" pitchFamily="34" charset="0"/>
                <a:ea typeface="+mn-ea"/>
                <a:cs typeface="+mn-cs"/>
              </a:defRPr>
            </a:lvl1pPr>
            <a:lvl2pPr marL="36576" indent="-182880" algn="l" defTabSz="914318" rtl="0" eaLnBrk="1" latinLnBrk="0" hangingPunct="1">
              <a:lnSpc>
                <a:spcPct val="100000"/>
              </a:lnSpc>
              <a:spcBef>
                <a:spcPts val="300"/>
              </a:spcBef>
              <a:buFont typeface="Arial" panose="020B0604020202020204" pitchFamily="34" charset="0"/>
              <a:buChar char="•"/>
              <a:defRPr sz="1800" b="1" i="0" kern="1200">
                <a:solidFill>
                  <a:schemeClr val="accent5">
                    <a:lumMod val="75000"/>
                  </a:schemeClr>
                </a:solidFill>
                <a:latin typeface="Verdana" panose="020B0604030504040204" pitchFamily="34" charset="0"/>
                <a:ea typeface="+mn-ea"/>
                <a:cs typeface="+mn-cs"/>
              </a:defRPr>
            </a:lvl2pPr>
            <a:lvl3pPr marL="49377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3pPr>
            <a:lvl4pPr marL="76809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4pPr>
            <a:lvl5pPr marL="1042416" indent="-182880" algn="l" defTabSz="914318" rtl="0" eaLnBrk="1" latinLnBrk="0" hangingPunct="1">
              <a:lnSpc>
                <a:spcPct val="100000"/>
              </a:lnSpc>
              <a:spcBef>
                <a:spcPts val="300"/>
              </a:spcBef>
              <a:buFont typeface="Arial" panose="020B0604020202020204" pitchFamily="34" charset="0"/>
              <a:buChar char="•"/>
              <a:defRPr sz="1800" kern="1200" baseline="0">
                <a:solidFill>
                  <a:schemeClr val="accent5">
                    <a:lumMod val="75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FFFFFF"/>
                </a:solidFill>
                <a:effectLst/>
                <a:uLnTx/>
                <a:uFillTx/>
                <a:latin typeface="Avenir Next LT Pro"/>
                <a:ea typeface="+mn-ea"/>
                <a:cs typeface="+mn-cs"/>
              </a:rPr>
              <a:t>One platform for every patient </a:t>
            </a:r>
            <a:r>
              <a:rPr kumimoji="0" lang="en-US" sz="1600" b="0" i="0" u="none" strike="noStrike" kern="1200" cap="none" spc="0" normalizeH="0" baseline="0" noProof="0">
                <a:ln>
                  <a:noFill/>
                </a:ln>
                <a:solidFill>
                  <a:srgbClr val="FFFFFF"/>
                </a:solidFill>
                <a:effectLst/>
                <a:uLnTx/>
                <a:uFillTx/>
                <a:latin typeface="Avenir Next LT Pro"/>
                <a:ea typeface="+mn-ea"/>
                <a:cs typeface="+mn-cs"/>
              </a:rPr>
              <a:t>communication need</a:t>
            </a:r>
          </a:p>
        </p:txBody>
      </p:sp>
      <p:sp>
        <p:nvSpPr>
          <p:cNvPr id="32" name="Text Placeholder 2">
            <a:extLst>
              <a:ext uri="{FF2B5EF4-FFF2-40B4-BE49-F238E27FC236}">
                <a16:creationId xmlns:a16="http://schemas.microsoft.com/office/drawing/2014/main" id="{0BF7C69D-28C0-D163-80FA-2B572C792130}"/>
              </a:ext>
            </a:extLst>
          </p:cNvPr>
          <p:cNvSpPr txBox="1">
            <a:spLocks/>
          </p:cNvSpPr>
          <p:nvPr/>
        </p:nvSpPr>
        <p:spPr>
          <a:xfrm>
            <a:off x="917647" y="4543783"/>
            <a:ext cx="3401277" cy="830997"/>
          </a:xfrm>
          <a:prstGeom prst="rect">
            <a:avLst/>
          </a:prstGeom>
        </p:spPr>
        <p:txBody>
          <a:bodyPr wrap="square">
            <a:spAutoFit/>
          </a:bodyPr>
          <a:lstStyle>
            <a:lvl1pPr marL="0" indent="0" algn="l" defTabSz="914318" rtl="0" eaLnBrk="1" latinLnBrk="0" hangingPunct="1">
              <a:lnSpc>
                <a:spcPct val="100000"/>
              </a:lnSpc>
              <a:spcBef>
                <a:spcPts val="0"/>
              </a:spcBef>
              <a:buFont typeface="Arial" panose="020B0604020202020204" pitchFamily="34" charset="0"/>
              <a:buNone/>
              <a:defRPr sz="1800" b="1" i="0" kern="1200">
                <a:solidFill>
                  <a:schemeClr val="tx2"/>
                </a:solidFill>
                <a:latin typeface="Verdana" panose="020B0604030504040204" pitchFamily="34" charset="0"/>
                <a:ea typeface="+mn-ea"/>
                <a:cs typeface="+mn-cs"/>
              </a:defRPr>
            </a:lvl1pPr>
            <a:lvl2pPr marL="36576" indent="-182880" algn="l" defTabSz="914318" rtl="0" eaLnBrk="1" latinLnBrk="0" hangingPunct="1">
              <a:lnSpc>
                <a:spcPct val="100000"/>
              </a:lnSpc>
              <a:spcBef>
                <a:spcPts val="300"/>
              </a:spcBef>
              <a:buFont typeface="Arial" panose="020B0604020202020204" pitchFamily="34" charset="0"/>
              <a:buChar char="•"/>
              <a:defRPr sz="1800" b="1" i="0" kern="1200">
                <a:solidFill>
                  <a:schemeClr val="accent5">
                    <a:lumMod val="75000"/>
                  </a:schemeClr>
                </a:solidFill>
                <a:latin typeface="Verdana" panose="020B0604030504040204" pitchFamily="34" charset="0"/>
                <a:ea typeface="+mn-ea"/>
                <a:cs typeface="+mn-cs"/>
              </a:defRPr>
            </a:lvl2pPr>
            <a:lvl3pPr marL="49377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3pPr>
            <a:lvl4pPr marL="768096" indent="-182880" algn="l" defTabSz="914318" rtl="0" eaLnBrk="1" latinLnBrk="0" hangingPunct="1">
              <a:lnSpc>
                <a:spcPct val="100000"/>
              </a:lnSpc>
              <a:spcBef>
                <a:spcPts val="300"/>
              </a:spcBef>
              <a:buFont typeface="Arial" panose="020B0604020202020204" pitchFamily="34" charset="0"/>
              <a:buChar char="•"/>
              <a:defRPr sz="1800" kern="1200">
                <a:solidFill>
                  <a:schemeClr val="accent5">
                    <a:lumMod val="75000"/>
                  </a:schemeClr>
                </a:solidFill>
                <a:latin typeface="+mn-lt"/>
                <a:ea typeface="+mn-ea"/>
                <a:cs typeface="+mn-cs"/>
              </a:defRPr>
            </a:lvl4pPr>
            <a:lvl5pPr marL="1042416" indent="-182880" algn="l" defTabSz="914318" rtl="0" eaLnBrk="1" latinLnBrk="0" hangingPunct="1">
              <a:lnSpc>
                <a:spcPct val="100000"/>
              </a:lnSpc>
              <a:spcBef>
                <a:spcPts val="300"/>
              </a:spcBef>
              <a:buFont typeface="Arial" panose="020B0604020202020204" pitchFamily="34" charset="0"/>
              <a:buChar char="•"/>
              <a:defRPr sz="1800" kern="1200" baseline="0">
                <a:solidFill>
                  <a:schemeClr val="accent5">
                    <a:lumMod val="75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FFFFFF"/>
                </a:solidFill>
                <a:effectLst/>
                <a:uLnTx/>
                <a:uFillTx/>
                <a:latin typeface="Avenir Next LT Pro"/>
                <a:ea typeface="+mn-ea"/>
                <a:cs typeface="+mn-cs"/>
              </a:rPr>
              <a:t>Simplifies </a:t>
            </a:r>
            <a:br>
              <a:rPr kumimoji="0" lang="en-US" sz="1600" b="1" i="0" u="none" strike="noStrike" kern="1200" cap="none" spc="0" normalizeH="0" baseline="0" noProof="0">
                <a:ln>
                  <a:noFill/>
                </a:ln>
                <a:solidFill>
                  <a:srgbClr val="FFFFFF"/>
                </a:solidFill>
                <a:effectLst/>
                <a:uLnTx/>
                <a:uFillTx/>
                <a:latin typeface="Avenir Next LT Pro"/>
                <a:ea typeface="+mn-ea"/>
                <a:cs typeface="+mn-cs"/>
              </a:rPr>
            </a:br>
            <a:r>
              <a:rPr kumimoji="0" lang="en-US" sz="1600" b="1" i="0" u="none" strike="noStrike" kern="1200" cap="none" spc="0" normalizeH="0" baseline="0" noProof="0">
                <a:ln>
                  <a:noFill/>
                </a:ln>
                <a:solidFill>
                  <a:srgbClr val="FFFFFF"/>
                </a:solidFill>
                <a:effectLst/>
                <a:uLnTx/>
                <a:uFillTx/>
                <a:latin typeface="Avenir Next LT Pro"/>
                <a:ea typeface="+mn-ea"/>
                <a:cs typeface="+mn-cs"/>
              </a:rPr>
              <a:t>communication workflows </a:t>
            </a:r>
            <a:br>
              <a:rPr kumimoji="0" lang="en-US" sz="1600" b="1" i="0" u="none" strike="noStrike" kern="1200" cap="none" spc="0" normalizeH="0" baseline="0" noProof="0">
                <a:ln>
                  <a:noFill/>
                </a:ln>
                <a:solidFill>
                  <a:srgbClr val="FFFFFF"/>
                </a:solidFill>
                <a:effectLst/>
                <a:uLnTx/>
                <a:uFillTx/>
                <a:latin typeface="Avenir Next LT Pro"/>
                <a:ea typeface="+mn-ea"/>
                <a:cs typeface="+mn-cs"/>
              </a:rPr>
            </a:br>
            <a:r>
              <a:rPr kumimoji="0" lang="en-US" sz="1600" b="0" i="0" u="none" strike="noStrike" kern="1200" cap="none" spc="0" normalizeH="0" baseline="0" noProof="0">
                <a:ln>
                  <a:noFill/>
                </a:ln>
                <a:solidFill>
                  <a:srgbClr val="FFFFFF"/>
                </a:solidFill>
                <a:effectLst/>
                <a:uLnTx/>
                <a:uFillTx/>
                <a:latin typeface="Avenir Next LT Pro"/>
                <a:ea typeface="+mn-ea"/>
                <a:cs typeface="+mn-cs"/>
              </a:rPr>
              <a:t>for every department</a:t>
            </a:r>
          </a:p>
        </p:txBody>
      </p:sp>
      <p:sp>
        <p:nvSpPr>
          <p:cNvPr id="33" name="Graphic 31">
            <a:extLst>
              <a:ext uri="{FF2B5EF4-FFF2-40B4-BE49-F238E27FC236}">
                <a16:creationId xmlns:a16="http://schemas.microsoft.com/office/drawing/2014/main" id="{46350569-1A32-B3E8-627E-3B88CF68EB13}"/>
              </a:ext>
            </a:extLst>
          </p:cNvPr>
          <p:cNvSpPr/>
          <p:nvPr/>
        </p:nvSpPr>
        <p:spPr>
          <a:xfrm>
            <a:off x="636103" y="2664858"/>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4" name="Graphic 31">
            <a:extLst>
              <a:ext uri="{FF2B5EF4-FFF2-40B4-BE49-F238E27FC236}">
                <a16:creationId xmlns:a16="http://schemas.microsoft.com/office/drawing/2014/main" id="{C185FB07-2DA6-4C41-3E49-3E577ADF7BF4}"/>
              </a:ext>
            </a:extLst>
          </p:cNvPr>
          <p:cNvSpPr/>
          <p:nvPr/>
        </p:nvSpPr>
        <p:spPr>
          <a:xfrm>
            <a:off x="636103" y="3719107"/>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sp>
        <p:nvSpPr>
          <p:cNvPr id="35" name="Graphic 31">
            <a:extLst>
              <a:ext uri="{FF2B5EF4-FFF2-40B4-BE49-F238E27FC236}">
                <a16:creationId xmlns:a16="http://schemas.microsoft.com/office/drawing/2014/main" id="{BF56BF6E-802D-8780-9B28-5C512D2AFDD8}"/>
              </a:ext>
            </a:extLst>
          </p:cNvPr>
          <p:cNvSpPr/>
          <p:nvPr/>
        </p:nvSpPr>
        <p:spPr>
          <a:xfrm>
            <a:off x="636103" y="4622749"/>
            <a:ext cx="281544" cy="435746"/>
          </a:xfrm>
          <a:custGeom>
            <a:avLst/>
            <a:gdLst>
              <a:gd name="connsiteX0" fmla="*/ 743863 w 969748"/>
              <a:gd name="connsiteY0" fmla="*/ 982798 h 1500881"/>
              <a:gd name="connsiteX1" fmla="*/ 659381 w 969748"/>
              <a:gd name="connsiteY1" fmla="*/ 1069979 h 1500881"/>
              <a:gd name="connsiteX2" fmla="*/ 659081 w 969748"/>
              <a:gd name="connsiteY2" fmla="*/ 1069676 h 1500881"/>
              <a:gd name="connsiteX3" fmla="*/ 238468 w 969748"/>
              <a:gd name="connsiteY3" fmla="*/ 1500881 h 1500881"/>
              <a:gd name="connsiteX4" fmla="*/ 50629 w 969748"/>
              <a:gd name="connsiteY4" fmla="*/ 1307112 h 1500881"/>
              <a:gd name="connsiteX5" fmla="*/ 0 w 969748"/>
              <a:gd name="connsiteY5" fmla="*/ 1180964 h 1500881"/>
              <a:gd name="connsiteX6" fmla="*/ 51079 w 969748"/>
              <a:gd name="connsiteY6" fmla="*/ 1054210 h 1500881"/>
              <a:gd name="connsiteX7" fmla="*/ 347216 w 969748"/>
              <a:gd name="connsiteY7" fmla="*/ 750517 h 1500881"/>
              <a:gd name="connsiteX8" fmla="*/ 51079 w 969748"/>
              <a:gd name="connsiteY8" fmla="*/ 446823 h 1500881"/>
              <a:gd name="connsiteX9" fmla="*/ 0 w 969748"/>
              <a:gd name="connsiteY9" fmla="*/ 320220 h 1500881"/>
              <a:gd name="connsiteX10" fmla="*/ 50779 w 969748"/>
              <a:gd name="connsiteY10" fmla="*/ 193921 h 1500881"/>
              <a:gd name="connsiteX11" fmla="*/ 238617 w 969748"/>
              <a:gd name="connsiteY11" fmla="*/ 0 h 1500881"/>
              <a:gd name="connsiteX12" fmla="*/ 658782 w 969748"/>
              <a:gd name="connsiteY12" fmla="*/ 430903 h 1500881"/>
              <a:gd name="connsiteX13" fmla="*/ 658782 w 969748"/>
              <a:gd name="connsiteY13" fmla="*/ 430903 h 1500881"/>
              <a:gd name="connsiteX14" fmla="*/ 683797 w 969748"/>
              <a:gd name="connsiteY14" fmla="*/ 456223 h 1500881"/>
              <a:gd name="connsiteX15" fmla="*/ 744013 w 969748"/>
              <a:gd name="connsiteY15" fmla="*/ 518387 h 1500881"/>
              <a:gd name="connsiteX16" fmla="*/ 969748 w 969748"/>
              <a:gd name="connsiteY16" fmla="*/ 749910 h 1500881"/>
              <a:gd name="connsiteX17" fmla="*/ 969000 w 969748"/>
              <a:gd name="connsiteY17" fmla="*/ 750668 h 1500881"/>
              <a:gd name="connsiteX18" fmla="*/ 969748 w 969748"/>
              <a:gd name="connsiteY18" fmla="*/ 751426 h 1500881"/>
              <a:gd name="connsiteX19" fmla="*/ 743863 w 969748"/>
              <a:gd name="connsiteY19" fmla="*/ 983101 h 150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9748" h="1500881">
                <a:moveTo>
                  <a:pt x="743863" y="982798"/>
                </a:moveTo>
                <a:lnTo>
                  <a:pt x="659381" y="1069979"/>
                </a:lnTo>
                <a:lnTo>
                  <a:pt x="659081" y="1069676"/>
                </a:lnTo>
                <a:lnTo>
                  <a:pt x="238468" y="1500881"/>
                </a:lnTo>
                <a:lnTo>
                  <a:pt x="50629" y="1307112"/>
                </a:lnTo>
                <a:cubicBezTo>
                  <a:pt x="17975" y="1273452"/>
                  <a:pt x="0" y="1228573"/>
                  <a:pt x="0" y="1180964"/>
                </a:cubicBezTo>
                <a:cubicBezTo>
                  <a:pt x="0" y="1133356"/>
                  <a:pt x="18125" y="1088022"/>
                  <a:pt x="51079" y="1054210"/>
                </a:cubicBezTo>
                <a:lnTo>
                  <a:pt x="347216" y="750517"/>
                </a:lnTo>
                <a:lnTo>
                  <a:pt x="51079" y="446823"/>
                </a:lnTo>
                <a:cubicBezTo>
                  <a:pt x="18125" y="413012"/>
                  <a:pt x="0" y="367981"/>
                  <a:pt x="0" y="320220"/>
                </a:cubicBezTo>
                <a:cubicBezTo>
                  <a:pt x="0" y="272460"/>
                  <a:pt x="17975" y="227732"/>
                  <a:pt x="50779" y="193921"/>
                </a:cubicBezTo>
                <a:lnTo>
                  <a:pt x="238617" y="0"/>
                </a:lnTo>
                <a:lnTo>
                  <a:pt x="658782" y="430903"/>
                </a:lnTo>
                <a:lnTo>
                  <a:pt x="658782" y="430903"/>
                </a:lnTo>
                <a:cubicBezTo>
                  <a:pt x="658782" y="430903"/>
                  <a:pt x="683797" y="456223"/>
                  <a:pt x="683797" y="456223"/>
                </a:cubicBezTo>
                <a:lnTo>
                  <a:pt x="744013" y="518387"/>
                </a:lnTo>
                <a:lnTo>
                  <a:pt x="969748" y="749910"/>
                </a:lnTo>
                <a:lnTo>
                  <a:pt x="969000" y="750668"/>
                </a:lnTo>
                <a:lnTo>
                  <a:pt x="969748" y="751426"/>
                </a:lnTo>
                <a:lnTo>
                  <a:pt x="743863" y="983101"/>
                </a:lnTo>
                <a:close/>
              </a:path>
            </a:pathLst>
          </a:custGeom>
          <a:solidFill>
            <a:schemeClr val="accent2"/>
          </a:solidFill>
          <a:ln w="14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venir Next LT Pro"/>
              <a:ea typeface="+mn-ea"/>
              <a:cs typeface="+mn-cs"/>
            </a:endParaRPr>
          </a:p>
        </p:txBody>
      </p:sp>
      <p:pic>
        <p:nvPicPr>
          <p:cNvPr id="38" name="Graphic 37">
            <a:extLst>
              <a:ext uri="{FF2B5EF4-FFF2-40B4-BE49-F238E27FC236}">
                <a16:creationId xmlns:a16="http://schemas.microsoft.com/office/drawing/2014/main" id="{6388891B-C372-91F8-B4AB-7333EEFE506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54186" y="2972284"/>
            <a:ext cx="843803" cy="843803"/>
          </a:xfrm>
          <a:prstGeom prst="rect">
            <a:avLst/>
          </a:prstGeom>
        </p:spPr>
      </p:pic>
    </p:spTree>
    <p:extLst>
      <p:ext uri="{BB962C8B-B14F-4D97-AF65-F5344CB8AC3E}">
        <p14:creationId xmlns:p14="http://schemas.microsoft.com/office/powerpoint/2010/main" val="1817562008"/>
      </p:ext>
    </p:extLst>
  </p:cSld>
  <p:clrMapOvr>
    <a:masterClrMapping/>
  </p:clrMapOvr>
</p:sld>
</file>

<file path=ppt/theme/theme1.xml><?xml version="1.0" encoding="utf-8"?>
<a:theme xmlns:a="http://schemas.openxmlformats.org/drawingml/2006/main" name="RevSpring Template in Progress">
  <a:themeElements>
    <a:clrScheme name="RevSpring 2025 A">
      <a:dk1>
        <a:srgbClr val="000000"/>
      </a:dk1>
      <a:lt1>
        <a:srgbClr val="FFFFFF"/>
      </a:lt1>
      <a:dk2>
        <a:srgbClr val="49494C"/>
      </a:dk2>
      <a:lt2>
        <a:srgbClr val="E7E8E8"/>
      </a:lt2>
      <a:accent1>
        <a:srgbClr val="02346D"/>
      </a:accent1>
      <a:accent2>
        <a:srgbClr val="76DADC"/>
      </a:accent2>
      <a:accent3>
        <a:srgbClr val="79C0B7"/>
      </a:accent3>
      <a:accent4>
        <a:srgbClr val="46756F"/>
      </a:accent4>
      <a:accent5>
        <a:srgbClr val="4671A9"/>
      </a:accent5>
      <a:accent6>
        <a:srgbClr val="FFCB47"/>
      </a:accent6>
      <a:hlink>
        <a:srgbClr val="006D95"/>
      </a:hlink>
      <a:folHlink>
        <a:srgbClr val="954F72"/>
      </a:folHlink>
    </a:clrScheme>
    <a:fontScheme name="Test">
      <a:majorFont>
        <a:latin typeface="Avenir Next LT Pro"/>
        <a:ea typeface=""/>
        <a:cs typeface=""/>
      </a:majorFont>
      <a:minorFont>
        <a:latin typeface="Avenir Next LT Pr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wrap="square" rtlCol="0" anchor="ctr">
        <a:noAutofit/>
      </a:bodyPr>
      <a:lstStyle>
        <a:defPPr algn="ctr">
          <a:defRPr sz="1400" dirty="0" err="1" smtClean="0">
            <a:ea typeface="Open Sans Light" panose="020B0606030504020204" pitchFamily="34" charset="0"/>
            <a:cs typeface="Open Sans Light" panose="020B0606030504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lnSpc>
            <a:spcPct val="110000"/>
          </a:lnSpc>
          <a:defRPr sz="1400" dirty="0" err="1" smtClean="0">
            <a:solidFill>
              <a:schemeClr val="tx2"/>
            </a:solidFill>
            <a:ea typeface="Open Sans Light" panose="020B0606030504020204" pitchFamily="34" charset="0"/>
            <a:cs typeface="Open Sans Light"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7B45FAA-EBED-42DD-8B66-8743AA5BA53E}">
  <we:reference id="f5f369e5-aa35-49d7-ad7b-638152ddb008" version="1.0.0.1" store="EXCatalog" storeType="EXCatalog"/>
  <we:alternateReferences>
    <we:reference id="WA200010001" version="1.0.0.1" store="en-US" storeType="OMEX"/>
  </we:alternateReferences>
  <we:properties>
    <we:property name="claude.fileId" value="&quot;d82db9ea-0a1b-4540-ac7e-2e623069c65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1463</TotalTime>
  <Words>7636</Words>
  <Application>Microsoft Office PowerPoint</Application>
  <PresentationFormat>Widescreen</PresentationFormat>
  <Paragraphs>713</Paragraphs>
  <Slides>51</Slides>
  <Notes>43</Notes>
  <HiddenSlides>0</HiddenSlides>
  <MMClips>1</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RevSpring Template in Progress</vt:lpstr>
      <vt:lpstr>Product Overview Slides - Index</vt:lpstr>
      <vt:lpstr>True Access Patient Access  Solutions</vt:lpstr>
      <vt:lpstr>Achieve frictionless care journeys with True Access </vt:lpstr>
      <vt:lpstr>Comprehensive capabilities across the journey </vt:lpstr>
      <vt:lpstr>Driving results from  access to outcomes</vt:lpstr>
      <vt:lpstr>THE REVSPRING  Preservice Advantage </vt:lpstr>
      <vt:lpstr>Arrived Patient Intake  Solutions</vt:lpstr>
      <vt:lpstr>A better, faster check-in experience </vt:lpstr>
      <vt:lpstr>Dynamic patient intake forms </vt:lpstr>
      <vt:lpstr>Streamlined waiting  room experience </vt:lpstr>
      <vt:lpstr>OmniBrain  Forms Blast Modernize your patient experience &amp; improve outcomes with digital forms &amp; intelligent, automated campaigns</vt:lpstr>
      <vt:lpstr>Collect data easily with Forms Blast </vt:lpstr>
      <vt:lpstr>Essential features </vt:lpstr>
      <vt:lpstr>Forms Blast Results</vt:lpstr>
      <vt:lpstr>Digital First</vt:lpstr>
      <vt:lpstr>Our Digital First advantage </vt:lpstr>
      <vt:lpstr>How Digital First delivers</vt:lpstr>
      <vt:lpstr>The impact of Digital First engagement</vt:lpstr>
      <vt:lpstr>Voice Solutions</vt:lpstr>
      <vt:lpstr>Conversational AI that enhances,  not replaces </vt:lpstr>
      <vt:lpstr>Smarter conversations start here</vt:lpstr>
      <vt:lpstr>Inbound + outbound IVR: A smarter, connected experience</vt:lpstr>
      <vt:lpstr>PersonaPay  “We went from about 30k a month to about 100k a month when we switched to PersonaPay.”   Manager Patient Financial Engagement, 2025 Customer Survey </vt:lpstr>
      <vt:lpstr>PersonaPay: bridge the gap  between expectation and reality </vt:lpstr>
      <vt:lpstr>Simplified, secure transactions – no hardware needed</vt:lpstr>
      <vt:lpstr>PERSONAPAY PROVEN IMPACT: Users consistently outperform national averages on collection speed, yield, and patient satisfaction.  </vt:lpstr>
      <vt:lpstr>Merchant Services</vt:lpstr>
      <vt:lpstr>Revspring Merchant Services enable payments throughout the entire patient journey</vt:lpstr>
      <vt:lpstr>Cut reconciliation in half with settlement-based reconciliation (SBR) </vt:lpstr>
      <vt:lpstr>Single source provider that minimizes cost, reduces risk, and closes the loop on every patient payment </vt:lpstr>
      <vt:lpstr>SalesVu + RevSpring </vt:lpstr>
      <vt:lpstr>Analytics Transforming Patient Engagement  Through Insight-Driven Payments</vt:lpstr>
      <vt:lpstr>Unify analytics to improve patient engagement  and payment outcomes </vt:lpstr>
      <vt:lpstr>RevSpring Predict</vt:lpstr>
      <vt:lpstr>Score each patient appropriately based on individual factors </vt:lpstr>
      <vt:lpstr>Optimize Payment Plans  Within Your Rules</vt:lpstr>
      <vt:lpstr>We monitor your campaign performance and make recommendations for change </vt:lpstr>
      <vt:lpstr>Redefining Print  in a Digital Healthcare World Print Reinvented: Secure.  Intelligent. Impactful. </vt:lpstr>
      <vt:lpstr>The evolution</vt:lpstr>
      <vt:lpstr>Fast and easy tech integration</vt:lpstr>
      <vt:lpstr>Return Mail Management </vt:lpstr>
      <vt:lpstr>RevSpring Retrieve</vt:lpstr>
      <vt:lpstr>End-to-end benefits</vt:lpstr>
      <vt:lpstr>Self-serve with  RevSpring Composer</vt:lpstr>
      <vt:lpstr>Value that makes an impact</vt:lpstr>
      <vt:lpstr>The Omni Brain Patient Engagement You Can See,  Optimized For Outcomes </vt:lpstr>
      <vt:lpstr>Meet Omnibrain: A more  intelligent way to engage</vt:lpstr>
      <vt:lpstr>Turning insight into action</vt:lpstr>
      <vt:lpstr>How OmniBrain works</vt:lpstr>
      <vt:lpstr>Personalized patient engagement at your fingertips </vt:lpstr>
      <vt:lpstr>One platform, leveraged by all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McDonald</dc:creator>
  <cp:lastModifiedBy>Amy Coates</cp:lastModifiedBy>
  <cp:revision>2</cp:revision>
  <dcterms:created xsi:type="dcterms:W3CDTF">2026-05-06T15:41:46Z</dcterms:created>
  <dcterms:modified xsi:type="dcterms:W3CDTF">2026-05-20T17:49:09Z</dcterms:modified>
</cp:coreProperties>
</file>